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6" r:id="rId7"/>
    <p:sldId id="265" r:id="rId8"/>
    <p:sldId id="259" r:id="rId9"/>
    <p:sldId id="262" r:id="rId10"/>
    <p:sldId id="267" r:id="rId11"/>
    <p:sldId id="268" r:id="rId12"/>
    <p:sldId id="269" r:id="rId13"/>
    <p:sldId id="263" r:id="rId14"/>
    <p:sldId id="264"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Content Placeholder 3"/>
          <p:cNvSpPr>
            <a:spLocks noGrp="1"/>
          </p:cNvSpPr>
          <p:nvPr>
            <p:ph sz="quarter" idx="13"/>
          </p:nvPr>
        </p:nvSpPr>
        <p:spPr>
          <a:xfrm>
            <a:off x="913774" y="3051012"/>
            <a:ext cx="5106027" cy="274018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3" name="Content Placeholder 5"/>
          <p:cNvSpPr>
            <a:spLocks noGrp="1"/>
          </p:cNvSpPr>
          <p:nvPr>
            <p:ph sz="quarter" idx="14"/>
          </p:nvPr>
        </p:nvSpPr>
        <p:spPr>
          <a:xfrm>
            <a:off x="6172200" y="3051012"/>
            <a:ext cx="5105401" cy="274018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archiv.vlada.gov.sk/krajina/data/att/26171_subor.pdf" TargetMode="External"/><Relationship Id="rId3" Type="http://schemas.openxmlformats.org/officeDocument/2006/relationships/hyperlink" Target="https://referaty.aktuality.sk/dazdova-voda/referat-21898?i9=6efb13b99375" TargetMode="External"/><Relationship Id="rId7" Type="http://schemas.openxmlformats.org/officeDocument/2006/relationships/hyperlink" Target="https://mojdom.zoznam.sk/cl/10098/1723127/Dazdova-zahrada--Na-co-sluzi-a-ako-funguje-" TargetMode="External"/><Relationship Id="rId2" Type="http://schemas.openxmlformats.org/officeDocument/2006/relationships/hyperlink" Target="https://sk.wikipedia.org/wiki/D%C3%A1%C5%BE%C4%8F" TargetMode="External"/><Relationship Id="rId1" Type="http://schemas.openxmlformats.org/officeDocument/2006/relationships/slideLayout" Target="../slideLayouts/slideLayout2.xml"/><Relationship Id="rId6" Type="http://schemas.openxmlformats.org/officeDocument/2006/relationships/hyperlink" Target="https://www.akostavat.com/drenaz-na-odvod-vody/" TargetMode="External"/><Relationship Id="rId5" Type="http://schemas.openxmlformats.org/officeDocument/2006/relationships/hyperlink" Target="https://referaty.aktuality.sk/voda-v-systeme-poda-rastlina-a-atmosfera/referat-24648?i9=6efb13b99375" TargetMode="External"/><Relationship Id="rId10" Type="http://schemas.openxmlformats.org/officeDocument/2006/relationships/hyperlink" Target="https://tamkdespadne.webnode.sk/dazdove-zahrady/" TargetMode="External"/><Relationship Id="rId4" Type="http://schemas.openxmlformats.org/officeDocument/2006/relationships/hyperlink" Target="https://www.pinterest.co.uk/kovacpeterko/zber-da%C5%BE%C4%8Fovej-vody/" TargetMode="External"/><Relationship Id="rId9" Type="http://schemas.openxmlformats.org/officeDocument/2006/relationships/hyperlink" Target="http://www.zelenarchitektura.sk/2011/08/manual-pre-vybudovanie-vlastnej-dazdovej-zahrady-1-cas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ZACHYTÁVANIE DAŽĎOVEJ VODY</a:t>
            </a:r>
          </a:p>
        </p:txBody>
      </p:sp>
      <p:sp>
        <p:nvSpPr>
          <p:cNvPr id="3" name="Podnadpis 2"/>
          <p:cNvSpPr>
            <a:spLocks noGrp="1"/>
          </p:cNvSpPr>
          <p:nvPr>
            <p:ph type="subTitle" idx="1"/>
          </p:nvPr>
        </p:nvSpPr>
        <p:spPr/>
        <p:txBody>
          <a:bodyPr/>
          <a:lstStyle/>
          <a:p>
            <a:r>
              <a:rPr lang="sk-SK" sz="2400" b="1" dirty="0">
                <a:solidFill>
                  <a:schemeClr val="tx1"/>
                </a:solidFill>
                <a:latin typeface="Calibri Light" panose="020F0302020204030204" pitchFamily="34" charset="0"/>
              </a:rPr>
              <a:t>WebQuest Určený PRE Žiakov 9 triedy</a:t>
            </a:r>
          </a:p>
          <a:p>
            <a:r>
              <a:rPr lang="sk-SK" sz="2400" b="1" dirty="0">
                <a:solidFill>
                  <a:schemeClr val="tx1"/>
                </a:solidFill>
                <a:latin typeface="Calibri Light" panose="020F0302020204030204" pitchFamily="34" charset="0"/>
              </a:rPr>
              <a:t>A je zameraný na ekologickú tematiku</a:t>
            </a:r>
          </a:p>
          <a:p>
            <a:endParaRPr lang="sk-SK" dirty="0"/>
          </a:p>
        </p:txBody>
      </p:sp>
      <p:sp>
        <p:nvSpPr>
          <p:cNvPr id="4" name="TextovéPole 3"/>
          <p:cNvSpPr txBox="1"/>
          <p:nvPr/>
        </p:nvSpPr>
        <p:spPr>
          <a:xfrm>
            <a:off x="9197327" y="5594627"/>
            <a:ext cx="2678682" cy="369332"/>
          </a:xfrm>
          <a:prstGeom prst="rect">
            <a:avLst/>
          </a:prstGeom>
          <a:noFill/>
        </p:spPr>
        <p:txBody>
          <a:bodyPr wrap="none" rtlCol="0">
            <a:spAutoFit/>
          </a:bodyPr>
          <a:lstStyle/>
          <a:p>
            <a:r>
              <a:rPr lang="cs-CZ" dirty="0"/>
              <a:t>AUTOR: ZDENĚK LÁZNÍČEK</a:t>
            </a:r>
          </a:p>
        </p:txBody>
      </p:sp>
      <p:pic>
        <p:nvPicPr>
          <p:cNvPr id="6" name="Obraz 5">
            <a:extLst>
              <a:ext uri="{FF2B5EF4-FFF2-40B4-BE49-F238E27FC236}">
                <a16:creationId xmlns="" xmlns:a16="http://schemas.microsoft.com/office/drawing/2014/main" id="{60B3FA34-CDC7-4779-9A1C-A439C27C59D2}"/>
              </a:ext>
            </a:extLst>
          </p:cNvPr>
          <p:cNvPicPr>
            <a:picLocks noChangeAspect="1"/>
          </p:cNvPicPr>
          <p:nvPr/>
        </p:nvPicPr>
        <p:blipFill>
          <a:blip r:embed="rId2"/>
          <a:stretch>
            <a:fillRect/>
          </a:stretch>
        </p:blipFill>
        <p:spPr>
          <a:xfrm>
            <a:off x="0" y="11196"/>
            <a:ext cx="12192000" cy="2502976"/>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1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hodnotenie</a:t>
            </a:r>
            <a:endParaRPr lang="cs-CZ" dirty="0"/>
          </a:p>
        </p:txBody>
      </p:sp>
      <p:graphicFrame>
        <p:nvGraphicFramePr>
          <p:cNvPr id="4" name="Zástupný symbol pro obsah 3"/>
          <p:cNvGraphicFramePr>
            <a:graphicFrameLocks noGrp="1"/>
          </p:cNvGraphicFramePr>
          <p:nvPr>
            <p:ph sz="quarter" idx="13"/>
            <p:extLst>
              <p:ext uri="{D42A27DB-BD31-4B8C-83A1-F6EECF244321}">
                <p14:modId xmlns:p14="http://schemas.microsoft.com/office/powerpoint/2010/main" val="2670643412"/>
              </p:ext>
            </p:extLst>
          </p:nvPr>
        </p:nvGraphicFramePr>
        <p:xfrm>
          <a:off x="913775" y="2052169"/>
          <a:ext cx="10363200" cy="4479356"/>
        </p:xfrm>
        <a:graphic>
          <a:graphicData uri="http://schemas.openxmlformats.org/drawingml/2006/table">
            <a:tbl>
              <a:tblPr firstRow="1" bandRow="1">
                <a:tableStyleId>{5C22544A-7EE6-4342-B048-85BDC9FD1C3A}</a:tableStyleId>
              </a:tblPr>
              <a:tblGrid>
                <a:gridCol w="1727200">
                  <a:extLst>
                    <a:ext uri="{9D8B030D-6E8A-4147-A177-3AD203B41FA5}">
                      <a16:colId xmlns="" xmlns:a16="http://schemas.microsoft.com/office/drawing/2014/main" val="556268949"/>
                    </a:ext>
                  </a:extLst>
                </a:gridCol>
                <a:gridCol w="1727200">
                  <a:extLst>
                    <a:ext uri="{9D8B030D-6E8A-4147-A177-3AD203B41FA5}">
                      <a16:colId xmlns="" xmlns:a16="http://schemas.microsoft.com/office/drawing/2014/main" val="176333200"/>
                    </a:ext>
                  </a:extLst>
                </a:gridCol>
                <a:gridCol w="1727200">
                  <a:extLst>
                    <a:ext uri="{9D8B030D-6E8A-4147-A177-3AD203B41FA5}">
                      <a16:colId xmlns="" xmlns:a16="http://schemas.microsoft.com/office/drawing/2014/main" val="4031157749"/>
                    </a:ext>
                  </a:extLst>
                </a:gridCol>
                <a:gridCol w="1727200">
                  <a:extLst>
                    <a:ext uri="{9D8B030D-6E8A-4147-A177-3AD203B41FA5}">
                      <a16:colId xmlns="" xmlns:a16="http://schemas.microsoft.com/office/drawing/2014/main" val="272932615"/>
                    </a:ext>
                  </a:extLst>
                </a:gridCol>
                <a:gridCol w="1727200">
                  <a:extLst>
                    <a:ext uri="{9D8B030D-6E8A-4147-A177-3AD203B41FA5}">
                      <a16:colId xmlns="" xmlns:a16="http://schemas.microsoft.com/office/drawing/2014/main" val="648396000"/>
                    </a:ext>
                  </a:extLst>
                </a:gridCol>
                <a:gridCol w="1727200">
                  <a:extLst>
                    <a:ext uri="{9D8B030D-6E8A-4147-A177-3AD203B41FA5}">
                      <a16:colId xmlns="" xmlns:a16="http://schemas.microsoft.com/office/drawing/2014/main" val="4046183614"/>
                    </a:ext>
                  </a:extLst>
                </a:gridCol>
              </a:tblGrid>
              <a:tr h="354956">
                <a:tc gridSpan="6">
                  <a:txBody>
                    <a:bodyPr/>
                    <a:lstStyle/>
                    <a:p>
                      <a:pPr algn="ctr"/>
                      <a:r>
                        <a:rPr lang="cs-CZ" dirty="0">
                          <a:solidFill>
                            <a:schemeClr val="tx1"/>
                          </a:solidFill>
                        </a:rPr>
                        <a:t>POČET</a:t>
                      </a:r>
                      <a:r>
                        <a:rPr lang="cs-CZ" baseline="0" dirty="0">
                          <a:solidFill>
                            <a:schemeClr val="tx1"/>
                          </a:solidFill>
                        </a:rPr>
                        <a:t> BODOV</a:t>
                      </a:r>
                      <a:endParaRPr lang="cs-CZ" dirty="0">
                        <a:solidFill>
                          <a:schemeClr val="tx1"/>
                        </a:solidFill>
                      </a:endParaRP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 xmlns:a16="http://schemas.microsoft.com/office/drawing/2014/main" val="1339507401"/>
                  </a:ext>
                </a:extLst>
              </a:tr>
              <a:tr h="612663">
                <a:tc>
                  <a:txBody>
                    <a:bodyPr/>
                    <a:lstStyle/>
                    <a:p>
                      <a:pPr algn="ctr"/>
                      <a:r>
                        <a:rPr lang="cs-CZ" dirty="0"/>
                        <a:t>KRITÉRIA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 xmlns:a16="http://schemas.microsoft.com/office/drawing/2014/main" val="575975062"/>
                  </a:ext>
                </a:extLst>
              </a:tr>
              <a:tr h="3500933">
                <a:tc>
                  <a:txBody>
                    <a:bodyPr/>
                    <a:lstStyle/>
                    <a:p>
                      <a:pPr algn="ctr"/>
                      <a:r>
                        <a:rPr lang="cs-CZ" sz="1800" baseline="0" dirty="0"/>
                        <a:t>VENOSŤ, FAKTICKÁ PRESNOSŤ SPRACOVANÝCH INFORMÁCIÍ</a:t>
                      </a:r>
                      <a:endParaRPr lang="cs-CZ" dirty="0"/>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charset="0"/>
                          <a:cs typeface="Arial" charset="0"/>
                        </a:rPr>
                        <a:t>Mnohé vecné chyby, projekt spracovaný v rozpore s témou, pravopisné chyby a chyby vo výpočtoch</a:t>
                      </a: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Úloha splnená čiastočne, občasné chyby</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charset="0"/>
                          <a:cs typeface="Arial" charset="0"/>
                        </a:rPr>
                        <a:t>Úloha bola splnená správne ale jednoducho</a:t>
                      </a:r>
                      <a:r>
                        <a:rPr kumimoji="0" lang="en-US" sz="1800" b="0" i="0" u="none" strike="noStrike" cap="none" normalizeH="0" baseline="0" dirty="0">
                          <a:ln>
                            <a:noFill/>
                          </a:ln>
                          <a:solidFill>
                            <a:schemeClr val="tx1"/>
                          </a:solidFill>
                          <a:effectLst/>
                          <a:latin typeface="Arial" charset="0"/>
                          <a:cs typeface="Arial" charset="0"/>
                        </a:rPr>
                        <a:t>, </a:t>
                      </a:r>
                      <a:r>
                        <a:rPr kumimoji="0" lang="sk-SK" sz="1800" b="0" i="0" u="none" strike="noStrike" cap="none" normalizeH="0" baseline="0" dirty="0">
                          <a:ln>
                            <a:noFill/>
                          </a:ln>
                          <a:solidFill>
                            <a:schemeClr val="tx1"/>
                          </a:solidFill>
                          <a:effectLst/>
                          <a:latin typeface="Arial" charset="0"/>
                          <a:cs typeface="Arial" charset="0"/>
                        </a:rPr>
                        <a:t>bez vecných chýb, môže sa vyskytnúť niekoľko štylistických chýb</a:t>
                      </a:r>
                      <a:endParaRPr kumimoji="0" lang="en-US" sz="1800" b="0" i="0" u="none" strike="noStrike" cap="none" normalizeH="0" baseline="0" dirty="0">
                        <a:ln>
                          <a:noFill/>
                        </a:ln>
                        <a:solidFill>
                          <a:schemeClr val="tx1"/>
                        </a:solidFill>
                        <a:effectLst/>
                        <a:latin typeface="Arial" charset="0"/>
                        <a:cs typeface="Arial"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charset="0"/>
                          <a:cs typeface="Arial" charset="0"/>
                        </a:rPr>
                        <a:t>Téma je spracovaná správne, ale nie je spracovaná vyčerpávajúcim spôsobom</a:t>
                      </a: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charset="0"/>
                          <a:cs typeface="Arial" charset="0"/>
                        </a:rPr>
                        <a:t>Téma bola spracovaná vzorovo, vyčerpávajúcim spôsobom, bez akýchkoľvek chýb</a:t>
                      </a:r>
                      <a:endParaRPr lang="cs-CZ"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203105608"/>
                  </a:ext>
                </a:extLst>
              </a:tr>
            </a:tbl>
          </a:graphicData>
        </a:graphic>
      </p:graphicFrame>
    </p:spTree>
    <p:extLst>
      <p:ext uri="{BB962C8B-B14F-4D97-AF65-F5344CB8AC3E}">
        <p14:creationId xmlns:p14="http://schemas.microsoft.com/office/powerpoint/2010/main" val="179626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HODNOTENIE</a:t>
            </a:r>
          </a:p>
        </p:txBody>
      </p:sp>
      <p:graphicFrame>
        <p:nvGraphicFramePr>
          <p:cNvPr id="4" name="Zástupný symbol pro obsah 3"/>
          <p:cNvGraphicFramePr>
            <a:graphicFrameLocks noGrp="1"/>
          </p:cNvGraphicFramePr>
          <p:nvPr>
            <p:ph sz="quarter" idx="13"/>
            <p:extLst>
              <p:ext uri="{D42A27DB-BD31-4B8C-83A1-F6EECF244321}">
                <p14:modId xmlns:p14="http://schemas.microsoft.com/office/powerpoint/2010/main" val="2076932223"/>
              </p:ext>
            </p:extLst>
          </p:nvPr>
        </p:nvGraphicFramePr>
        <p:xfrm>
          <a:off x="913775" y="2214694"/>
          <a:ext cx="10363200" cy="3296920"/>
        </p:xfrm>
        <a:graphic>
          <a:graphicData uri="http://schemas.openxmlformats.org/drawingml/2006/table">
            <a:tbl>
              <a:tblPr firstRow="1" bandRow="1">
                <a:tableStyleId>{5C22544A-7EE6-4342-B048-85BDC9FD1C3A}</a:tableStyleId>
              </a:tblPr>
              <a:tblGrid>
                <a:gridCol w="1727200">
                  <a:extLst>
                    <a:ext uri="{9D8B030D-6E8A-4147-A177-3AD203B41FA5}">
                      <a16:colId xmlns="" xmlns:a16="http://schemas.microsoft.com/office/drawing/2014/main" val="556268949"/>
                    </a:ext>
                  </a:extLst>
                </a:gridCol>
                <a:gridCol w="1727200">
                  <a:extLst>
                    <a:ext uri="{9D8B030D-6E8A-4147-A177-3AD203B41FA5}">
                      <a16:colId xmlns="" xmlns:a16="http://schemas.microsoft.com/office/drawing/2014/main" val="176333200"/>
                    </a:ext>
                  </a:extLst>
                </a:gridCol>
                <a:gridCol w="1727200">
                  <a:extLst>
                    <a:ext uri="{9D8B030D-6E8A-4147-A177-3AD203B41FA5}">
                      <a16:colId xmlns="" xmlns:a16="http://schemas.microsoft.com/office/drawing/2014/main" val="4031157749"/>
                    </a:ext>
                  </a:extLst>
                </a:gridCol>
                <a:gridCol w="1727200">
                  <a:extLst>
                    <a:ext uri="{9D8B030D-6E8A-4147-A177-3AD203B41FA5}">
                      <a16:colId xmlns="" xmlns:a16="http://schemas.microsoft.com/office/drawing/2014/main" val="272932615"/>
                    </a:ext>
                  </a:extLst>
                </a:gridCol>
                <a:gridCol w="1727200">
                  <a:extLst>
                    <a:ext uri="{9D8B030D-6E8A-4147-A177-3AD203B41FA5}">
                      <a16:colId xmlns="" xmlns:a16="http://schemas.microsoft.com/office/drawing/2014/main" val="648396000"/>
                    </a:ext>
                  </a:extLst>
                </a:gridCol>
                <a:gridCol w="1727200">
                  <a:extLst>
                    <a:ext uri="{9D8B030D-6E8A-4147-A177-3AD203B41FA5}">
                      <a16:colId xmlns="" xmlns:a16="http://schemas.microsoft.com/office/drawing/2014/main" val="4046183614"/>
                    </a:ext>
                  </a:extLst>
                </a:gridCol>
              </a:tblGrid>
              <a:tr h="370840">
                <a:tc gridSpan="6">
                  <a:txBody>
                    <a:bodyPr/>
                    <a:lstStyle/>
                    <a:p>
                      <a:pPr algn="ctr"/>
                      <a:r>
                        <a:rPr lang="cs-CZ" dirty="0">
                          <a:solidFill>
                            <a:schemeClr val="tx1"/>
                          </a:solidFill>
                        </a:rPr>
                        <a:t>POČET BODOV</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 xmlns:a16="http://schemas.microsoft.com/office/drawing/2014/main" val="1339507401"/>
                  </a:ext>
                </a:extLst>
              </a:tr>
              <a:tr h="370840">
                <a:tc>
                  <a:txBody>
                    <a:bodyPr/>
                    <a:lstStyle/>
                    <a:p>
                      <a:pPr algn="ctr"/>
                      <a:r>
                        <a:rPr lang="cs-CZ" dirty="0"/>
                        <a:t>KRITÉRIA HODNOTENIA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 xmlns:a16="http://schemas.microsoft.com/office/drawing/2014/main" val="57597506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a:t>TVORBA PLAGÁTOV,</a:t>
                      </a:r>
                      <a:r>
                        <a:rPr lang="cs-CZ" baseline="0" dirty="0"/>
                        <a:t> </a:t>
                      </a:r>
                      <a:r>
                        <a:rPr lang="cs-CZ" dirty="0"/>
                        <a:t>CELKOVÝ ESTETICKÝ DOJEM, VIEROHODNOSŤ A ZAUJÍMAVÉ</a:t>
                      </a:r>
                      <a:r>
                        <a:rPr lang="cs-CZ" baseline="0" dirty="0"/>
                        <a:t> ZHRNUTIE</a:t>
                      </a:r>
                      <a:endParaRPr lang="cs-C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800" kern="1200" noProof="0" dirty="0">
                          <a:solidFill>
                            <a:schemeClr val="dk1"/>
                          </a:solidFill>
                          <a:effectLst/>
                          <a:latin typeface="Arial" panose="020B0604020202020204" pitchFamily="34" charset="0"/>
                          <a:ea typeface="+mn-ea"/>
                          <a:cs typeface="Arial" panose="020B0604020202020204" pitchFamily="34" charset="0"/>
                        </a:rPr>
                        <a:t>Nezaujímavý</a:t>
                      </a:r>
                      <a:r>
                        <a:rPr lang="sk-SK" sz="1800" kern="1200" baseline="0" noProof="0" dirty="0">
                          <a:solidFill>
                            <a:schemeClr val="dk1"/>
                          </a:solidFill>
                          <a:effectLst/>
                          <a:latin typeface="Arial" panose="020B0604020202020204" pitchFamily="34" charset="0"/>
                          <a:ea typeface="+mn-ea"/>
                          <a:cs typeface="Arial" panose="020B0604020202020204" pitchFamily="34" charset="0"/>
                        </a:rPr>
                        <a:t> a nedokončený plagát s nehodnovernými informáciami, chýba zhrnutie</a:t>
                      </a:r>
                      <a:endParaRPr lang="sk-SK"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lang="sk-SK" sz="1800" kern="1200" baseline="0" noProof="0" dirty="0">
                          <a:solidFill>
                            <a:schemeClr val="dk1"/>
                          </a:solidFill>
                          <a:effectLst/>
                          <a:latin typeface="Arial" panose="020B0604020202020204" pitchFamily="34" charset="0"/>
                          <a:ea typeface="+mn-ea"/>
                          <a:cs typeface="Arial" panose="020B0604020202020204" pitchFamily="34" charset="0"/>
                        </a:rPr>
                        <a:t>Dokončený plagát s nepresnými informáciami, chýba zhrnutie alebo grafická úprava</a:t>
                      </a:r>
                      <a:endParaRPr lang="sk-SK"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sk-SK" sz="1800" kern="1200" noProof="0" dirty="0">
                          <a:solidFill>
                            <a:schemeClr val="dk1"/>
                          </a:solidFill>
                          <a:effectLst/>
                          <a:latin typeface="Arial" panose="020B0604020202020204" pitchFamily="34" charset="0"/>
                          <a:ea typeface="+mn-ea"/>
                          <a:cs typeface="Arial" panose="020B0604020202020204" pitchFamily="34" charset="0"/>
                        </a:rPr>
                        <a:t>Pekný plagát</a:t>
                      </a:r>
                      <a:r>
                        <a:rPr lang="sk-SK" sz="1800" kern="1200" baseline="0" noProof="0" dirty="0">
                          <a:solidFill>
                            <a:schemeClr val="dk1"/>
                          </a:solidFill>
                          <a:effectLst/>
                          <a:latin typeface="Arial" panose="020B0604020202020204" pitchFamily="34" charset="0"/>
                          <a:ea typeface="+mn-ea"/>
                          <a:cs typeface="Arial" panose="020B0604020202020204" pitchFamily="34" charset="0"/>
                        </a:rPr>
                        <a:t> s vierohodnými informáciami</a:t>
                      </a:r>
                      <a:r>
                        <a:rPr lang="sk-SK" sz="1800" kern="1200" noProof="0" dirty="0">
                          <a:solidFill>
                            <a:schemeClr val="dk1"/>
                          </a:solidFill>
                          <a:effectLst/>
                          <a:latin typeface="Arial" panose="020B0604020202020204" pitchFamily="34" charset="0"/>
                          <a:ea typeface="+mn-ea"/>
                          <a:cs typeface="Arial" panose="020B0604020202020204" pitchFamily="34" charset="0"/>
                        </a:rPr>
                        <a:t>, drobné chyby v grafickej úprave alebo zhrnutí</a:t>
                      </a:r>
                      <a:endParaRPr lang="sk-SK"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1800" kern="1200" dirty="0">
                          <a:solidFill>
                            <a:schemeClr val="dk1"/>
                          </a:solidFill>
                          <a:effectLst/>
                          <a:latin typeface="Arial" panose="020B0604020202020204" pitchFamily="34" charset="0"/>
                          <a:ea typeface="+mn-ea"/>
                          <a:cs typeface="Arial" panose="020B0604020202020204" pitchFamily="34" charset="0"/>
                        </a:rPr>
                        <a:t>Pekný plagát s </a:t>
                      </a:r>
                      <a:r>
                        <a:rPr lang="sk-SK" sz="1800" kern="1200">
                          <a:solidFill>
                            <a:schemeClr val="dk1"/>
                          </a:solidFill>
                          <a:effectLst/>
                          <a:latin typeface="Arial" panose="020B0604020202020204" pitchFamily="34" charset="0"/>
                          <a:ea typeface="+mn-ea"/>
                          <a:cs typeface="Arial" panose="020B0604020202020204" pitchFamily="34" charset="0"/>
                        </a:rPr>
                        <a:t>vierohodnými informáciami </a:t>
                      </a:r>
                      <a:r>
                        <a:rPr lang="sk-SK" sz="1800" kern="1200" dirty="0">
                          <a:solidFill>
                            <a:schemeClr val="dk1"/>
                          </a:solidFill>
                          <a:effectLst/>
                          <a:latin typeface="Arial" panose="020B0604020202020204" pitchFamily="34" charset="0"/>
                          <a:ea typeface="+mn-ea"/>
                          <a:cs typeface="Arial" panose="020B0604020202020204" pitchFamily="34" charset="0"/>
                        </a:rPr>
                        <a:t>a zhrnutím</a:t>
                      </a: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Veľmi zaujímavý a pekný plagát s vierohodnými informáciami a prehľadným a zaujímavým zhrnutím</a:t>
                      </a:r>
                      <a:endParaRPr lang="cs-CZ"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203105608"/>
                  </a:ext>
                </a:extLst>
              </a:tr>
            </a:tbl>
          </a:graphicData>
        </a:graphic>
      </p:graphicFrame>
    </p:spTree>
    <p:extLst>
      <p:ext uri="{BB962C8B-B14F-4D97-AF65-F5344CB8AC3E}">
        <p14:creationId xmlns:p14="http://schemas.microsoft.com/office/powerpoint/2010/main" val="333395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HONOTENIE</a:t>
            </a:r>
          </a:p>
        </p:txBody>
      </p:sp>
      <p:graphicFrame>
        <p:nvGraphicFramePr>
          <p:cNvPr id="6" name="Zástupný symbol pro obsah 5"/>
          <p:cNvGraphicFramePr>
            <a:graphicFrameLocks noGrp="1"/>
          </p:cNvGraphicFramePr>
          <p:nvPr>
            <p:ph sz="quarter" idx="13"/>
            <p:extLst>
              <p:ext uri="{D42A27DB-BD31-4B8C-83A1-F6EECF244321}">
                <p14:modId xmlns:p14="http://schemas.microsoft.com/office/powerpoint/2010/main" val="2616778735"/>
              </p:ext>
            </p:extLst>
          </p:nvPr>
        </p:nvGraphicFramePr>
        <p:xfrm>
          <a:off x="2708223" y="2336982"/>
          <a:ext cx="6775554" cy="2225040"/>
        </p:xfrm>
        <a:graphic>
          <a:graphicData uri="http://schemas.openxmlformats.org/drawingml/2006/table">
            <a:tbl>
              <a:tblPr firstRow="1" bandRow="1">
                <a:tableStyleId>{5C22544A-7EE6-4342-B048-85BDC9FD1C3A}</a:tableStyleId>
              </a:tblPr>
              <a:tblGrid>
                <a:gridCol w="3387777">
                  <a:extLst>
                    <a:ext uri="{9D8B030D-6E8A-4147-A177-3AD203B41FA5}">
                      <a16:colId xmlns="" xmlns:a16="http://schemas.microsoft.com/office/drawing/2014/main" val="2901234292"/>
                    </a:ext>
                  </a:extLst>
                </a:gridCol>
                <a:gridCol w="3387777">
                  <a:extLst>
                    <a:ext uri="{9D8B030D-6E8A-4147-A177-3AD203B41FA5}">
                      <a16:colId xmlns="" xmlns:a16="http://schemas.microsoft.com/office/drawing/2014/main" val="3017714047"/>
                    </a:ext>
                  </a:extLst>
                </a:gridCol>
              </a:tblGrid>
              <a:tr h="370840">
                <a:tc>
                  <a:txBody>
                    <a:bodyPr/>
                    <a:lstStyle/>
                    <a:p>
                      <a:endParaRPr lang="cs-CZ" dirty="0"/>
                    </a:p>
                  </a:txBody>
                  <a:tcPr/>
                </a:tc>
                <a:tc>
                  <a:txBody>
                    <a:bodyPr/>
                    <a:lstStyle/>
                    <a:p>
                      <a:endParaRPr lang="cs-CZ" dirty="0"/>
                    </a:p>
                  </a:txBody>
                  <a:tcPr/>
                </a:tc>
                <a:extLst>
                  <a:ext uri="{0D108BD9-81ED-4DB2-BD59-A6C34878D82A}">
                    <a16:rowId xmlns="" xmlns:a16="http://schemas.microsoft.com/office/drawing/2014/main" val="684176573"/>
                  </a:ext>
                </a:extLst>
              </a:tr>
              <a:tr h="370840">
                <a:tc>
                  <a:txBody>
                    <a:bodyPr/>
                    <a:lstStyle/>
                    <a:p>
                      <a:pPr algn="r"/>
                      <a:r>
                        <a:rPr lang="cs-CZ" dirty="0"/>
                        <a:t>15 - 13</a:t>
                      </a:r>
                    </a:p>
                  </a:txBody>
                  <a:tcPr/>
                </a:tc>
                <a:tc>
                  <a:txBody>
                    <a:bodyPr/>
                    <a:lstStyle/>
                    <a:p>
                      <a:r>
                        <a:rPr lang="cs-CZ" dirty="0"/>
                        <a:t>VÝBORNÝ</a:t>
                      </a:r>
                    </a:p>
                  </a:txBody>
                  <a:tcPr/>
                </a:tc>
                <a:extLst>
                  <a:ext uri="{0D108BD9-81ED-4DB2-BD59-A6C34878D82A}">
                    <a16:rowId xmlns="" xmlns:a16="http://schemas.microsoft.com/office/drawing/2014/main" val="4221954615"/>
                  </a:ext>
                </a:extLst>
              </a:tr>
              <a:tr h="370840">
                <a:tc>
                  <a:txBody>
                    <a:bodyPr/>
                    <a:lstStyle/>
                    <a:p>
                      <a:pPr algn="r"/>
                      <a:r>
                        <a:rPr lang="cs-CZ" dirty="0"/>
                        <a:t>12 - 10</a:t>
                      </a:r>
                    </a:p>
                  </a:txBody>
                  <a:tcPr/>
                </a:tc>
                <a:tc>
                  <a:txBody>
                    <a:bodyPr/>
                    <a:lstStyle/>
                    <a:p>
                      <a:r>
                        <a:rPr lang="cs-CZ" dirty="0"/>
                        <a:t>CHVALITEBNÝ</a:t>
                      </a:r>
                    </a:p>
                  </a:txBody>
                  <a:tcPr/>
                </a:tc>
                <a:extLst>
                  <a:ext uri="{0D108BD9-81ED-4DB2-BD59-A6C34878D82A}">
                    <a16:rowId xmlns="" xmlns:a16="http://schemas.microsoft.com/office/drawing/2014/main" val="3017784862"/>
                  </a:ext>
                </a:extLst>
              </a:tr>
              <a:tr h="370840">
                <a:tc>
                  <a:txBody>
                    <a:bodyPr/>
                    <a:lstStyle/>
                    <a:p>
                      <a:pPr algn="r"/>
                      <a:r>
                        <a:rPr lang="cs-CZ" dirty="0"/>
                        <a:t>9 - 7</a:t>
                      </a:r>
                    </a:p>
                  </a:txBody>
                  <a:tcPr/>
                </a:tc>
                <a:tc>
                  <a:txBody>
                    <a:bodyPr/>
                    <a:lstStyle/>
                    <a:p>
                      <a:r>
                        <a:rPr lang="cs-CZ" dirty="0"/>
                        <a:t>DOBRÝ</a:t>
                      </a:r>
                    </a:p>
                  </a:txBody>
                  <a:tcPr/>
                </a:tc>
                <a:extLst>
                  <a:ext uri="{0D108BD9-81ED-4DB2-BD59-A6C34878D82A}">
                    <a16:rowId xmlns="" xmlns:a16="http://schemas.microsoft.com/office/drawing/2014/main" val="2012013889"/>
                  </a:ext>
                </a:extLst>
              </a:tr>
              <a:tr h="370840">
                <a:tc>
                  <a:txBody>
                    <a:bodyPr/>
                    <a:lstStyle/>
                    <a:p>
                      <a:pPr algn="r"/>
                      <a:r>
                        <a:rPr lang="cs-CZ" dirty="0"/>
                        <a:t>6 - 5</a:t>
                      </a:r>
                    </a:p>
                  </a:txBody>
                  <a:tcPr/>
                </a:tc>
                <a:tc>
                  <a:txBody>
                    <a:bodyPr/>
                    <a:lstStyle/>
                    <a:p>
                      <a:r>
                        <a:rPr lang="cs-CZ" dirty="0"/>
                        <a:t>DOSTATOČNÝ</a:t>
                      </a:r>
                    </a:p>
                  </a:txBody>
                  <a:tcPr/>
                </a:tc>
                <a:extLst>
                  <a:ext uri="{0D108BD9-81ED-4DB2-BD59-A6C34878D82A}">
                    <a16:rowId xmlns="" xmlns:a16="http://schemas.microsoft.com/office/drawing/2014/main" val="522906194"/>
                  </a:ext>
                </a:extLst>
              </a:tr>
              <a:tr h="370840">
                <a:tc>
                  <a:txBody>
                    <a:bodyPr/>
                    <a:lstStyle/>
                    <a:p>
                      <a:pPr algn="r"/>
                      <a:r>
                        <a:rPr lang="cs-CZ" dirty="0"/>
                        <a:t> 4 - 3</a:t>
                      </a:r>
                    </a:p>
                  </a:txBody>
                  <a:tcPr/>
                </a:tc>
                <a:tc>
                  <a:txBody>
                    <a:bodyPr/>
                    <a:lstStyle/>
                    <a:p>
                      <a:r>
                        <a:rPr lang="cs-CZ" dirty="0"/>
                        <a:t>NEDOSTATOČNÝ</a:t>
                      </a:r>
                    </a:p>
                  </a:txBody>
                  <a:tcPr/>
                </a:tc>
                <a:extLst>
                  <a:ext uri="{0D108BD9-81ED-4DB2-BD59-A6C34878D82A}">
                    <a16:rowId xmlns="" xmlns:a16="http://schemas.microsoft.com/office/drawing/2014/main" val="2203142945"/>
                  </a:ext>
                </a:extLst>
              </a:tr>
            </a:tbl>
          </a:graphicData>
        </a:graphic>
      </p:graphicFrame>
    </p:spTree>
    <p:extLst>
      <p:ext uri="{BB962C8B-B14F-4D97-AF65-F5344CB8AC3E}">
        <p14:creationId xmlns:p14="http://schemas.microsoft.com/office/powerpoint/2010/main" val="95270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záver</a:t>
            </a:r>
            <a:endParaRPr lang="cs-CZ" dirty="0"/>
          </a:p>
        </p:txBody>
      </p:sp>
      <p:sp>
        <p:nvSpPr>
          <p:cNvPr id="3" name="Zástupný symbol pro obsah 2"/>
          <p:cNvSpPr>
            <a:spLocks noGrp="1"/>
          </p:cNvSpPr>
          <p:nvPr>
            <p:ph sz="quarter" idx="13"/>
          </p:nvPr>
        </p:nvSpPr>
        <p:spPr>
          <a:xfrm>
            <a:off x="913776" y="1883767"/>
            <a:ext cx="7603208" cy="4438656"/>
          </a:xfrm>
        </p:spPr>
        <p:txBody>
          <a:bodyPr>
            <a:normAutofit/>
          </a:bodyPr>
          <a:lstStyle/>
          <a:p>
            <a:pPr marL="0" indent="0">
              <a:buNone/>
            </a:pPr>
            <a:r>
              <a:rPr lang="sk-SK" dirty="0"/>
              <a:t>V každej domácnosti sa určitá časť pitnej vody dá nahradiť vodou úžitkovou. Je to napríklad voda používaná pri splachovaní toalety, umývaní auta, polievaní záhrady alebo voda použitá na napustenie bazéna. Pitej vody začína byť nedostatok a plytvanie zvyšuje jej spotrebu a zbytočne preplácame.</a:t>
            </a:r>
          </a:p>
          <a:p>
            <a:pPr marL="0" indent="0">
              <a:buNone/>
            </a:pPr>
            <a:r>
              <a:rPr lang="sk-SK" dirty="0" err="1"/>
              <a:t>Webquest</a:t>
            </a:r>
            <a:r>
              <a:rPr lang="sk-SK" dirty="0"/>
              <a:t> má ekologickú tému. Má viesť k tomu, aby sme sa zamysleli nad našimi zvykmi súvisiacimi s používaním vodných zdrojov pri rôznych činnostiach. Pod vplyvom pôsobenia človeka sa krajina okolo nás mení. S týmito zmenami musí človek prirodzene zmeniť aj svoje stereotypy.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103" y="618517"/>
            <a:ext cx="3586450" cy="5632640"/>
          </a:xfrm>
          <a:prstGeom prst="rect">
            <a:avLst/>
          </a:prstGeom>
        </p:spPr>
      </p:pic>
    </p:spTree>
    <p:extLst>
      <p:ext uri="{BB962C8B-B14F-4D97-AF65-F5344CB8AC3E}">
        <p14:creationId xmlns:p14="http://schemas.microsoft.com/office/powerpoint/2010/main" val="178995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Manuál pre učiteľa</a:t>
            </a:r>
          </a:p>
        </p:txBody>
      </p:sp>
      <p:sp>
        <p:nvSpPr>
          <p:cNvPr id="3" name="Zástupný symbol pro obsah 2"/>
          <p:cNvSpPr>
            <a:spLocks noGrp="1"/>
          </p:cNvSpPr>
          <p:nvPr>
            <p:ph sz="quarter" idx="13"/>
          </p:nvPr>
        </p:nvSpPr>
        <p:spPr/>
        <p:txBody>
          <a:bodyPr>
            <a:normAutofit/>
          </a:bodyPr>
          <a:lstStyle/>
          <a:p>
            <a:pPr>
              <a:spcBef>
                <a:spcPts val="475"/>
              </a:spcBef>
              <a:spcAft>
                <a:spcPts val="600"/>
              </a:spcAft>
            </a:pPr>
            <a:r>
              <a:rPr lang="sk-SK" dirty="0"/>
              <a:t>V prvej časti práce sa žiaci rozdelili do skupín. Rozdelenie je možné realizovať s ohľadom na kognitívne možnosti žiakov, ich zručnosti, záujmy, tak aby sily v jednotlivých skupinách boli rozdelené rovnomerne.</a:t>
            </a:r>
          </a:p>
          <a:p>
            <a:pPr>
              <a:spcBef>
                <a:spcPts val="475"/>
              </a:spcBef>
              <a:spcAft>
                <a:spcPts val="600"/>
              </a:spcAft>
            </a:pPr>
            <a:r>
              <a:rPr lang="sk-SK" dirty="0"/>
              <a:t>Pred druhou časťou práce, keď začnú vytvárať obe skupiny spoločný plagát, si skontrolujú výsledky svojej práce a výpočty.</a:t>
            </a:r>
          </a:p>
          <a:p>
            <a:pPr>
              <a:spcBef>
                <a:spcPts val="475"/>
              </a:spcBef>
              <a:spcAft>
                <a:spcPts val="600"/>
              </a:spcAft>
            </a:pPr>
            <a:r>
              <a:rPr lang="sk-SK" dirty="0"/>
              <a:t>Čas určený na realizáciu projektu by mal byť prispôsobený možnostiam žiakov. Učiteľ po oboznámení sa s WQ určí dobu nevyhnutnú na jeho realizáciu</a:t>
            </a:r>
            <a:r>
              <a:rPr lang="cs-CZ" dirty="0"/>
              <a:t>.</a:t>
            </a:r>
          </a:p>
          <a:p>
            <a:pPr marL="0" indent="0">
              <a:buNone/>
            </a:pPr>
            <a:endParaRPr lang="cs-CZ" dirty="0"/>
          </a:p>
        </p:txBody>
      </p:sp>
    </p:spTree>
    <p:extLst>
      <p:ext uri="{BB962C8B-B14F-4D97-AF65-F5344CB8AC3E}">
        <p14:creationId xmlns:p14="http://schemas.microsoft.com/office/powerpoint/2010/main" val="117977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12524" y="2585906"/>
            <a:ext cx="10364451" cy="643632"/>
          </a:xfrm>
        </p:spPr>
        <p:txBody>
          <a:bodyPr/>
          <a:lstStyle/>
          <a:p>
            <a:r>
              <a:rPr lang="cs-CZ" dirty="0"/>
              <a:t>Manuál pre </a:t>
            </a:r>
            <a:r>
              <a:rPr lang="cs-CZ" dirty="0" err="1"/>
              <a:t>učiteľa</a:t>
            </a:r>
            <a:endParaRPr lang="cs-CZ" dirty="0"/>
          </a:p>
        </p:txBody>
      </p:sp>
      <p:sp>
        <p:nvSpPr>
          <p:cNvPr id="3" name="Zástupný symbol pro obsah 2"/>
          <p:cNvSpPr>
            <a:spLocks noGrp="1"/>
          </p:cNvSpPr>
          <p:nvPr>
            <p:ph sz="quarter" idx="13"/>
          </p:nvPr>
        </p:nvSpPr>
        <p:spPr>
          <a:xfrm>
            <a:off x="913149" y="3429000"/>
            <a:ext cx="10363826" cy="2324819"/>
          </a:xfrm>
        </p:spPr>
        <p:txBody>
          <a:bodyPr>
            <a:normAutofit fontScale="55000" lnSpcReduction="20000"/>
          </a:bodyPr>
          <a:lstStyle/>
          <a:p>
            <a:pPr algn="just">
              <a:spcBef>
                <a:spcPts val="475"/>
              </a:spcBef>
              <a:spcAft>
                <a:spcPts val="600"/>
              </a:spcAft>
            </a:pPr>
            <a:r>
              <a:rPr lang="sk-SK" dirty="0"/>
              <a:t>Plagát bude obsahovať výpočet návratnosti investície v rokoch:</a:t>
            </a:r>
          </a:p>
          <a:p>
            <a:pPr marL="0" indent="0" algn="just">
              <a:spcBef>
                <a:spcPts val="0"/>
              </a:spcBef>
              <a:buNone/>
            </a:pPr>
            <a:r>
              <a:rPr lang="sk-SK" sz="1700" dirty="0"/>
              <a:t>Návratnosť investície = náklady spojené s využívaním dažďovej vody/ ročné náklady na vodu </a:t>
            </a:r>
          </a:p>
          <a:p>
            <a:pPr marL="0" indent="0" algn="just">
              <a:spcBef>
                <a:spcPts val="475"/>
              </a:spcBef>
              <a:spcAft>
                <a:spcPts val="600"/>
              </a:spcAft>
              <a:buNone/>
            </a:pPr>
            <a:r>
              <a:rPr lang="sk-SK" sz="1700" dirty="0"/>
              <a:t>(náklady na vodu to sú peniaze zaplatené za pitnú vodu, ktorá by sa dala nahradiť vodou dažďovou)</a:t>
            </a:r>
          </a:p>
          <a:p>
            <a:pPr algn="just">
              <a:spcBef>
                <a:spcPts val="475"/>
              </a:spcBef>
              <a:spcAft>
                <a:spcPts val="600"/>
              </a:spcAft>
            </a:pPr>
            <a:r>
              <a:rPr lang="sk-SK" dirty="0"/>
              <a:t>Bolo vy vhodné zavesiť hotový plagát na školskú nástenku a oboznámiť tak ostatných žiakov školy s problematikou využívania vodných zdrojov.</a:t>
            </a:r>
          </a:p>
          <a:p>
            <a:pPr algn="just">
              <a:spcBef>
                <a:spcPts val="475"/>
              </a:spcBef>
              <a:spcAft>
                <a:spcPts val="600"/>
              </a:spcAft>
            </a:pPr>
            <a:r>
              <a:rPr lang="sk-SK" dirty="0"/>
              <a:t>Učiteľ by si mal vopred prehliadnuť navrhované zdroje a v prípade potreby ich vytriediť, obmedziť alebo zdôrazniť najdostupnejší obsah.</a:t>
            </a:r>
          </a:p>
          <a:p>
            <a:pPr algn="just">
              <a:spcBef>
                <a:spcPts val="475"/>
              </a:spcBef>
              <a:spcAft>
                <a:spcPts val="600"/>
              </a:spcAft>
            </a:pPr>
            <a:r>
              <a:rPr lang="sk-SK" dirty="0"/>
              <a:t>Téma je zameraná na ekológiu. </a:t>
            </a:r>
            <a:r>
              <a:rPr lang="sk-SK" dirty="0" err="1"/>
              <a:t>Wq</a:t>
            </a:r>
            <a:r>
              <a:rPr lang="sk-SK" dirty="0"/>
              <a:t> možno využiť na hodinách Fyziky a matematiky. Je tu niekoľko výpočtov, ktoré bude musieť učiteľ pred finalizáciou skontrolovať.</a:t>
            </a:r>
          </a:p>
          <a:p>
            <a:endParaRPr lang="cs-CZ" dirty="0"/>
          </a:p>
        </p:txBody>
      </p:sp>
      <p:pic>
        <p:nvPicPr>
          <p:cNvPr id="5" name="Obraz 4">
            <a:extLst>
              <a:ext uri="{FF2B5EF4-FFF2-40B4-BE49-F238E27FC236}">
                <a16:creationId xmlns="" xmlns:a16="http://schemas.microsoft.com/office/drawing/2014/main" id="{D0922388-C526-4509-AA24-BCDCC56E17BE}"/>
              </a:ext>
            </a:extLst>
          </p:cNvPr>
          <p:cNvPicPr>
            <a:picLocks noChangeAspect="1"/>
          </p:cNvPicPr>
          <p:nvPr/>
        </p:nvPicPr>
        <p:blipFill>
          <a:blip r:embed="rId2"/>
          <a:stretch>
            <a:fillRect/>
          </a:stretch>
        </p:blipFill>
        <p:spPr>
          <a:xfrm>
            <a:off x="0" y="-3247"/>
            <a:ext cx="12192000" cy="250297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211"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68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obsah</a:t>
            </a:r>
          </a:p>
        </p:txBody>
      </p:sp>
      <p:sp>
        <p:nvSpPr>
          <p:cNvPr id="3" name="Zástupný symbol pro obsah 2"/>
          <p:cNvSpPr>
            <a:spLocks noGrp="1"/>
          </p:cNvSpPr>
          <p:nvPr>
            <p:ph sz="quarter" idx="13"/>
          </p:nvPr>
        </p:nvSpPr>
        <p:spPr>
          <a:xfrm>
            <a:off x="1575002" y="1711235"/>
            <a:ext cx="5487026" cy="4976948"/>
          </a:xfrm>
        </p:spPr>
        <p:txBody>
          <a:bodyPr>
            <a:normAutofit/>
          </a:bodyPr>
          <a:lstStyle/>
          <a:p>
            <a:pPr marL="342900" indent="-342900">
              <a:buFontTx/>
              <a:buAutoNum type="arabicPeriod"/>
            </a:pPr>
            <a:r>
              <a:rPr lang="en-US" sz="2800" b="1" dirty="0">
                <a:solidFill>
                  <a:srgbClr val="000000"/>
                </a:solidFill>
                <a:latin typeface="Trebuchet MS" pitchFamily="34" charset="0"/>
              </a:rPr>
              <a:t>ÚVOD</a:t>
            </a:r>
          </a:p>
          <a:p>
            <a:pPr marL="342900" indent="-342900">
              <a:buFontTx/>
              <a:buAutoNum type="arabicPeriod"/>
            </a:pPr>
            <a:r>
              <a:rPr lang="sk-SK" sz="2800" b="1" dirty="0">
                <a:solidFill>
                  <a:srgbClr val="000000"/>
                </a:solidFill>
                <a:latin typeface="Trebuchet MS" pitchFamily="34" charset="0"/>
              </a:rPr>
              <a:t>úlohy</a:t>
            </a:r>
            <a:endParaRPr lang="en-US" sz="2800" b="1" dirty="0">
              <a:solidFill>
                <a:srgbClr val="000000"/>
              </a:solidFill>
              <a:latin typeface="Trebuchet MS" pitchFamily="34" charset="0"/>
            </a:endParaRPr>
          </a:p>
          <a:p>
            <a:pPr marL="342900" indent="-342900">
              <a:buFontTx/>
              <a:buAutoNum type="arabicPeriod"/>
            </a:pPr>
            <a:r>
              <a:rPr lang="en-US" sz="2800" b="1" dirty="0">
                <a:solidFill>
                  <a:srgbClr val="000000"/>
                </a:solidFill>
                <a:latin typeface="Trebuchet MS" pitchFamily="34" charset="0"/>
              </a:rPr>
              <a:t>PROCES</a:t>
            </a:r>
          </a:p>
          <a:p>
            <a:pPr marL="342900" indent="-342900">
              <a:buFontTx/>
              <a:buAutoNum type="arabicPeriod"/>
            </a:pPr>
            <a:r>
              <a:rPr lang="en-US" sz="2800" b="1" dirty="0">
                <a:solidFill>
                  <a:srgbClr val="000000"/>
                </a:solidFill>
                <a:latin typeface="Trebuchet MS" pitchFamily="34" charset="0"/>
              </a:rPr>
              <a:t>ZDROJE</a:t>
            </a:r>
          </a:p>
          <a:p>
            <a:pPr marL="342900" indent="-342900">
              <a:buFontTx/>
              <a:buAutoNum type="arabicPeriod"/>
            </a:pPr>
            <a:r>
              <a:rPr lang="sk-SK" sz="2800" b="1" dirty="0">
                <a:solidFill>
                  <a:srgbClr val="000000"/>
                </a:solidFill>
                <a:latin typeface="Trebuchet MS" pitchFamily="34" charset="0"/>
              </a:rPr>
              <a:t>hodnotenie</a:t>
            </a:r>
            <a:endParaRPr lang="en-US" sz="2800" b="1" dirty="0">
              <a:solidFill>
                <a:srgbClr val="000000"/>
              </a:solidFill>
              <a:latin typeface="Trebuchet MS" pitchFamily="34" charset="0"/>
            </a:endParaRPr>
          </a:p>
          <a:p>
            <a:pPr marL="342900" indent="-342900">
              <a:buFontTx/>
              <a:buAutoNum type="arabicPeriod"/>
            </a:pPr>
            <a:r>
              <a:rPr lang="sk-SK" sz="2800" b="1" dirty="0">
                <a:solidFill>
                  <a:srgbClr val="000000"/>
                </a:solidFill>
                <a:latin typeface="Trebuchet MS" pitchFamily="34" charset="0"/>
              </a:rPr>
              <a:t>záver</a:t>
            </a:r>
            <a:endParaRPr lang="en-US" sz="2800" b="1" dirty="0">
              <a:solidFill>
                <a:srgbClr val="000000"/>
              </a:solidFill>
              <a:latin typeface="Trebuchet MS" pitchFamily="34" charset="0"/>
            </a:endParaRPr>
          </a:p>
          <a:p>
            <a:pPr marL="342900" indent="-342900">
              <a:buFontTx/>
              <a:buAutoNum type="arabicPeriod"/>
            </a:pPr>
            <a:r>
              <a:rPr lang="en-US" sz="2800" b="1" dirty="0">
                <a:solidFill>
                  <a:srgbClr val="000000"/>
                </a:solidFill>
                <a:latin typeface="Trebuchet MS" pitchFamily="34" charset="0"/>
              </a:rPr>
              <a:t>MANUÁL PRO </a:t>
            </a:r>
            <a:r>
              <a:rPr lang="sk-SK" sz="2800" b="1" dirty="0">
                <a:solidFill>
                  <a:srgbClr val="000000"/>
                </a:solidFill>
                <a:latin typeface="Trebuchet MS" pitchFamily="34" charset="0"/>
              </a:rPr>
              <a:t>učiteľa</a:t>
            </a:r>
            <a:endParaRPr lang="en-US" sz="2800" b="1" dirty="0">
              <a:solidFill>
                <a:srgbClr val="000000"/>
              </a:solidFill>
              <a:latin typeface="Trebuchet MS" pitchFamily="34" charset="0"/>
            </a:endParaRP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730" y="1908106"/>
            <a:ext cx="3250794" cy="3250794"/>
          </a:xfrm>
          <a:prstGeom prst="rect">
            <a:avLst/>
          </a:prstGeom>
        </p:spPr>
      </p:pic>
    </p:spTree>
    <p:extLst>
      <p:ext uri="{BB962C8B-B14F-4D97-AF65-F5344CB8AC3E}">
        <p14:creationId xmlns:p14="http://schemas.microsoft.com/office/powerpoint/2010/main" val="422157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a:t>
            </a:r>
          </a:p>
        </p:txBody>
      </p:sp>
      <p:sp>
        <p:nvSpPr>
          <p:cNvPr id="3" name="Zástupný symbol pro obsah 2"/>
          <p:cNvSpPr>
            <a:spLocks noGrp="1"/>
          </p:cNvSpPr>
          <p:nvPr>
            <p:ph sz="quarter" idx="13"/>
          </p:nvPr>
        </p:nvSpPr>
        <p:spPr>
          <a:xfrm>
            <a:off x="3607098" y="2065065"/>
            <a:ext cx="7864466" cy="3766456"/>
          </a:xfrm>
        </p:spPr>
        <p:txBody>
          <a:bodyPr>
            <a:normAutofit fontScale="92500" lnSpcReduction="10000"/>
          </a:bodyPr>
          <a:lstStyle/>
          <a:p>
            <a:pPr marL="0" indent="0">
              <a:buNone/>
            </a:pPr>
            <a:r>
              <a:rPr lang="sk-SK" sz="2400" dirty="0"/>
              <a:t>Žijeme v dobe, V ktorej prirodzené zdroje vody vysychajú. Riešením problému môže byť obmedzenie spotreby vody alebo využívanie predtým nepoužívaných zdrojov.</a:t>
            </a:r>
          </a:p>
          <a:p>
            <a:pPr marL="0" indent="0">
              <a:buNone/>
            </a:pPr>
            <a:r>
              <a:rPr lang="sk-SK" sz="2400" dirty="0"/>
              <a:t>Dôležitým zdrojom úžitkovej vody je dážď. Ten sa zatiaľ u nás veľmi nevyužíva a dažďová voda tak odteká zo striech do kanálov a následne do riek. úžitková voda je pritom dôležitou súčasťou celkovej spotreby vody v domácnosti.</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10" y="2202078"/>
            <a:ext cx="2377969" cy="3566955"/>
          </a:xfrm>
          <a:prstGeom prst="rect">
            <a:avLst/>
          </a:prstGeom>
        </p:spPr>
      </p:pic>
    </p:spTree>
    <p:extLst>
      <p:ext uri="{BB962C8B-B14F-4D97-AF65-F5344CB8AC3E}">
        <p14:creationId xmlns:p14="http://schemas.microsoft.com/office/powerpoint/2010/main" val="243413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Úlohy</a:t>
            </a:r>
          </a:p>
        </p:txBody>
      </p:sp>
      <p:sp>
        <p:nvSpPr>
          <p:cNvPr id="3" name="Zástupný symbol pro obsah 2"/>
          <p:cNvSpPr>
            <a:spLocks noGrp="1"/>
          </p:cNvSpPr>
          <p:nvPr>
            <p:ph sz="quarter" idx="13"/>
          </p:nvPr>
        </p:nvSpPr>
        <p:spPr>
          <a:xfrm>
            <a:off x="913774" y="2367092"/>
            <a:ext cx="5382523" cy="3424107"/>
          </a:xfrm>
        </p:spPr>
        <p:txBody>
          <a:bodyPr>
            <a:normAutofit/>
          </a:bodyPr>
          <a:lstStyle/>
          <a:p>
            <a:r>
              <a:rPr lang="cs-CZ" sz="2400" dirty="0"/>
              <a:t>Vašou úlohou bude </a:t>
            </a:r>
            <a:r>
              <a:rPr lang="cs-CZ" sz="2400" dirty="0" err="1"/>
              <a:t>zistiť</a:t>
            </a:r>
            <a:r>
              <a:rPr lang="cs-CZ" sz="2400" dirty="0"/>
              <a:t> </a:t>
            </a:r>
            <a:r>
              <a:rPr lang="sk-SK" sz="2400" dirty="0"/>
              <a:t>návratnosť investície nákupu systému na zachytávanie, skladovanie, čistenia a využívanie dažďovej vody.</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533" y="1718086"/>
            <a:ext cx="6144356" cy="4382974"/>
          </a:xfrm>
          <a:prstGeom prst="rect">
            <a:avLst/>
          </a:prstGeom>
        </p:spPr>
      </p:pic>
    </p:spTree>
    <p:extLst>
      <p:ext uri="{BB962C8B-B14F-4D97-AF65-F5344CB8AC3E}">
        <p14:creationId xmlns:p14="http://schemas.microsoft.com/office/powerpoint/2010/main" val="294557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a:t>
            </a:r>
          </a:p>
        </p:txBody>
      </p:sp>
      <p:sp>
        <p:nvSpPr>
          <p:cNvPr id="3" name="Zástupný symbol pro obsah 2"/>
          <p:cNvSpPr>
            <a:spLocks noGrp="1"/>
          </p:cNvSpPr>
          <p:nvPr>
            <p:ph sz="quarter" idx="13"/>
          </p:nvPr>
        </p:nvSpPr>
        <p:spPr>
          <a:xfrm>
            <a:off x="564639" y="1777736"/>
            <a:ext cx="6855064" cy="4323805"/>
          </a:xfrm>
        </p:spPr>
        <p:txBody>
          <a:bodyPr>
            <a:noAutofit/>
          </a:bodyPr>
          <a:lstStyle/>
          <a:p>
            <a:r>
              <a:rPr lang="sk-SK" sz="2400" dirty="0"/>
              <a:t>Žiaci sa rozdelia do dvoch skupín.</a:t>
            </a:r>
          </a:p>
          <a:p>
            <a:r>
              <a:rPr lang="sk-SK" sz="2400" dirty="0"/>
              <a:t>Úlohou prvej skupiny bude zistiť, čo to je úžitková voda a na čo by sa mohla v domácnosti využívať. Zhromaždia informácie o spotrebe úžitkovej vody pre štvorčlennú domácnosť a zistia bežnú cenu pitnej vody, v mieste svojho pobytu. Vypočítajú náklady na spotrebu, ktoré by sa dali ušetriť využitím dažďovej vody za jeden rok</a:t>
            </a:r>
            <a:r>
              <a:rPr lang="cs-CZ" sz="2400" dirty="0"/>
              <a:t>.</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750" y="2148194"/>
            <a:ext cx="4830249" cy="3690903"/>
          </a:xfrm>
          <a:prstGeom prst="rect">
            <a:avLst/>
          </a:prstGeom>
        </p:spPr>
      </p:pic>
    </p:spTree>
    <p:extLst>
      <p:ext uri="{BB962C8B-B14F-4D97-AF65-F5344CB8AC3E}">
        <p14:creationId xmlns:p14="http://schemas.microsoft.com/office/powerpoint/2010/main" val="372234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a:t>
            </a:r>
          </a:p>
        </p:txBody>
      </p:sp>
      <p:sp>
        <p:nvSpPr>
          <p:cNvPr id="3" name="Zástupný symbol pro obsah 2"/>
          <p:cNvSpPr>
            <a:spLocks noGrp="1"/>
          </p:cNvSpPr>
          <p:nvPr>
            <p:ph sz="quarter" idx="13"/>
          </p:nvPr>
        </p:nvSpPr>
        <p:spPr>
          <a:xfrm>
            <a:off x="913775" y="2442753"/>
            <a:ext cx="10364452" cy="3898085"/>
          </a:xfrm>
        </p:spPr>
        <p:txBody>
          <a:bodyPr>
            <a:noAutofit/>
          </a:bodyPr>
          <a:lstStyle/>
          <a:p>
            <a:r>
              <a:rPr lang="sk-SK" sz="2400" dirty="0"/>
              <a:t>Druhá skupina zistí cenu zariadenia na zachytávanie dažďovej vody (nádrž na vodu vhodnej veľkosti a v rámci toho aj cenu zakopania, čistiaci filter, sacie čerpadlo, </a:t>
            </a:r>
            <a:r>
              <a:rPr lang="sk-SK" sz="2400" dirty="0" err="1"/>
              <a:t>vsakovacia</a:t>
            </a:r>
            <a:r>
              <a:rPr lang="sk-SK" sz="2400" dirty="0"/>
              <a:t> jama, rozvody) ďalej vypočítajú množstvo dažďovej vody, ktoré možno zachytiť zo strechy bežného rodinného domu za obdobie 1 roku. Budú pri tom vychádzať z priemerných ročných zrážok v danej oblasti. Zistia, či dažďová voda môže pokryť spotrebu domácnosti na úžitkovú vodu za jeden rok.</a:t>
            </a:r>
          </a:p>
        </p:txBody>
      </p:sp>
    </p:spTree>
    <p:extLst>
      <p:ext uri="{BB962C8B-B14F-4D97-AF65-F5344CB8AC3E}">
        <p14:creationId xmlns:p14="http://schemas.microsoft.com/office/powerpoint/2010/main" val="188864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a:t>
            </a:r>
          </a:p>
        </p:txBody>
      </p:sp>
      <p:sp>
        <p:nvSpPr>
          <p:cNvPr id="3" name="Zástupný symbol pro obsah 2"/>
          <p:cNvSpPr>
            <a:spLocks noGrp="1"/>
          </p:cNvSpPr>
          <p:nvPr>
            <p:ph sz="quarter" idx="13"/>
          </p:nvPr>
        </p:nvSpPr>
        <p:spPr>
          <a:xfrm>
            <a:off x="294807" y="1723763"/>
            <a:ext cx="6300865" cy="4617075"/>
          </a:xfrm>
        </p:spPr>
        <p:txBody>
          <a:bodyPr>
            <a:normAutofit fontScale="92500" lnSpcReduction="20000"/>
          </a:bodyPr>
          <a:lstStyle/>
          <a:p>
            <a:r>
              <a:rPr lang="sk-SK" sz="2400" dirty="0"/>
              <a:t>Obe skupiny prezentujú získané informácie a oboznámia spolužiakov s výsledkami výpočtov.</a:t>
            </a:r>
          </a:p>
          <a:p>
            <a:r>
              <a:rPr lang="sk-SK" sz="2400" dirty="0"/>
              <a:t>Spoločne vytvoria plagát, ktorý bude obsahovať:</a:t>
            </a:r>
          </a:p>
          <a:p>
            <a:pPr marL="457200" indent="-457200">
              <a:lnSpc>
                <a:spcPct val="100000"/>
              </a:lnSpc>
              <a:buAutoNum type="arabicPeriod"/>
            </a:pPr>
            <a:r>
              <a:rPr lang="sk-SK" dirty="0"/>
              <a:t>Informácie o spotrebe úžitkovej vody za jeden rok</a:t>
            </a:r>
          </a:p>
          <a:p>
            <a:pPr marL="457200" indent="-457200">
              <a:lnSpc>
                <a:spcPct val="100000"/>
              </a:lnSpc>
              <a:buAutoNum type="arabicPeriod"/>
            </a:pPr>
            <a:r>
              <a:rPr lang="sk-SK" dirty="0"/>
              <a:t>NÁKLADY na spotrebu pitnej vody, kde by bolo možné využiť dažďovú vodu</a:t>
            </a:r>
          </a:p>
          <a:p>
            <a:pPr marL="457200" indent="-457200">
              <a:lnSpc>
                <a:spcPct val="100000"/>
              </a:lnSpc>
              <a:buAutoNum type="arabicPeriod"/>
            </a:pPr>
            <a:r>
              <a:rPr lang="sk-SK" dirty="0"/>
              <a:t>NÁKRES SYSTÉMU Zachytávania A Využívania dažďovej VODY</a:t>
            </a:r>
          </a:p>
          <a:p>
            <a:pPr marL="457200" indent="-457200">
              <a:lnSpc>
                <a:spcPct val="100000"/>
              </a:lnSpc>
              <a:buAutoNum type="arabicPeriod"/>
            </a:pPr>
            <a:r>
              <a:rPr lang="sk-SK" dirty="0"/>
              <a:t>Cenu systému na zachytávanie dažďovej vody</a:t>
            </a:r>
          </a:p>
          <a:p>
            <a:pPr marL="457200" indent="-457200">
              <a:lnSpc>
                <a:spcPct val="100000"/>
              </a:lnSpc>
              <a:buAutoNum type="arabicPeriod"/>
            </a:pPr>
            <a:r>
              <a:rPr lang="sk-SK" dirty="0"/>
              <a:t>Kalkuláciu NÁVRATNOSTI Investície nákupu SYSTÉMU NA dažďovú vodu</a:t>
            </a:r>
          </a:p>
          <a:p>
            <a:pPr marL="0" indent="0">
              <a:lnSpc>
                <a:spcPct val="100000"/>
              </a:lnSpc>
              <a:buNone/>
            </a:pPr>
            <a:endParaRPr lang="cs-CZ" sz="2400" dirty="0"/>
          </a:p>
          <a:p>
            <a:pPr marL="457200" indent="-457200">
              <a:lnSpc>
                <a:spcPct val="100000"/>
              </a:lnSpc>
              <a:buAutoNum type="arabicPeriod"/>
            </a:pP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661" y="2053584"/>
            <a:ext cx="5214258" cy="3661450"/>
          </a:xfrm>
          <a:prstGeom prst="rect">
            <a:avLst/>
          </a:prstGeom>
        </p:spPr>
      </p:pic>
    </p:spTree>
    <p:extLst>
      <p:ext uri="{BB962C8B-B14F-4D97-AF65-F5344CB8AC3E}">
        <p14:creationId xmlns:p14="http://schemas.microsoft.com/office/powerpoint/2010/main" val="177247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sz="quarter" idx="13"/>
          </p:nvPr>
        </p:nvSpPr>
        <p:spPr>
          <a:xfrm>
            <a:off x="913774" y="2000250"/>
            <a:ext cx="10363826" cy="3790949"/>
          </a:xfrm>
        </p:spPr>
        <p:txBody>
          <a:bodyPr>
            <a:normAutofit/>
          </a:bodyPr>
          <a:lstStyle/>
          <a:p>
            <a:r>
              <a:rPr lang="pl-PL" sz="1400" dirty="0" smtClean="0">
                <a:hlinkClick r:id="rId2"/>
              </a:rPr>
              <a:t>https://sk.wikipedia.org/wiki/D%C3%A1%C5%BE%C4%8F</a:t>
            </a:r>
            <a:endParaRPr lang="pl-PL" sz="1400" dirty="0" smtClean="0"/>
          </a:p>
          <a:p>
            <a:r>
              <a:rPr lang="pl-PL" sz="1400" dirty="0" smtClean="0">
                <a:hlinkClick r:id="rId3"/>
              </a:rPr>
              <a:t>https://referaty.aktuality.sk/dazdova-voda/referat-21898?i9=6efb13b99375</a:t>
            </a:r>
            <a:endParaRPr lang="pl-PL" sz="1400" dirty="0" smtClean="0"/>
          </a:p>
          <a:p>
            <a:r>
              <a:rPr lang="pl-PL" sz="1400" dirty="0" smtClean="0">
                <a:hlinkClick r:id="rId4"/>
              </a:rPr>
              <a:t>https://www.pinterest.co.uk/kovacpeterko/zber-da%C5%BE%C4%8Fovej-vody/</a:t>
            </a:r>
            <a:endParaRPr lang="pl-PL" sz="1400" dirty="0" smtClean="0"/>
          </a:p>
          <a:p>
            <a:r>
              <a:rPr lang="pl-PL" sz="1400" dirty="0" smtClean="0">
                <a:hlinkClick r:id="rId5"/>
              </a:rPr>
              <a:t>https://referaty.aktuality.sk/voda-v-systeme-poda-rastlina-a-atmosfera/referat-24648?i9=6efb13b99375</a:t>
            </a:r>
            <a:endParaRPr lang="pl-PL" sz="1400" dirty="0" smtClean="0"/>
          </a:p>
          <a:p>
            <a:r>
              <a:rPr lang="pl-PL" sz="1400" smtClean="0">
                <a:hlinkClick r:id="rId6"/>
              </a:rPr>
              <a:t>https</a:t>
            </a:r>
            <a:r>
              <a:rPr lang="pl-PL" sz="1400" dirty="0" smtClean="0">
                <a:hlinkClick r:id="rId6"/>
              </a:rPr>
              <a:t>://www.akostavat.com/drenaz-na-odvod-vody/</a:t>
            </a:r>
            <a:endParaRPr lang="pl-PL" sz="1400" dirty="0" smtClean="0"/>
          </a:p>
          <a:p>
            <a:r>
              <a:rPr lang="pl-PL" sz="1400" dirty="0" smtClean="0">
                <a:hlinkClick r:id="rId7"/>
              </a:rPr>
              <a:t>https://mojdom.zoznam.sk/cl/10098/1723127/Dazdova-zahrada--Na-co-sluzi-a-ako-funguje-</a:t>
            </a:r>
            <a:endParaRPr lang="pl-PL" sz="1400" dirty="0" smtClean="0"/>
          </a:p>
          <a:p>
            <a:r>
              <a:rPr lang="pl-PL" sz="1400" dirty="0" smtClean="0">
                <a:hlinkClick r:id="rId8"/>
              </a:rPr>
              <a:t>https://archiv.vlada.gov.sk/krajina/data/att/26171_subor.pdf</a:t>
            </a:r>
            <a:endParaRPr lang="pl-PL" sz="1400" dirty="0" smtClean="0"/>
          </a:p>
          <a:p>
            <a:r>
              <a:rPr lang="pl-PL" sz="1400" dirty="0" smtClean="0">
                <a:hlinkClick r:id="rId9"/>
              </a:rPr>
              <a:t>http://www.zelenarchitektura.sk/2011/08/manual-pre-vybudovanie-vlastnej-dazdovej-zahrady-1-cast/</a:t>
            </a:r>
            <a:endParaRPr lang="pl-PL" sz="1400" dirty="0" smtClean="0"/>
          </a:p>
          <a:p>
            <a:r>
              <a:rPr lang="pl-PL" sz="1400" dirty="0" smtClean="0">
                <a:hlinkClick r:id="rId10"/>
              </a:rPr>
              <a:t>https://tamkdespadne.webnode.sk/dazdove-zahrady/</a:t>
            </a: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p:txBody>
      </p:sp>
    </p:spTree>
    <p:extLst>
      <p:ext uri="{BB962C8B-B14F-4D97-AF65-F5344CB8AC3E}">
        <p14:creationId xmlns:p14="http://schemas.microsoft.com/office/powerpoint/2010/main" val="322826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HODNOTENIE</a:t>
            </a:r>
          </a:p>
        </p:txBody>
      </p:sp>
      <p:graphicFrame>
        <p:nvGraphicFramePr>
          <p:cNvPr id="4" name="Zástupný symbol pro obsah 3"/>
          <p:cNvGraphicFramePr>
            <a:graphicFrameLocks noGrp="1"/>
          </p:cNvGraphicFramePr>
          <p:nvPr>
            <p:ph sz="quarter" idx="13"/>
            <p:extLst>
              <p:ext uri="{D42A27DB-BD31-4B8C-83A1-F6EECF244321}">
                <p14:modId xmlns:p14="http://schemas.microsoft.com/office/powerpoint/2010/main" val="3501917629"/>
              </p:ext>
            </p:extLst>
          </p:nvPr>
        </p:nvGraphicFramePr>
        <p:xfrm>
          <a:off x="913775" y="2214694"/>
          <a:ext cx="10363200" cy="3296920"/>
        </p:xfrm>
        <a:graphic>
          <a:graphicData uri="http://schemas.openxmlformats.org/drawingml/2006/table">
            <a:tbl>
              <a:tblPr firstRow="1" bandRow="1">
                <a:tableStyleId>{5C22544A-7EE6-4342-B048-85BDC9FD1C3A}</a:tableStyleId>
              </a:tblPr>
              <a:tblGrid>
                <a:gridCol w="1727200">
                  <a:extLst>
                    <a:ext uri="{9D8B030D-6E8A-4147-A177-3AD203B41FA5}">
                      <a16:colId xmlns="" xmlns:a16="http://schemas.microsoft.com/office/drawing/2014/main" val="556268949"/>
                    </a:ext>
                  </a:extLst>
                </a:gridCol>
                <a:gridCol w="1727200">
                  <a:extLst>
                    <a:ext uri="{9D8B030D-6E8A-4147-A177-3AD203B41FA5}">
                      <a16:colId xmlns="" xmlns:a16="http://schemas.microsoft.com/office/drawing/2014/main" val="176333200"/>
                    </a:ext>
                  </a:extLst>
                </a:gridCol>
                <a:gridCol w="1727200">
                  <a:extLst>
                    <a:ext uri="{9D8B030D-6E8A-4147-A177-3AD203B41FA5}">
                      <a16:colId xmlns="" xmlns:a16="http://schemas.microsoft.com/office/drawing/2014/main" val="4031157749"/>
                    </a:ext>
                  </a:extLst>
                </a:gridCol>
                <a:gridCol w="1727200">
                  <a:extLst>
                    <a:ext uri="{9D8B030D-6E8A-4147-A177-3AD203B41FA5}">
                      <a16:colId xmlns="" xmlns:a16="http://schemas.microsoft.com/office/drawing/2014/main" val="272932615"/>
                    </a:ext>
                  </a:extLst>
                </a:gridCol>
                <a:gridCol w="1727200">
                  <a:extLst>
                    <a:ext uri="{9D8B030D-6E8A-4147-A177-3AD203B41FA5}">
                      <a16:colId xmlns="" xmlns:a16="http://schemas.microsoft.com/office/drawing/2014/main" val="648396000"/>
                    </a:ext>
                  </a:extLst>
                </a:gridCol>
                <a:gridCol w="1727200">
                  <a:extLst>
                    <a:ext uri="{9D8B030D-6E8A-4147-A177-3AD203B41FA5}">
                      <a16:colId xmlns="" xmlns:a16="http://schemas.microsoft.com/office/drawing/2014/main" val="4046183614"/>
                    </a:ext>
                  </a:extLst>
                </a:gridCol>
              </a:tblGrid>
              <a:tr h="370840">
                <a:tc gridSpan="6">
                  <a:txBody>
                    <a:bodyPr/>
                    <a:lstStyle/>
                    <a:p>
                      <a:pPr algn="ctr"/>
                      <a:r>
                        <a:rPr lang="cs-CZ" dirty="0">
                          <a:solidFill>
                            <a:schemeClr val="tx1"/>
                          </a:solidFill>
                        </a:rPr>
                        <a:t>POČET BODOV</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 xmlns:a16="http://schemas.microsoft.com/office/drawing/2014/main" val="1339507401"/>
                  </a:ext>
                </a:extLst>
              </a:tr>
              <a:tr h="370840">
                <a:tc>
                  <a:txBody>
                    <a:bodyPr/>
                    <a:lstStyle/>
                    <a:p>
                      <a:pPr algn="ctr"/>
                      <a:r>
                        <a:rPr lang="sk-SK" noProof="0" dirty="0"/>
                        <a:t>KRITÉRIA HODNOTENIA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 xmlns:a16="http://schemas.microsoft.com/office/drawing/2014/main" val="575975062"/>
                  </a:ext>
                </a:extLst>
              </a:tr>
              <a:tr h="370840">
                <a:tc>
                  <a:txBody>
                    <a:bodyPr/>
                    <a:lstStyle/>
                    <a:p>
                      <a:pPr algn="ctr"/>
                      <a:r>
                        <a:rPr lang="sk-SK" noProof="0" dirty="0"/>
                        <a:t>SPOLUPRÁCA V SKUPINE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Chýba tímová práca</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prevažuje individuálna</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početné nedorozumenia</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Slabá tímová práca</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Prevažuje individuálna práca</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zlé rozdelenie úloh</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algn="ctr"/>
                      <a:r>
                        <a:rPr lang="sk-SK" noProof="0" dirty="0">
                          <a:solidFill>
                            <a:schemeClr val="tx1"/>
                          </a:solidFill>
                          <a:latin typeface="Arial" panose="020B0604020202020204" pitchFamily="34" charset="0"/>
                          <a:cs typeface="Arial" panose="020B0604020202020204" pitchFamily="34" charset="0"/>
                        </a:rPr>
                        <a:t>Spolupráca</a:t>
                      </a:r>
                      <a:r>
                        <a:rPr lang="sk-SK" baseline="0" noProof="0" dirty="0">
                          <a:solidFill>
                            <a:schemeClr val="tx1"/>
                          </a:solidFill>
                          <a:latin typeface="Arial" panose="020B0604020202020204" pitchFamily="34" charset="0"/>
                          <a:cs typeface="Arial" panose="020B0604020202020204" pitchFamily="34" charset="0"/>
                        </a:rPr>
                        <a:t> na strednej úrovní</a:t>
                      </a:r>
                      <a:r>
                        <a:rPr lang="sk-SK" noProof="0" dirty="0">
                          <a:solidFill>
                            <a:schemeClr val="tx1"/>
                          </a:solidFill>
                          <a:latin typeface="Arial" panose="020B0604020202020204" pitchFamily="34" charset="0"/>
                          <a:cs typeface="Arial" panose="020B0604020202020204" pitchFamily="34" charset="0"/>
                        </a:rPr>
                        <a:t>,</a:t>
                      </a:r>
                      <a:r>
                        <a:rPr lang="sk-SK" baseline="0" noProof="0" dirty="0">
                          <a:solidFill>
                            <a:schemeClr val="tx1"/>
                          </a:solidFill>
                          <a:latin typeface="Arial" panose="020B0604020202020204" pitchFamily="34" charset="0"/>
                          <a:cs typeface="Arial" panose="020B0604020202020204" pitchFamily="34" charset="0"/>
                        </a:rPr>
                        <a:t> časť žiakov v tíme spolupracuje</a:t>
                      </a:r>
                      <a:endParaRPr lang="sk-SK"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Vhodné rozdelenie úloh</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dobrá tímová spolupráca</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bez</a:t>
                      </a: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konfliktov</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Vzorové rozdelenie úloh.</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sk-SK"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Veľmi dobrá spolupráca v skupine.</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lgn="ctr"/>
                      <a:endParaRPr lang="cs-CZ"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203105608"/>
                  </a:ext>
                </a:extLst>
              </a:tr>
            </a:tbl>
          </a:graphicData>
        </a:graphic>
      </p:graphicFrame>
    </p:spTree>
    <p:extLst>
      <p:ext uri="{BB962C8B-B14F-4D97-AF65-F5344CB8AC3E}">
        <p14:creationId xmlns:p14="http://schemas.microsoft.com/office/powerpoint/2010/main" val="2717309659"/>
      </p:ext>
    </p:extLst>
  </p:cSld>
  <p:clrMapOvr>
    <a:masterClrMapping/>
  </p:clrMapOvr>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TM04033925[[fn=Kapka]]</Template>
  <TotalTime>492</TotalTime>
  <Words>894</Words>
  <Application>Microsoft Office PowerPoint</Application>
  <PresentationFormat>Panoramiczny</PresentationFormat>
  <Paragraphs>114</Paragraphs>
  <Slides>15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Arial</vt:lpstr>
      <vt:lpstr>Calibri Light</vt:lpstr>
      <vt:lpstr>Trebuchet MS</vt:lpstr>
      <vt:lpstr>Tw Cen MT</vt:lpstr>
      <vt:lpstr>Kapka</vt:lpstr>
      <vt:lpstr>ZACHYTÁVANIE DAŽĎOVEJ VODY</vt:lpstr>
      <vt:lpstr>obsah</vt:lpstr>
      <vt:lpstr>Úvod</vt:lpstr>
      <vt:lpstr>Úlohy</vt:lpstr>
      <vt:lpstr>Proces</vt:lpstr>
      <vt:lpstr>Proces</vt:lpstr>
      <vt:lpstr>Proces</vt:lpstr>
      <vt:lpstr>zdroje</vt:lpstr>
      <vt:lpstr>HODNOTENIE</vt:lpstr>
      <vt:lpstr>hodnotenie</vt:lpstr>
      <vt:lpstr>HODNOTENIE</vt:lpstr>
      <vt:lpstr>HONOTENIE</vt:lpstr>
      <vt:lpstr>záver</vt:lpstr>
      <vt:lpstr>Manuál pre učiteľa</vt:lpstr>
      <vt:lpstr>Manuál pre učiteľa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Zachytávání dešťové vody</dc:title>
  <dc:creator>LOOK</dc:creator>
  <cp:lastModifiedBy>Anna Basta</cp:lastModifiedBy>
  <cp:revision>63</cp:revision>
  <dcterms:created xsi:type="dcterms:W3CDTF">2018-06-11T17:58:06Z</dcterms:created>
  <dcterms:modified xsi:type="dcterms:W3CDTF">2020-01-22T14:54:16Z</dcterms:modified>
</cp:coreProperties>
</file>