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1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7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81D1AC-66B4-4142-BF6E-E619E7832927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052CA0E-9B6E-4659-AAED-B4CB80098E26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pl-PL" smtClean="0"/>
              <a:pPr rtl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4AD02D-FDFF-4DE0-AEED-C6AC83351967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750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741C5F7-D0ED-4536-849E-3FC5144BF7CC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890971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741C5F7-D0ED-4536-849E-3FC5144BF7CC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7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023796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741C5F7-D0ED-4536-849E-3FC5144BF7CC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041687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741C5F7-D0ED-4536-849E-3FC5144BF7CC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392777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741C5F7-D0ED-4536-849E-3FC5144BF7CC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435821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C6FBFDE-A9EC-440D-A34E-8A3B6FCFC8BE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147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7CA1833-87B1-401C-9E97-0ECEC25BC921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81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8A881E-E802-402B-AB14-3F308169329F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966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A4B620D-F535-4892-B7C6-4A46DB542E05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801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2E7D48D-3D01-47A3-819D-CD20F83C98D8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999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4FC098-C51E-4210-A4F2-260AAD40FA17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711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B26DD8C-B1F2-44AB-803C-3ECC855ACF0B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575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CDAC313-CCC1-4762-9451-3FB895B0BA1F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118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B61746A-8ADD-4C7E-A290-689322F0FDE7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507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0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741C5F7-D0ED-4536-849E-3FC5144BF7CC}" type="datetime1">
              <a:rPr lang="pl-PL" smtClean="0"/>
              <a:pPr rtl="0"/>
              <a:t>13.09.2020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639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pas.pl/2020/03/24/lustrzana-glazura/" TargetMode="External"/><Relationship Id="rId2" Type="http://schemas.openxmlformats.org/officeDocument/2006/relationships/hyperlink" Target="http://www.mamz.pl/almanach/skrypty/1.techciastkarska/26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81844" y="404664"/>
            <a:ext cx="7848872" cy="2556493"/>
          </a:xfrm>
        </p:spPr>
        <p:txBody>
          <a:bodyPr rtlCol="0"/>
          <a:lstStyle/>
          <a:p>
            <a:pPr algn="ctr" rtl="0"/>
            <a:r>
              <a:rPr lang="pl-PL" sz="4000" dirty="0"/>
              <a:t>Sporządzanie półproduktów cukierniczych                     pomady i glazury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28ABB08-9109-4DE8-94D1-78BC97FB49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4212" y="2961157"/>
            <a:ext cx="7678588" cy="3632446"/>
          </a:xfrm>
          <a:prstGeom prst="rect">
            <a:avLst/>
          </a:prstGeom>
        </p:spPr>
      </p:pic>
      <p:pic>
        <p:nvPicPr>
          <p:cNvPr id="22530" name="Picture 2" descr="EOG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3852" y="116632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806CE8-D8F8-40BC-9A82-26FC664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ABE12F4-716C-4ADC-9041-75FE55C04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>
                <a:hlinkClick r:id="rId2"/>
              </a:rPr>
              <a:t>http://www.mamz.pl/almanach/skrypty/1.techciastkarska/26.htm</a:t>
            </a:r>
            <a:endParaRPr lang="pl-PL" sz="2400" dirty="0"/>
          </a:p>
          <a:p>
            <a:r>
              <a:rPr lang="pl-PL" sz="2400" dirty="0">
                <a:hlinkClick r:id="rId3"/>
              </a:rPr>
              <a:t>https://www.wapas.pl/2020/03/24/lustrzana-glazura/</a:t>
            </a:r>
            <a:endParaRPr lang="pl-PL" sz="2400" dirty="0"/>
          </a:p>
          <a:p>
            <a:r>
              <a:rPr lang="pl-PL" sz="2400" dirty="0"/>
              <a:t>https://kuchnialidla.pl/przepisy?q=lukier</a:t>
            </a:r>
          </a:p>
          <a:p>
            <a:r>
              <a:rPr lang="pl-PL" sz="2400" dirty="0"/>
              <a:t>Magdalena Kaźmierczak Technologie produkcji cukierniczej </a:t>
            </a:r>
          </a:p>
          <a:p>
            <a:r>
              <a:rPr lang="pl-PL" sz="2400" dirty="0"/>
              <a:t>Magdalena Kaźmierczak Pracownia produkcji cukierniczej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421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2AE8EF-9F37-461A-A08B-B38E4770A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888050"/>
          </a:xfrm>
        </p:spPr>
        <p:txBody>
          <a:bodyPr/>
          <a:lstStyle/>
          <a:p>
            <a:r>
              <a:rPr lang="pl-PL" dirty="0"/>
              <a:t>Ewaluacja części I teoretycznej 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771373CF-8922-4CBC-94E4-4D570F5984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677314"/>
              </p:ext>
            </p:extLst>
          </p:nvPr>
        </p:nvGraphicFramePr>
        <p:xfrm>
          <a:off x="645943" y="1340768"/>
          <a:ext cx="11065092" cy="5455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66273">
                  <a:extLst>
                    <a:ext uri="{9D8B030D-6E8A-4147-A177-3AD203B41FA5}">
                      <a16:colId xmlns:a16="http://schemas.microsoft.com/office/drawing/2014/main" val="2625654714"/>
                    </a:ext>
                  </a:extLst>
                </a:gridCol>
                <a:gridCol w="2766273">
                  <a:extLst>
                    <a:ext uri="{9D8B030D-6E8A-4147-A177-3AD203B41FA5}">
                      <a16:colId xmlns:a16="http://schemas.microsoft.com/office/drawing/2014/main" val="3537914183"/>
                    </a:ext>
                  </a:extLst>
                </a:gridCol>
                <a:gridCol w="2766273">
                  <a:extLst>
                    <a:ext uri="{9D8B030D-6E8A-4147-A177-3AD203B41FA5}">
                      <a16:colId xmlns:a16="http://schemas.microsoft.com/office/drawing/2014/main" val="1764271739"/>
                    </a:ext>
                  </a:extLst>
                </a:gridCol>
                <a:gridCol w="2766273">
                  <a:extLst>
                    <a:ext uri="{9D8B030D-6E8A-4147-A177-3AD203B41FA5}">
                      <a16:colId xmlns:a16="http://schemas.microsoft.com/office/drawing/2014/main" val="3612841565"/>
                    </a:ext>
                  </a:extLst>
                </a:gridCol>
              </a:tblGrid>
              <a:tr h="376533">
                <a:tc>
                  <a:txBody>
                    <a:bodyPr/>
                    <a:lstStyle/>
                    <a:p>
                      <a:r>
                        <a:rPr lang="pl-PL" sz="2000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1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2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3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462387"/>
                  </a:ext>
                </a:extLst>
              </a:tr>
              <a:tr h="2983304">
                <a:tc>
                  <a:txBody>
                    <a:bodyPr/>
                    <a:lstStyle/>
                    <a:p>
                      <a:r>
                        <a:rPr lang="pl-PL" sz="2000" dirty="0"/>
                        <a:t>Zawartość merytoryczna projektu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Temat potraktowany bardzo ogólnikowo,</a:t>
                      </a:r>
                    </a:p>
                    <a:p>
                      <a:r>
                        <a:rPr lang="pl-PL" sz="2000" dirty="0"/>
                        <a:t>Nie wszystkie zagadnienia zostały poruszone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Praca napisana zgodnie z tematem, zostały wykorzystane linki w opracowaniu tematu, pojawiają się drobne błędy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Praca została napisana bardzo dobrze, uczniowie odnieśli się do </a:t>
                      </a:r>
                      <a:r>
                        <a:rPr lang="pl-PL" sz="2000"/>
                        <a:t>proponowanych źródeł i </a:t>
                      </a:r>
                      <a:r>
                        <a:rPr lang="pl-PL" sz="2000" dirty="0"/>
                        <a:t>dodali swoje. </a:t>
                      </a:r>
                    </a:p>
                    <a:p>
                      <a:r>
                        <a:rPr lang="pl-PL" sz="2000" dirty="0"/>
                        <a:t>Wszystkie zagadnienie zostały bardzo dobrze opracowane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940004"/>
                  </a:ext>
                </a:extLst>
              </a:tr>
              <a:tr h="1824739">
                <a:tc>
                  <a:txBody>
                    <a:bodyPr/>
                    <a:lstStyle/>
                    <a:p>
                      <a:r>
                        <a:rPr lang="pl-PL" sz="2000" dirty="0"/>
                        <a:t>Estetyka wykonanego projektu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Projekt graficznie bardzo słaby, czcionka mało czytelna, brak zdjęć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Praca napisana wyraźnie, czytelnie, mało zdjęć, mało grafiki </a:t>
                      </a:r>
                      <a:r>
                        <a:rPr lang="pl-PL" sz="2000" dirty="0" err="1"/>
                        <a:t>SmartArt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Praca napisana bardzo dobrze, czytelna zrozumiała, dużo zdjęć, ładne zastawanie grafiki Smart Art.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621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82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11F3C8-0C5C-439F-A961-89211CC34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816042"/>
          </a:xfrm>
        </p:spPr>
        <p:txBody>
          <a:bodyPr/>
          <a:lstStyle/>
          <a:p>
            <a:r>
              <a:rPr lang="pl-PL" dirty="0"/>
              <a:t>Ewaluacja części II teoretycznej 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432F0835-FB88-4E41-84AB-2973B06916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373221"/>
              </p:ext>
            </p:extLst>
          </p:nvPr>
        </p:nvGraphicFramePr>
        <p:xfrm>
          <a:off x="645943" y="1268760"/>
          <a:ext cx="11353124" cy="5455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38281">
                  <a:extLst>
                    <a:ext uri="{9D8B030D-6E8A-4147-A177-3AD203B41FA5}">
                      <a16:colId xmlns:a16="http://schemas.microsoft.com/office/drawing/2014/main" val="3385120842"/>
                    </a:ext>
                  </a:extLst>
                </a:gridCol>
                <a:gridCol w="2838281">
                  <a:extLst>
                    <a:ext uri="{9D8B030D-6E8A-4147-A177-3AD203B41FA5}">
                      <a16:colId xmlns:a16="http://schemas.microsoft.com/office/drawing/2014/main" val="1953174908"/>
                    </a:ext>
                  </a:extLst>
                </a:gridCol>
                <a:gridCol w="2838281">
                  <a:extLst>
                    <a:ext uri="{9D8B030D-6E8A-4147-A177-3AD203B41FA5}">
                      <a16:colId xmlns:a16="http://schemas.microsoft.com/office/drawing/2014/main" val="2308621709"/>
                    </a:ext>
                  </a:extLst>
                </a:gridCol>
                <a:gridCol w="2838281">
                  <a:extLst>
                    <a:ext uri="{9D8B030D-6E8A-4147-A177-3AD203B41FA5}">
                      <a16:colId xmlns:a16="http://schemas.microsoft.com/office/drawing/2014/main" val="1113830985"/>
                    </a:ext>
                  </a:extLst>
                </a:gridCol>
              </a:tblGrid>
              <a:tr h="386993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1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2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3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823480"/>
                  </a:ext>
                </a:extLst>
              </a:tr>
              <a:tr h="3661546">
                <a:tc>
                  <a:txBody>
                    <a:bodyPr/>
                    <a:lstStyle/>
                    <a:p>
                      <a:r>
                        <a:rPr lang="pl-PL" sz="2000" dirty="0"/>
                        <a:t>Wykonanie  ćwiczenia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Zostało przygotowane 1 ciasto , sprzęt potrzebny do realizacji ćwiczenie nie został przygotowany. w wykonaniu ćwiczenia pomagał nauczyciel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Przygotowane zostały 2 ciasta, stanowisko pracy zostało przygotowane zgodnie z założeniami. Ćwiczenie było wykonane poprawnie, z niewielką pomocą nauczyciela,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Zostały wykonane 2 ciasta. Stanowisko pracy, tempo pracy, organizacja była bardzo dobra. Wszystkie zasady HACCP były przestrzegane.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322900"/>
                  </a:ext>
                </a:extLst>
              </a:tr>
              <a:tr h="1280053">
                <a:tc>
                  <a:txBody>
                    <a:bodyPr/>
                    <a:lstStyle/>
                    <a:p>
                      <a:r>
                        <a:rPr lang="pl-PL" sz="2000" dirty="0"/>
                        <a:t>Ocena organoleptyczna,</a:t>
                      </a:r>
                    </a:p>
                    <a:p>
                      <a:r>
                        <a:rPr lang="pl-PL" sz="2000" dirty="0"/>
                        <a:t>prezentacja </a:t>
                      </a:r>
                    </a:p>
                    <a:p>
                      <a:r>
                        <a:rPr lang="pl-PL" sz="2000" dirty="0"/>
                        <a:t>ćwiczenia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 Ciasto wyszło smaczne, słaba prezentacja ciasta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Ciasta smaczne prezentacja i omówienie ciasta zadawalające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/>
                        <a:t>Ciasta wyszły bardzo smaczne z ładną prezentacją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861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43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6E312E-3182-43E2-9B02-BD676959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960058"/>
          </a:xfrm>
        </p:spPr>
        <p:txBody>
          <a:bodyPr/>
          <a:lstStyle/>
          <a:p>
            <a:pPr algn="ctr"/>
            <a:r>
              <a:rPr lang="pl-PL" dirty="0"/>
              <a:t>Ewaluacja - ocena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F1B71DA6-8268-4A67-9DF2-4F0B9144E5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224685"/>
              </p:ext>
            </p:extLst>
          </p:nvPr>
        </p:nvGraphicFramePr>
        <p:xfrm>
          <a:off x="2277987" y="2052638"/>
          <a:ext cx="7488834" cy="39686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44417">
                  <a:extLst>
                    <a:ext uri="{9D8B030D-6E8A-4147-A177-3AD203B41FA5}">
                      <a16:colId xmlns:a16="http://schemas.microsoft.com/office/drawing/2014/main" val="1990724811"/>
                    </a:ext>
                  </a:extLst>
                </a:gridCol>
                <a:gridCol w="3744417">
                  <a:extLst>
                    <a:ext uri="{9D8B030D-6E8A-4147-A177-3AD203B41FA5}">
                      <a16:colId xmlns:a16="http://schemas.microsoft.com/office/drawing/2014/main" val="2264674453"/>
                    </a:ext>
                  </a:extLst>
                </a:gridCol>
              </a:tblGrid>
              <a:tr h="56695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Ilość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Ocena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346114"/>
                  </a:ext>
                </a:extLst>
              </a:tr>
              <a:tr h="56695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0- 3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Niedostateczny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597488"/>
                  </a:ext>
                </a:extLst>
              </a:tr>
              <a:tr h="56695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Dopuszczający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805535"/>
                  </a:ext>
                </a:extLst>
              </a:tr>
              <a:tr h="56695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579741"/>
                  </a:ext>
                </a:extLst>
              </a:tr>
              <a:tr h="56695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Dobry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89702"/>
                  </a:ext>
                </a:extLst>
              </a:tr>
              <a:tr h="56695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Bardzo dobry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650009"/>
                  </a:ext>
                </a:extLst>
              </a:tr>
              <a:tr h="56695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Celujący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105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5E6F73-B3CF-427E-A236-CC2EDA31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888050"/>
          </a:xfrm>
        </p:spPr>
        <p:txBody>
          <a:bodyPr/>
          <a:lstStyle/>
          <a:p>
            <a:r>
              <a:rPr lang="pl-PL" dirty="0"/>
              <a:t>Konkluzja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2242C1-7E2B-4D47-8E87-ABCA27E41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025" y="1340769"/>
            <a:ext cx="8944211" cy="4907632"/>
          </a:xfrm>
        </p:spPr>
        <p:txBody>
          <a:bodyPr>
            <a:normAutofit fontScale="92500"/>
          </a:bodyPr>
          <a:lstStyle/>
          <a:p>
            <a:pPr marL="393192" lvl="1" indent="0">
              <a:buNone/>
            </a:pPr>
            <a:r>
              <a:rPr lang="pl-PL" sz="2600" dirty="0"/>
              <a:t>Lukry i pomady</a:t>
            </a:r>
            <a:r>
              <a:rPr lang="pl-PL" sz="2600" i="0" dirty="0"/>
              <a:t> stanowią bardzo ważną częś</a:t>
            </a:r>
            <a:r>
              <a:rPr lang="pl-PL" sz="2600" dirty="0"/>
              <a:t>ć w produkcji cukierniczej, jest to jeden z podstawowych elementów ciast i tortów. Należy poświęcić dużo uwagi na przygotowanie odpowiedniej glazury o właściwej strukturze i smakowitości. Ciasta i ciasteczka udekorowane lukrami są popularnymi i chętnie kupowanymi wyrobami cukierniczymi. Coraz popularniejsze stają się dekoracje z lukrów plastycznych.</a:t>
            </a:r>
            <a:endParaRPr lang="pl-PL" sz="2600" i="0" dirty="0"/>
          </a:p>
          <a:p>
            <a:pPr marL="393192" lvl="1" indent="0">
              <a:buNone/>
            </a:pPr>
            <a:r>
              <a:rPr lang="pl-PL" sz="2600" dirty="0"/>
              <a:t> </a:t>
            </a:r>
            <a:r>
              <a:rPr lang="pl-PL" sz="2600" i="0" dirty="0"/>
              <a:t>Dzięki Waszym  prezentacjom wiesz:</a:t>
            </a:r>
          </a:p>
          <a:p>
            <a:r>
              <a:rPr lang="pl-PL" sz="2600" dirty="0"/>
              <a:t>Dowiedziałeś się jakie są rodzaje lukrów i pomad</a:t>
            </a:r>
          </a:p>
          <a:p>
            <a:r>
              <a:rPr lang="pl-PL" sz="2600" dirty="0"/>
              <a:t>Poznałeś etapy produkcji poszczególnych glazur i pomad</a:t>
            </a:r>
          </a:p>
          <a:p>
            <a:r>
              <a:rPr lang="pl-PL" sz="2600" dirty="0"/>
              <a:t>Dowiedziałeś jak wykorzystać lukry w produkcji cukierniczej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335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BB2465-C2DD-41AB-8B01-2372DA013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816042"/>
          </a:xfrm>
        </p:spPr>
        <p:txBody>
          <a:bodyPr/>
          <a:lstStyle/>
          <a:p>
            <a:r>
              <a:rPr lang="pl-PL" dirty="0"/>
              <a:t>Konkluzja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29CFB5-7654-4132-9E99-754A2A189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025" y="1268761"/>
            <a:ext cx="8944211" cy="4392487"/>
          </a:xfrm>
        </p:spPr>
        <p:txBody>
          <a:bodyPr>
            <a:normAutofit/>
          </a:bodyPr>
          <a:lstStyle/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Poznałeś asortyment wyrobów cukierniczych  z zastosowaniem glazur (lukrów) i pomad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Dowiedziałeś się jak przygotować lukry w różnych kolorach 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Nauczyliście się współpracować w grupie 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Dowiedziałeś się jak za pomocą </a:t>
            </a: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internetu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znajdować receptury i wykorzystywać je w domu oraz dalszej pracy zawodowej jako kucharz i cukiernik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30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4069A3-80F6-4B49-8E89-C567EFD0E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888050"/>
          </a:xfrm>
        </p:spPr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524AAE-32D2-4553-BD7F-738FFBCCF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025" y="1340769"/>
            <a:ext cx="8944211" cy="4907632"/>
          </a:xfrm>
        </p:spPr>
        <p:txBody>
          <a:bodyPr/>
          <a:lstStyle/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/>
                <a:ea typeface="+mn-ea"/>
                <a:cs typeface="+mn-cs"/>
              </a:rPr>
              <a:t>Uczniowie najlepiej jeśli dobiorą się sami w grupy      2 osobowe. Należy zwrócić uwagę uczniom żeby przynajmniej jeden z nich miał odpowiedni program do wykonania prezentacji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/>
                <a:ea typeface="+mn-ea"/>
                <a:cs typeface="+mn-cs"/>
              </a:rPr>
              <a:t>Nauczyciel powinien dokładnie wyjaśnić temat zadania, na co uczniowie powinni zwrócić szczególną uwagę podczas pisania pracy. W części drugiej nauczyciel jest zobowiązany do przeprowadzenia krótkiego szkolenia bhp przed przystąpieniem do części praktycznej.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702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0C179D-8AF5-415B-BA39-F307B7CBF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960058"/>
          </a:xfrm>
        </p:spPr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BCF2CB-7F02-4740-91D1-B18D8A0D4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974" y="1412776"/>
            <a:ext cx="8944211" cy="4835624"/>
          </a:xfrm>
        </p:spPr>
        <p:txBody>
          <a:bodyPr>
            <a:normAutofit fontScale="92500"/>
          </a:bodyPr>
          <a:lstStyle/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Nauczyciel powinien przedstawić plusy i minusy korzystania z </a:t>
            </a: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internetu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zwrócić szczególną uwagę na ewentualne zagrożenia i niebezpieczeństwa wynikające z korzystania z sieci.</a:t>
            </a:r>
          </a:p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Podczas omawiania tematu nauczyciel może pomóc uczniom wspólnie stworzyć roboczy plan pracy. . W celu uniknięcia błędów, merytorycznych uczniowie powinni wspierać się podręcznikiem przedmiotowym</a:t>
            </a:r>
          </a:p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Czas wykonania projektu powinien być dostosowany do możliwości uczniów. Część teoretyczna (około 2 tygodni), część praktyczna powinna odbyć się w pracowni gastronomicznej i nie przekraczać 3 godzin zegarowych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251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75E116D-3734-42A1-A636-E8C81D6D3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888050"/>
          </a:xfrm>
        </p:spPr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2EDC163-6358-426D-8CAC-AC44D7FA0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025" y="1340768"/>
            <a:ext cx="4395194" cy="4915571"/>
          </a:xfrm>
        </p:spPr>
        <p:txBody>
          <a:bodyPr/>
          <a:lstStyle/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Dobrze było by rozpowszechnić przygotowane receptury np. na stronie internetowej szkoły w specjalnej zakładce, zaproszenie kolegów i koleżanki oraz dyrekcję i nauczycieli na wspólną degustacje wykonanych potraw. </a:t>
            </a:r>
          </a:p>
          <a:p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EFECCEE3-F0F3-42D9-AE64-CF38753280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42899" y="1308719"/>
            <a:ext cx="396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4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B4F3C6-AF38-454A-9FA2-17F3935A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Powodzenia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F80FCAFF-AAE4-4DFF-B89A-5A3FD5661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0076" y="1595221"/>
            <a:ext cx="4668348" cy="475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4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id="{1C0B6C32-4273-441E-9D71-D65779987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Sporządzanie półproduktów cukierniczych</a:t>
            </a:r>
            <a:br>
              <a:rPr lang="pl-PL" sz="2800" dirty="0"/>
            </a:br>
            <a:r>
              <a:rPr lang="pl-PL" sz="2800" dirty="0"/>
              <a:t> pomady i glazury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217B1A03-DD82-4C8F-862A-25A951931E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Web Quest przeznaczony dla uczniów niesłyszących w ramach zajęć pracowni cukierniczej i gastronomicznej Szkoły Branżowej I stopnia ,                w zawodach: cukiernik i kucharz                        </a:t>
            </a:r>
          </a:p>
          <a:p>
            <a:pPr marL="0" marR="0" lvl="0" indent="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None/>
              <a:tabLst/>
              <a:defRPr/>
            </a:pPr>
            <a:r>
              <a:rPr lang="pl-PL" sz="2400" dirty="0">
                <a:solidFill>
                  <a:prstClr val="white"/>
                </a:solidFill>
                <a:latin typeface="Cambria"/>
                <a:ea typeface="+mn-ea"/>
                <a:cs typeface="+mn-cs"/>
              </a:rPr>
              <a:t>    dla 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klas I, II </a:t>
            </a:r>
          </a:p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Opracował: </a:t>
            </a:r>
            <a:r>
              <a:rPr lang="pl-PL" sz="2400" dirty="0">
                <a:solidFill>
                  <a:prstClr val="white"/>
                </a:solidFill>
                <a:latin typeface="Cambria"/>
                <a:ea typeface="+mn-ea"/>
                <a:cs typeface="+mn-cs"/>
              </a:rPr>
              <a:t>Andrzej </a:t>
            </a:r>
            <a:r>
              <a:rPr lang="pl-PL" sz="2400">
                <a:solidFill>
                  <a:prstClr val="white"/>
                </a:solidFill>
                <a:latin typeface="Cambria"/>
                <a:ea typeface="+mn-ea"/>
                <a:cs typeface="+mn-cs"/>
              </a:rPr>
              <a:t>Tomoń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endParaRPr lang="pl-PL" dirty="0"/>
          </a:p>
        </p:txBody>
      </p:sp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F4C739EA-7F22-4DCA-8C9F-A4ABE1130D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38750" y="2160588"/>
            <a:ext cx="3881437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1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8B46D8-CF0D-4E7E-86E3-59ED074B0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Projekt „</a:t>
            </a:r>
            <a:r>
              <a:rPr lang="pl-PL" b="0" i="0" dirty="0">
                <a:effectLst/>
              </a:rPr>
              <a:t>Innowacyjne narzędzia w edukacji zawodowej dla niesłyszących</a:t>
            </a:r>
            <a:r>
              <a:rPr lang="pl-PL" dirty="0"/>
              <a:t>” korzysta z dofinansowania otrzymanego od Islandii, Liechtensteinu i Norwegii w ramach funduszy EOG. 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888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EADD9A3-872B-49E8-9F84-718864974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Spis treści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1BEC233-C192-4959-903F-6575D536C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Wprowadzenie</a:t>
            </a:r>
          </a:p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Zadania</a:t>
            </a:r>
          </a:p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Proces</a:t>
            </a:r>
          </a:p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Źródła</a:t>
            </a:r>
          </a:p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Ewaluacja</a:t>
            </a:r>
          </a:p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Konkluzja</a:t>
            </a:r>
          </a:p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Poradnik dla nauczyciela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048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6CBE1B-6695-4964-A28B-8268FD39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43" y="412962"/>
            <a:ext cx="9402274" cy="1400530"/>
          </a:xfrm>
        </p:spPr>
        <p:txBody>
          <a:bodyPr/>
          <a:lstStyle/>
          <a:p>
            <a:r>
              <a:rPr lang="pl-PL" dirty="0"/>
              <a:t>Wprowadzenie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550DAD7-7040-48EE-887A-AA5959DDB9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Witajcie młodzi cukiernicy !!!!</a:t>
            </a:r>
          </a:p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Czy lubicie  ciasteczka z lukrami ?</a:t>
            </a:r>
          </a:p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A może wolicie pączki lub oponki z lukrem?</a:t>
            </a:r>
          </a:p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Czy na święta Bożego Narodzenia przygotowujecie pierniczki zdobione lukrem ?</a:t>
            </a:r>
          </a:p>
          <a:p>
            <a:pPr marL="0" marR="0" lvl="0" indent="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E4FB1F04-890D-4DC3-88CB-7CD54FE4A5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62364" y="1841010"/>
            <a:ext cx="5871548" cy="36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9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C88C6D-8A37-4006-8AC6-385BBD132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104074"/>
          </a:xfrm>
        </p:spPr>
        <p:txBody>
          <a:bodyPr/>
          <a:lstStyle/>
          <a:p>
            <a:r>
              <a:rPr lang="pl-PL" dirty="0"/>
              <a:t>Wprowadzenie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D7A4C0-3984-4CF1-AB2C-CE1A59A08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024" y="1340768"/>
            <a:ext cx="4665523" cy="4915572"/>
          </a:xfrm>
        </p:spPr>
        <p:txBody>
          <a:bodyPr/>
          <a:lstStyle/>
          <a:p>
            <a:r>
              <a:rPr lang="pl-PL" sz="2400" dirty="0"/>
              <a:t>Jaka jest różnica między lukrem a pomadą?</a:t>
            </a:r>
          </a:p>
          <a:p>
            <a:r>
              <a:rPr lang="pl-PL" sz="2400" dirty="0"/>
              <a:t>Czy robiliście lukier lub pomadę samodzielnie?</a:t>
            </a:r>
          </a:p>
          <a:p>
            <a:r>
              <a:rPr lang="pl-PL" sz="2400" dirty="0"/>
              <a:t>Czy znasz zastosowanie lukrów i pomad?</a:t>
            </a:r>
          </a:p>
          <a:p>
            <a:r>
              <a:rPr lang="pl-PL" sz="2400" dirty="0"/>
              <a:t>Czy robiliście dekoracje 3D z lukrów plastycznych ?</a:t>
            </a:r>
          </a:p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3EF7E27-FE07-41B9-B0B1-14C12B685F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99394" y="1340765"/>
            <a:ext cx="4279669" cy="491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9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926F4C-5390-49B7-95DC-39182D525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9B6BF6-C0D8-45A6-81EF-4A8621EC4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943" y="1340768"/>
            <a:ext cx="4852276" cy="4915571"/>
          </a:xfrm>
        </p:spPr>
        <p:txBody>
          <a:bodyPr/>
          <a:lstStyle/>
          <a:p>
            <a:r>
              <a:rPr lang="pl-PL" sz="1800" dirty="0"/>
              <a:t>Wasze zadanie będzie składało się z dwóch części:</a:t>
            </a:r>
          </a:p>
          <a:p>
            <a:pPr algn="ctr"/>
            <a:r>
              <a:rPr lang="pl-PL" sz="1800" dirty="0"/>
              <a:t>Części teoretycznej dotyczącej wykonania prezentacji w PowerPoint  </a:t>
            </a:r>
          </a:p>
          <a:p>
            <a:pPr marL="0" indent="0" algn="ctr">
              <a:buNone/>
            </a:pPr>
            <a:r>
              <a:rPr lang="pl-PL" sz="1800" dirty="0"/>
              <a:t>na temat: „Sporządzanie półproduktów cukierniczych                    </a:t>
            </a:r>
          </a:p>
          <a:p>
            <a:pPr marL="0" indent="0" algn="ctr">
              <a:buNone/>
            </a:pPr>
            <a:r>
              <a:rPr lang="pl-PL" sz="1800" dirty="0"/>
              <a:t>  pomady i glazury” </a:t>
            </a:r>
          </a:p>
          <a:p>
            <a:pPr marL="0" indent="0" algn="ctr">
              <a:buNone/>
            </a:pPr>
            <a:endParaRPr lang="pl-PL" sz="1800" dirty="0"/>
          </a:p>
          <a:p>
            <a:pPr algn="ctr"/>
            <a:r>
              <a:rPr lang="pl-PL" sz="1800" dirty="0"/>
              <a:t>Części praktycznej- polegającej      na wykonaniu wypieków z ciasta z zastosowaniem lukru, pomady, glazury </a:t>
            </a:r>
          </a:p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9DA473E-EC0E-4C9A-AD8F-A03D539ECD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01885" y="1484784"/>
            <a:ext cx="5484801" cy="366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8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2772E8-BADC-41CF-B98C-5CD40FF9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4F61F1-EA4F-4849-A93B-B672B2E83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025" y="2052919"/>
            <a:ext cx="8591787" cy="4195481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Proces przygotowania pierwszej części zadania:</a:t>
            </a:r>
          </a:p>
          <a:p>
            <a:r>
              <a:rPr lang="pl-PL" sz="2400" dirty="0"/>
              <a:t> Zadanie to będziecie wykonywać w parach,                                              Waszym celem będzie przygotowanie prezentacji multimedialnej.</a:t>
            </a:r>
          </a:p>
          <a:p>
            <a:r>
              <a:rPr lang="pl-PL" sz="2400" dirty="0"/>
              <a:t>Każda prezentacja ma zawierać: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Imię i nazwisko autorów prezentacji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Temat prezentacji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507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F1568A-C076-41A0-AAFB-9BAAC0DE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248091"/>
          </a:xfrm>
        </p:spPr>
        <p:txBody>
          <a:bodyPr/>
          <a:lstStyle/>
          <a:p>
            <a:r>
              <a:rPr lang="pl-PL" dirty="0"/>
              <a:t>Procesy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8DDA14-3F07-42D0-B8A3-8B4309BE4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025" y="1700809"/>
            <a:ext cx="8944211" cy="4176463"/>
          </a:xfrm>
        </p:spPr>
        <p:txBody>
          <a:bodyPr>
            <a:normAutofit lnSpcReduction="10000"/>
          </a:bodyPr>
          <a:lstStyle/>
          <a:p>
            <a:pPr marL="0" marR="0" lvl="0" indent="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Najważniejsze zagadnienia dotyczące omawianego tematu:</a:t>
            </a:r>
          </a:p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Ogólna charakterystyka lukrów, pomad ?</a:t>
            </a:r>
          </a:p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Etapy produkcji – schemat blokowy </a:t>
            </a:r>
          </a:p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Zastosowanie w produkcji cukierniczej</a:t>
            </a:r>
          </a:p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Nowoczesne formy dekoracji 3D (lukier plastyczny)</a:t>
            </a:r>
          </a:p>
          <a:p>
            <a:pPr marL="274320" marR="0" lvl="0" indent="-274320" algn="l" defTabSz="121898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BCB49E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Przygotuj 5 receptur na ciasto lub ciasteczka z zastosowaniem glazury (lukrów), pomad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67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D55A54-3601-4D28-86C4-4D1566F4F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888050"/>
          </a:xfrm>
        </p:spPr>
        <p:txBody>
          <a:bodyPr/>
          <a:lstStyle/>
          <a:p>
            <a:r>
              <a:rPr lang="pl-PL" dirty="0"/>
              <a:t>Procesy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37F2D6-8F4B-4FFA-B865-E88858B63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025" y="1340769"/>
            <a:ext cx="8944211" cy="4907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dirty="0"/>
              <a:t>Proces przygotowania drugiej części zadania:</a:t>
            </a:r>
          </a:p>
          <a:p>
            <a:r>
              <a:rPr lang="pl-PL" sz="2400" dirty="0"/>
              <a:t>Zadanie to będziecie wykonywać w parach, waszym celem będzie wybranie z prezentacji multimedialnej dwóch receptur ciasta lub ciasteczek z zastosowaniem lukrów i pomad.</a:t>
            </a:r>
          </a:p>
          <a:p>
            <a:r>
              <a:rPr lang="pl-PL" sz="2400" dirty="0"/>
              <a:t>W tym celu musicie: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Wybrać 2 receptury z prezentacji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Przygotować zapotrzebowanie na surowce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Przygotować niezbędny sprzęt do wykonania ćwiczenia 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Wykonać ćwiczenie zgodnie z zasadami HACCP 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Przeprowadzić prezentację i degustację ciast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769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155</TotalTime>
  <Words>939</Words>
  <Application>Microsoft Office PowerPoint</Application>
  <PresentationFormat>Niestandardowy</PresentationFormat>
  <Paragraphs>126</Paragraphs>
  <Slides>20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Arial</vt:lpstr>
      <vt:lpstr>Cambria</vt:lpstr>
      <vt:lpstr>Palatino Linotype</vt:lpstr>
      <vt:lpstr>Trebuchet MS</vt:lpstr>
      <vt:lpstr>Wingdings 3</vt:lpstr>
      <vt:lpstr>Faseta</vt:lpstr>
      <vt:lpstr>Sporządzanie półproduktów cukierniczych                     pomady i glazury</vt:lpstr>
      <vt:lpstr>Sporządzanie półproduktów cukierniczych  pomady i glazury</vt:lpstr>
      <vt:lpstr>Spis treści </vt:lpstr>
      <vt:lpstr>Wprowadzenie </vt:lpstr>
      <vt:lpstr>Wprowadzenie </vt:lpstr>
      <vt:lpstr>Zadanie </vt:lpstr>
      <vt:lpstr>Procesy </vt:lpstr>
      <vt:lpstr>Procesy </vt:lpstr>
      <vt:lpstr>Procesy </vt:lpstr>
      <vt:lpstr>Źródła </vt:lpstr>
      <vt:lpstr>Ewaluacja części I teoretycznej </vt:lpstr>
      <vt:lpstr>Ewaluacja części II teoretycznej </vt:lpstr>
      <vt:lpstr>Ewaluacja - ocena</vt:lpstr>
      <vt:lpstr>Konkluzja</vt:lpstr>
      <vt:lpstr>Konkluzja</vt:lpstr>
      <vt:lpstr>Poradnik dla nauczyciela</vt:lpstr>
      <vt:lpstr>Poradnik dla nauczyciela</vt:lpstr>
      <vt:lpstr>Poradnik dla nauczyciela</vt:lpstr>
      <vt:lpstr>Powodzenia </vt:lpstr>
      <vt:lpstr>Projekt „Innowacyjne narzędzia w edukacji zawodowej dla niesłyszących” korzysta z dofinansowania otrzymanego od Islandii, Liechtensteinu i Norwegii w ramach funduszy EOG.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Tytuł</dc:title>
  <dc:creator>Danusia</dc:creator>
  <cp:lastModifiedBy>Dell</cp:lastModifiedBy>
  <cp:revision>25</cp:revision>
  <dcterms:created xsi:type="dcterms:W3CDTF">2020-08-22T06:41:18Z</dcterms:created>
  <dcterms:modified xsi:type="dcterms:W3CDTF">2020-09-13T18:18:39Z</dcterms:modified>
</cp:coreProperties>
</file>