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9E03E4BA-624D-485A-88B7-FCADBE93BEF2}"/>
    <pc:docChg chg="modSld">
      <pc:chgData name="Michał Pyclik" userId="6d1d9512d460d1ef" providerId="LiveId" clId="{9E03E4BA-624D-485A-88B7-FCADBE93BEF2}" dt="2021-02-18T18:00:12.813" v="1" actId="20577"/>
      <pc:docMkLst>
        <pc:docMk/>
      </pc:docMkLst>
      <pc:sldChg chg="modSp mod">
        <pc:chgData name="Michał Pyclik" userId="6d1d9512d460d1ef" providerId="LiveId" clId="{9E03E4BA-624D-485A-88B7-FCADBE93BEF2}" dt="2021-02-18T18:00:12.813" v="1" actId="20577"/>
        <pc:sldMkLst>
          <pc:docMk/>
          <pc:sldMk cId="2065231512" sldId="270"/>
        </pc:sldMkLst>
        <pc:graphicFrameChg chg="modGraphic">
          <ac:chgData name="Michał Pyclik" userId="6d1d9512d460d1ef" providerId="LiveId" clId="{9E03E4BA-624D-485A-88B7-FCADBE93BEF2}" dt="2021-02-18T18:00:12.813" v="1" actId="20577"/>
          <ac:graphicFrameMkLst>
            <pc:docMk/>
            <pc:sldMk cId="2065231512" sldId="270"/>
            <ac:graphicFrameMk id="2" creationId="{C17DBFA3-59B6-40A3-B34F-D3AC6A7B397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74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1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32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3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4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93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96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4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76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8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7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arch.nipip.pl/index.php/aktualnosci/konferencje/1973-relacja-z-konferencji-naukowej-pielegniarstwo-prawo-praktyka-etyka?showall=1&amp;limitstart=" TargetMode="External"/><Relationship Id="rId3" Type="http://schemas.openxmlformats.org/officeDocument/2006/relationships/hyperlink" Target="https://core.ac.uk/download/pdf/322849226.pdf" TargetMode="External"/><Relationship Id="rId7" Type="http://schemas.openxmlformats.org/officeDocument/2006/relationships/hyperlink" Target="http://www.oipip.torun.pl/pdf/2017-04-23%20zbior%20aktow%20prawnych.pdf" TargetMode="External"/><Relationship Id="rId2" Type="http://schemas.openxmlformats.org/officeDocument/2006/relationships/hyperlink" Target="https://www.pielegniarkicyfrowe.pl/kodeks-etyki-zawodowej/kodeks-etyki-zawodowej-pielegniarki-i-poloznej-cz-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ipip.opole.pl/wp-content/uploads/2014/04/przepisy_prawne_kodeks_etyki_zawodowej_pielegniarki_poloznej.pdf" TargetMode="External"/><Relationship Id="rId5" Type="http://schemas.openxmlformats.org/officeDocument/2006/relationships/hyperlink" Target="http://studiaelblaskie.pl/assets/Artykuly/CC-36-Talaj.pdf" TargetMode="External"/><Relationship Id="rId10" Type="http://schemas.openxmlformats.org/officeDocument/2006/relationships/hyperlink" Target="https://slideplayer.pl/slide/90003/" TargetMode="External"/><Relationship Id="rId4" Type="http://schemas.openxmlformats.org/officeDocument/2006/relationships/hyperlink" Target="https://www.pielegniarki.info.pl/files/1134761959.pdf" TargetMode="External"/><Relationship Id="rId9" Type="http://schemas.openxmlformats.org/officeDocument/2006/relationships/hyperlink" Target="https://www.tygodnikprzeglad.pl/pielegniarki-maja-prawo-zostawiac-chorych-bez-opieki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74304D7-3BD9-4CF1-BBA6-31D4FBF932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332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34066D6-1B59-4642-A86D-39464CEE9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18E928D9-3091-4385-B979-265D55AD02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338DDD-7B3D-416E-B0B3-1BC2A0948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pl-PL" sz="4700" b="1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Etyka zawodowa w zawodzie pielęgniarki</a:t>
            </a:r>
            <a:br>
              <a:rPr lang="pl-PL" sz="4700" b="1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4700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D602432-D774-4CF5-94E8-7D52D0105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F9EBB4-5078-47B2-AAA0-DF4A88D81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21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Podzielcie się na kilkuosobowe grupy. Pamiętajcie by w każdej grupie znalazły się osoby o różnych kompetencjach niezbędnych do realizacji zadania (plakat, obsługa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Prace rozpocznijcie od poszukiwania informacji na temat:</a:t>
            </a:r>
          </a:p>
          <a:p>
            <a:pPr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zawodu pielęgniarza</a:t>
            </a:r>
          </a:p>
          <a:p>
            <a:pPr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 etycznych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innych waszym zadaniem istotnych dla tematu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 o zanotowaniu źródeł, w celu ich zacytowania w prezentacji. Jeśli będziecie mieli już notatki i wiedzę niezbędną do przygotowania prezentacji, wspólnie ustalcie jak będzie wyglądała prezentacja, jakie informacje umieścicie na slajdach a jakie przedstawicie ustnie.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Gdy prezentacja będzie gotowa wspólnie opracujcie hasło, które waszym zdaniem najlepiej oddaje jej myśl przewodnią. Umieśćcie je na plakacie wraz z grafiką nawiązującą do pielęgniarstwa.  Zaproponujcie sposób wykorzystania plakatu </a:t>
            </a:r>
          </a:p>
        </p:txBody>
      </p:sp>
    </p:spTree>
    <p:extLst>
      <p:ext uri="{BB962C8B-B14F-4D97-AF65-F5344CB8AC3E}">
        <p14:creationId xmlns:p14="http://schemas.microsoft.com/office/powerpoint/2010/main" val="353231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a 31">
            <a:extLst>
              <a:ext uri="{FF2B5EF4-FFF2-40B4-BE49-F238E27FC236}">
                <a16:creationId xmlns:a16="http://schemas.microsoft.com/office/drawing/2014/main" xmlns="" id="{6B773252-181E-4282-BE01-D74C1EF85772}"/>
              </a:ext>
            </a:extLst>
          </p:cNvPr>
          <p:cNvGrpSpPr/>
          <p:nvPr/>
        </p:nvGrpSpPr>
        <p:grpSpPr>
          <a:xfrm>
            <a:off x="1045029" y="354564"/>
            <a:ext cx="10123714" cy="6111550"/>
            <a:chOff x="3439917" y="1038288"/>
            <a:chExt cx="5312165" cy="4781423"/>
          </a:xfrm>
        </p:grpSpPr>
        <p:sp>
          <p:nvSpPr>
            <p:cNvPr id="4" name="Strzałka: wygięta w górę 3">
              <a:extLst>
                <a:ext uri="{FF2B5EF4-FFF2-40B4-BE49-F238E27FC236}">
                  <a16:creationId xmlns:a16="http://schemas.microsoft.com/office/drawing/2014/main" xmlns="" id="{00E3A2FE-DBDE-4936-9BF9-6D4EED6462DE}"/>
                </a:ext>
              </a:extLst>
            </p:cNvPr>
            <p:cNvSpPr/>
            <p:nvPr/>
          </p:nvSpPr>
          <p:spPr>
            <a:xfrm rot="5400000">
              <a:off x="3602396" y="1718108"/>
              <a:ext cx="613269" cy="6981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5" name="Grupa 4">
              <a:extLst>
                <a:ext uri="{FF2B5EF4-FFF2-40B4-BE49-F238E27FC236}">
                  <a16:creationId xmlns:a16="http://schemas.microsoft.com/office/drawing/2014/main" xmlns="" id="{8F8CB205-1C67-44A1-8B9F-DB55931EF2D6}"/>
                </a:ext>
              </a:extLst>
            </p:cNvPr>
            <p:cNvGrpSpPr/>
            <p:nvPr/>
          </p:nvGrpSpPr>
          <p:grpSpPr>
            <a:xfrm>
              <a:off x="3439917" y="1038288"/>
              <a:ext cx="1032384" cy="722635"/>
              <a:chOff x="87117" y="-52324"/>
              <a:chExt cx="1032384" cy="722635"/>
            </a:xfrm>
          </p:grpSpPr>
          <p:sp>
            <p:nvSpPr>
              <p:cNvPr id="30" name="Prostokąt: zaokrąglone rogi 29">
                <a:extLst>
                  <a:ext uri="{FF2B5EF4-FFF2-40B4-BE49-F238E27FC236}">
                    <a16:creationId xmlns:a16="http://schemas.microsoft.com/office/drawing/2014/main" xmlns="" id="{88A377DF-146E-4F5A-B43A-DC1960695844}"/>
                  </a:ext>
                </a:extLst>
              </p:cNvPr>
              <p:cNvSpPr/>
              <p:nvPr/>
            </p:nvSpPr>
            <p:spPr>
              <a:xfrm>
                <a:off x="87117" y="-52324"/>
                <a:ext cx="1032384" cy="72263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Prostokąt: zaokrąglone rogi 5">
                <a:extLst>
                  <a:ext uri="{FF2B5EF4-FFF2-40B4-BE49-F238E27FC236}">
                    <a16:creationId xmlns:a16="http://schemas.microsoft.com/office/drawing/2014/main" xmlns="" id="{26F5FB3F-3779-4DF4-9844-D29AD2E97191}"/>
                  </a:ext>
                </a:extLst>
              </p:cNvPr>
              <p:cNvSpPr txBox="1"/>
              <p:nvPr/>
            </p:nvSpPr>
            <p:spPr>
              <a:xfrm>
                <a:off x="122399" y="-17042"/>
                <a:ext cx="961820" cy="6520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Przygotowanie grup oraz podział pracy</a:t>
                </a:r>
                <a:br>
                  <a:rPr lang="pl-PL" sz="1000" kern="1200"/>
                </a:br>
                <a:r>
                  <a:rPr lang="pl-PL" sz="1000" kern="1200"/>
                  <a:t>1h</a:t>
                </a:r>
              </a:p>
            </p:txBody>
          </p:sp>
        </p:grp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xmlns="" id="{AAD8E1B3-18F3-4E6F-BA3B-8B442EA8AAF0}"/>
                </a:ext>
              </a:extLst>
            </p:cNvPr>
            <p:cNvSpPr/>
            <p:nvPr/>
          </p:nvSpPr>
          <p:spPr>
            <a:xfrm>
              <a:off x="4472301" y="1107206"/>
              <a:ext cx="750857" cy="584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trzałka: wygięta w górę 6">
              <a:extLst>
                <a:ext uri="{FF2B5EF4-FFF2-40B4-BE49-F238E27FC236}">
                  <a16:creationId xmlns:a16="http://schemas.microsoft.com/office/drawing/2014/main" xmlns="" id="{9A6BB044-BFD3-451C-8A0B-121453940831}"/>
                </a:ext>
              </a:extLst>
            </p:cNvPr>
            <p:cNvSpPr/>
            <p:nvPr/>
          </p:nvSpPr>
          <p:spPr>
            <a:xfrm rot="5400000">
              <a:off x="4458352" y="2529865"/>
              <a:ext cx="613269" cy="6981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8" name="Grupa 7">
              <a:extLst>
                <a:ext uri="{FF2B5EF4-FFF2-40B4-BE49-F238E27FC236}">
                  <a16:creationId xmlns:a16="http://schemas.microsoft.com/office/drawing/2014/main" xmlns="" id="{239105DE-A121-4C49-A661-E94FC84AE6E8}"/>
                </a:ext>
              </a:extLst>
            </p:cNvPr>
            <p:cNvGrpSpPr/>
            <p:nvPr/>
          </p:nvGrpSpPr>
          <p:grpSpPr>
            <a:xfrm>
              <a:off x="4295873" y="1850044"/>
              <a:ext cx="1032384" cy="722635"/>
              <a:chOff x="943073" y="759432"/>
              <a:chExt cx="1032384" cy="722635"/>
            </a:xfrm>
          </p:grpSpPr>
          <p:sp>
            <p:nvSpPr>
              <p:cNvPr id="28" name="Prostokąt: zaokrąglone rogi 27">
                <a:extLst>
                  <a:ext uri="{FF2B5EF4-FFF2-40B4-BE49-F238E27FC236}">
                    <a16:creationId xmlns:a16="http://schemas.microsoft.com/office/drawing/2014/main" xmlns="" id="{C531C2B2-0A7B-4126-AF39-C63094280EC2}"/>
                  </a:ext>
                </a:extLst>
              </p:cNvPr>
              <p:cNvSpPr/>
              <p:nvPr/>
            </p:nvSpPr>
            <p:spPr>
              <a:xfrm>
                <a:off x="943073" y="759432"/>
                <a:ext cx="1032384" cy="72263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Prostokąt: zaokrąglone rogi 9">
                <a:extLst>
                  <a:ext uri="{FF2B5EF4-FFF2-40B4-BE49-F238E27FC236}">
                    <a16:creationId xmlns:a16="http://schemas.microsoft.com/office/drawing/2014/main" xmlns="" id="{32C9A992-2C3E-4109-A36B-A0E3B9141535}"/>
                  </a:ext>
                </a:extLst>
              </p:cNvPr>
              <p:cNvSpPr txBox="1"/>
              <p:nvPr/>
            </p:nvSpPr>
            <p:spPr>
              <a:xfrm>
                <a:off x="978355" y="794714"/>
                <a:ext cx="961820" cy="6520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Gromadzenie informacji </a:t>
                </a:r>
              </a:p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2h</a:t>
                </a:r>
              </a:p>
            </p:txBody>
          </p:sp>
        </p:grpSp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xmlns="" id="{50BE0787-6A22-4FA6-89B3-D9006DC32BF4}"/>
                </a:ext>
              </a:extLst>
            </p:cNvPr>
            <p:cNvSpPr/>
            <p:nvPr/>
          </p:nvSpPr>
          <p:spPr>
            <a:xfrm>
              <a:off x="5328257" y="1918964"/>
              <a:ext cx="750857" cy="584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trzałka: wygięta w górę 9">
              <a:extLst>
                <a:ext uri="{FF2B5EF4-FFF2-40B4-BE49-F238E27FC236}">
                  <a16:creationId xmlns:a16="http://schemas.microsoft.com/office/drawing/2014/main" xmlns="" id="{FBC8EBDD-E9F3-4515-9DFC-B8A3F64CB032}"/>
                </a:ext>
              </a:extLst>
            </p:cNvPr>
            <p:cNvSpPr/>
            <p:nvPr/>
          </p:nvSpPr>
          <p:spPr>
            <a:xfrm rot="5400000">
              <a:off x="5314308" y="3341623"/>
              <a:ext cx="613269" cy="6981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xmlns="" id="{7225B1C9-E617-4128-B07E-F544D17037DE}"/>
                </a:ext>
              </a:extLst>
            </p:cNvPr>
            <p:cNvGrpSpPr/>
            <p:nvPr/>
          </p:nvGrpSpPr>
          <p:grpSpPr>
            <a:xfrm>
              <a:off x="5151829" y="2661802"/>
              <a:ext cx="1032384" cy="722635"/>
              <a:chOff x="1799029" y="1571190"/>
              <a:chExt cx="1032384" cy="722635"/>
            </a:xfrm>
          </p:grpSpPr>
          <p:sp>
            <p:nvSpPr>
              <p:cNvPr id="26" name="Prostokąt: zaokrąglone rogi 25">
                <a:extLst>
                  <a:ext uri="{FF2B5EF4-FFF2-40B4-BE49-F238E27FC236}">
                    <a16:creationId xmlns:a16="http://schemas.microsoft.com/office/drawing/2014/main" xmlns="" id="{72CA482F-1646-4FA7-8780-6D6339B23387}"/>
                  </a:ext>
                </a:extLst>
              </p:cNvPr>
              <p:cNvSpPr/>
              <p:nvPr/>
            </p:nvSpPr>
            <p:spPr>
              <a:xfrm>
                <a:off x="1799029" y="1571190"/>
                <a:ext cx="1032384" cy="72263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Prostokąt: zaokrąglone rogi 13">
                <a:extLst>
                  <a:ext uri="{FF2B5EF4-FFF2-40B4-BE49-F238E27FC236}">
                    <a16:creationId xmlns:a16="http://schemas.microsoft.com/office/drawing/2014/main" xmlns="" id="{BBCE0D18-10A9-4468-8CD0-86252B936FCD}"/>
                  </a:ext>
                </a:extLst>
              </p:cNvPr>
              <p:cNvSpPr txBox="1"/>
              <p:nvPr/>
            </p:nvSpPr>
            <p:spPr>
              <a:xfrm>
                <a:off x="1834311" y="1606472"/>
                <a:ext cx="961820" cy="6520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Przygotowanie prezentacji</a:t>
                </a:r>
              </a:p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4h</a:t>
                </a:r>
              </a:p>
            </p:txBody>
          </p:sp>
        </p:grpSp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xmlns="" id="{70B19C6A-017E-43DB-85FB-ACA128B6E3BE}"/>
                </a:ext>
              </a:extLst>
            </p:cNvPr>
            <p:cNvSpPr/>
            <p:nvPr/>
          </p:nvSpPr>
          <p:spPr>
            <a:xfrm>
              <a:off x="6184213" y="2730722"/>
              <a:ext cx="750857" cy="584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Strzałka: wygięta w górę 12">
              <a:extLst>
                <a:ext uri="{FF2B5EF4-FFF2-40B4-BE49-F238E27FC236}">
                  <a16:creationId xmlns:a16="http://schemas.microsoft.com/office/drawing/2014/main" xmlns="" id="{D50088BE-6706-460B-898B-A971918E8A70}"/>
                </a:ext>
              </a:extLst>
            </p:cNvPr>
            <p:cNvSpPr/>
            <p:nvPr/>
          </p:nvSpPr>
          <p:spPr>
            <a:xfrm rot="5400000">
              <a:off x="6170265" y="4153381"/>
              <a:ext cx="613269" cy="6981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" name="Grupa 13">
              <a:extLst>
                <a:ext uri="{FF2B5EF4-FFF2-40B4-BE49-F238E27FC236}">
                  <a16:creationId xmlns:a16="http://schemas.microsoft.com/office/drawing/2014/main" xmlns="" id="{01D118E0-1FB2-4F7D-B78F-6E82692341A9}"/>
                </a:ext>
              </a:extLst>
            </p:cNvPr>
            <p:cNvGrpSpPr/>
            <p:nvPr/>
          </p:nvGrpSpPr>
          <p:grpSpPr>
            <a:xfrm>
              <a:off x="6007786" y="3473560"/>
              <a:ext cx="1032384" cy="722635"/>
              <a:chOff x="2654986" y="2382948"/>
              <a:chExt cx="1032384" cy="722635"/>
            </a:xfrm>
          </p:grpSpPr>
          <p:sp>
            <p:nvSpPr>
              <p:cNvPr id="24" name="Prostokąt: zaokrąglone rogi 23">
                <a:extLst>
                  <a:ext uri="{FF2B5EF4-FFF2-40B4-BE49-F238E27FC236}">
                    <a16:creationId xmlns:a16="http://schemas.microsoft.com/office/drawing/2014/main" xmlns="" id="{4F925E68-98DB-426D-9BDA-9B04593B0CF9}"/>
                  </a:ext>
                </a:extLst>
              </p:cNvPr>
              <p:cNvSpPr/>
              <p:nvPr/>
            </p:nvSpPr>
            <p:spPr>
              <a:xfrm>
                <a:off x="2654986" y="2382948"/>
                <a:ext cx="1032384" cy="72263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Prostokąt: zaokrąglone rogi 17">
                <a:extLst>
                  <a:ext uri="{FF2B5EF4-FFF2-40B4-BE49-F238E27FC236}">
                    <a16:creationId xmlns:a16="http://schemas.microsoft.com/office/drawing/2014/main" xmlns="" id="{C85800EE-A8AD-417C-8760-BCE04EB24BFD}"/>
                  </a:ext>
                </a:extLst>
              </p:cNvPr>
              <p:cNvSpPr txBox="1"/>
              <p:nvPr/>
            </p:nvSpPr>
            <p:spPr>
              <a:xfrm>
                <a:off x="2690268" y="2418230"/>
                <a:ext cx="961820" cy="6520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Przygotowanie plakatu</a:t>
                </a:r>
              </a:p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2h</a:t>
                </a:r>
              </a:p>
            </p:txBody>
          </p:sp>
        </p:grpSp>
        <p:sp>
          <p:nvSpPr>
            <p:cNvPr id="15" name="Prostokąt 14">
              <a:extLst>
                <a:ext uri="{FF2B5EF4-FFF2-40B4-BE49-F238E27FC236}">
                  <a16:creationId xmlns:a16="http://schemas.microsoft.com/office/drawing/2014/main" xmlns="" id="{6221250F-FCA5-48A9-A950-3868B2830D7F}"/>
                </a:ext>
              </a:extLst>
            </p:cNvPr>
            <p:cNvSpPr/>
            <p:nvPr/>
          </p:nvSpPr>
          <p:spPr>
            <a:xfrm>
              <a:off x="7040170" y="3542480"/>
              <a:ext cx="750857" cy="584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Strzałka: wygięta w górę 15">
              <a:extLst>
                <a:ext uri="{FF2B5EF4-FFF2-40B4-BE49-F238E27FC236}">
                  <a16:creationId xmlns:a16="http://schemas.microsoft.com/office/drawing/2014/main" xmlns="" id="{B84B021E-2DEC-45F4-89E4-57E6D11B08CC}"/>
                </a:ext>
              </a:extLst>
            </p:cNvPr>
            <p:cNvSpPr/>
            <p:nvPr/>
          </p:nvSpPr>
          <p:spPr>
            <a:xfrm rot="5400000">
              <a:off x="7026221" y="4965139"/>
              <a:ext cx="613269" cy="6981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7" name="Grupa 16">
              <a:extLst>
                <a:ext uri="{FF2B5EF4-FFF2-40B4-BE49-F238E27FC236}">
                  <a16:creationId xmlns:a16="http://schemas.microsoft.com/office/drawing/2014/main" xmlns="" id="{C26F432D-178A-4912-B066-4A63839550EE}"/>
                </a:ext>
              </a:extLst>
            </p:cNvPr>
            <p:cNvGrpSpPr/>
            <p:nvPr/>
          </p:nvGrpSpPr>
          <p:grpSpPr>
            <a:xfrm>
              <a:off x="6863742" y="4285318"/>
              <a:ext cx="1032384" cy="722635"/>
              <a:chOff x="3510942" y="3194706"/>
              <a:chExt cx="1032384" cy="722635"/>
            </a:xfrm>
          </p:grpSpPr>
          <p:sp>
            <p:nvSpPr>
              <p:cNvPr id="22" name="Prostokąt: zaokrąglone rogi 21">
                <a:extLst>
                  <a:ext uri="{FF2B5EF4-FFF2-40B4-BE49-F238E27FC236}">
                    <a16:creationId xmlns:a16="http://schemas.microsoft.com/office/drawing/2014/main" xmlns="" id="{571FBBC2-BD87-4017-BAC7-E76FA1926719}"/>
                  </a:ext>
                </a:extLst>
              </p:cNvPr>
              <p:cNvSpPr/>
              <p:nvPr/>
            </p:nvSpPr>
            <p:spPr>
              <a:xfrm>
                <a:off x="3510942" y="3194706"/>
                <a:ext cx="1032384" cy="72263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Prostokąt: zaokrąglone rogi 21">
                <a:extLst>
                  <a:ext uri="{FF2B5EF4-FFF2-40B4-BE49-F238E27FC236}">
                    <a16:creationId xmlns:a16="http://schemas.microsoft.com/office/drawing/2014/main" xmlns="" id="{5B1BDA05-EB42-4919-84FA-2C69E82AF3AB}"/>
                  </a:ext>
                </a:extLst>
              </p:cNvPr>
              <p:cNvSpPr txBox="1"/>
              <p:nvPr/>
            </p:nvSpPr>
            <p:spPr>
              <a:xfrm>
                <a:off x="3546224" y="3229988"/>
                <a:ext cx="961820" cy="6520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Prezentacja</a:t>
                </a:r>
              </a:p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/>
                  <a:t>2h</a:t>
                </a:r>
              </a:p>
            </p:txBody>
          </p:sp>
        </p:grpSp>
        <p:sp>
          <p:nvSpPr>
            <p:cNvPr id="18" name="Prostokąt 17">
              <a:extLst>
                <a:ext uri="{FF2B5EF4-FFF2-40B4-BE49-F238E27FC236}">
                  <a16:creationId xmlns:a16="http://schemas.microsoft.com/office/drawing/2014/main" xmlns="" id="{0199E35B-6691-4D73-9CBF-CFB45E19AEE0}"/>
                </a:ext>
              </a:extLst>
            </p:cNvPr>
            <p:cNvSpPr/>
            <p:nvPr/>
          </p:nvSpPr>
          <p:spPr>
            <a:xfrm>
              <a:off x="7896126" y="4354238"/>
              <a:ext cx="750857" cy="584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xmlns="" id="{856DAA3C-8543-4A38-9B27-E13179AD64CE}"/>
                </a:ext>
              </a:extLst>
            </p:cNvPr>
            <p:cNvGrpSpPr/>
            <p:nvPr/>
          </p:nvGrpSpPr>
          <p:grpSpPr>
            <a:xfrm>
              <a:off x="7719698" y="5097076"/>
              <a:ext cx="1032384" cy="722635"/>
              <a:chOff x="4366898" y="4006464"/>
              <a:chExt cx="1032384" cy="722635"/>
            </a:xfrm>
          </p:grpSpPr>
          <p:sp>
            <p:nvSpPr>
              <p:cNvPr id="20" name="Prostokąt: zaokrąglone rogi 19">
                <a:extLst>
                  <a:ext uri="{FF2B5EF4-FFF2-40B4-BE49-F238E27FC236}">
                    <a16:creationId xmlns:a16="http://schemas.microsoft.com/office/drawing/2014/main" xmlns="" id="{2C4D29A8-91D3-4AF6-8A5F-97CF8D28C979}"/>
                  </a:ext>
                </a:extLst>
              </p:cNvPr>
              <p:cNvSpPr/>
              <p:nvPr/>
            </p:nvSpPr>
            <p:spPr>
              <a:xfrm>
                <a:off x="4366898" y="4006464"/>
                <a:ext cx="1032384" cy="72263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Prostokąt: zaokrąglone rogi 24">
                <a:extLst>
                  <a:ext uri="{FF2B5EF4-FFF2-40B4-BE49-F238E27FC236}">
                    <a16:creationId xmlns:a16="http://schemas.microsoft.com/office/drawing/2014/main" xmlns="" id="{DC90A394-A157-4E52-86C3-4489F7C23439}"/>
                  </a:ext>
                </a:extLst>
              </p:cNvPr>
              <p:cNvSpPr txBox="1"/>
              <p:nvPr/>
            </p:nvSpPr>
            <p:spPr>
              <a:xfrm>
                <a:off x="4402180" y="4041746"/>
                <a:ext cx="961820" cy="6520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000" kern="1200" dirty="0"/>
                  <a:t>Ewaluacja</a:t>
                </a:r>
                <a:br>
                  <a:rPr lang="pl-PL" sz="1000" kern="1200" dirty="0"/>
                </a:br>
                <a:r>
                  <a:rPr lang="pl-PL" sz="1000" kern="1200" dirty="0"/>
                  <a:t>1h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0516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Źródła: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https://www.pielegniarkicyfrowe.pl/kodeks-etyki-zawodowej/kodeks-etyki-zawodowej-pielegniarki-i-poloznej-cz-i/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https://core.ac.uk/download/pdf/322849226.pdf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https://www.pielegniarki.info.pl/files/1134761959.pdf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http://studiaelblaskie.pl/assets/Artykuly/CC-36-Talaj.pdf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http://oipip.opole.pl/wp-content/uploads/2014/04/przepisy_prawne_kodeks_etyki_zawodowej_pielegniarki_poloznej.pdf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http://www.oipip.torun.pl/pdf/2017-04-23%20zbior%20aktow%20prawnych.pdf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https://arch.nipip.pl/index.php/aktualnosci/konferencje/1973-relacja-z-konferencji-naukowej-pielegniarstwo-prawo-praktyka-etyka?showall=1&amp;limitstart=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https://www.tygodnikprzeglad.pl/pielegniarki-maja-prawo-zostawiac-chorych-bez-opieki/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https://slideplayer.pl/slide/90003/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https://opinieouczelniach.pl/katalog-zawodow/polozna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06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Źródła: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 descr="Znalezione obrazy dla zapytania: etyka w zawodzie pielęgniarki">
            <a:extLst>
              <a:ext uri="{FF2B5EF4-FFF2-40B4-BE49-F238E27FC236}">
                <a16:creationId xmlns:a16="http://schemas.microsoft.com/office/drawing/2014/main" xmlns="" id="{275FF478-9A3B-4E48-88A5-83FBD8FAE0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405" y="564502"/>
            <a:ext cx="4449808" cy="5915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998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2" descr="Obraz zawierający osoba, pozujący, odzież robocza&#10;&#10;Opis wygenerowany automatycznie">
            <a:extLst>
              <a:ext uri="{FF2B5EF4-FFF2-40B4-BE49-F238E27FC236}">
                <a16:creationId xmlns:a16="http://schemas.microsoft.com/office/drawing/2014/main" xmlns="" id="{AA399EDF-F466-4A85-9CD9-E701E8AC8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3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44CD100-6267-4E62-AA64-2182A3A6A1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2"/>
            <a:ext cx="4023360" cy="28022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 WQ </a:t>
            </a:r>
          </a:p>
        </p:txBody>
      </p:sp>
    </p:spTree>
    <p:extLst>
      <p:ext uri="{BB962C8B-B14F-4D97-AF65-F5344CB8AC3E}">
        <p14:creationId xmlns:p14="http://schemas.microsoft.com/office/powerpoint/2010/main" val="3291085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C17DBFA3-59B6-40A3-B34F-D3AC6A7B3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02092"/>
              </p:ext>
            </p:extLst>
          </p:nvPr>
        </p:nvGraphicFramePr>
        <p:xfrm>
          <a:off x="905069" y="428765"/>
          <a:ext cx="9572173" cy="60004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6449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540034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442845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442845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46266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Liczba punktów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10389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Zawartość merytoryczna pracy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słaba pod względem merytorycznym. Brakujące elementy.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dobra pod względem merytorycznym. Brak lub niewielkie błędy.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8773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Złe rozplanowanie elementów 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 Praca wyróżniająca się.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231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1F31560E-BCE4-432A-8A10-AAB72EF56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67942"/>
              </p:ext>
            </p:extLst>
          </p:nvPr>
        </p:nvGraphicFramePr>
        <p:xfrm>
          <a:off x="3340359" y="401216"/>
          <a:ext cx="4181300" cy="57757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1034">
                  <a:extLst>
                    <a:ext uri="{9D8B030D-6E8A-4147-A177-3AD203B41FA5}">
                      <a16:colId xmlns:a16="http://schemas.microsoft.com/office/drawing/2014/main" xmlns="" val="2918103507"/>
                    </a:ext>
                  </a:extLst>
                </a:gridCol>
                <a:gridCol w="1900266">
                  <a:extLst>
                    <a:ext uri="{9D8B030D-6E8A-4147-A177-3AD203B41FA5}">
                      <a16:colId xmlns:a16="http://schemas.microsoft.com/office/drawing/2014/main" xmlns="" val="1545683492"/>
                    </a:ext>
                  </a:extLst>
                </a:gridCol>
              </a:tblGrid>
              <a:tr h="72247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PUNKTY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OCENA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1494292906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&lt; 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niedostateczny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549063456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6 - 5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dopuszczający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1746927555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9 - 7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dostateczny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1293918569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12 - 10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255083650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15 - 13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bardzo dobry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1115229581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celujący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77223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55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526E0BFB-CDF1-4990-8C11-AC849311E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Znalezione obrazy dla zapytania: pielęgniarka">
            <a:extLst>
              <a:ext uri="{FF2B5EF4-FFF2-40B4-BE49-F238E27FC236}">
                <a16:creationId xmlns:a16="http://schemas.microsoft.com/office/drawing/2014/main" xmlns="" id="{4AB896A1-76AE-45D1-B2C7-730E3937DC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54" b="-1"/>
          <a:stretch/>
        </p:blipFill>
        <p:spPr bwMode="auto">
          <a:xfrm>
            <a:off x="-2" y="10"/>
            <a:ext cx="1219200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6069A1F8-9BEB-4786-9694-FC48B2D75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0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280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WNIOSKI Z WQ </a:t>
            </a:r>
          </a:p>
        </p:txBody>
      </p:sp>
    </p:spTree>
    <p:extLst>
      <p:ext uri="{BB962C8B-B14F-4D97-AF65-F5344CB8AC3E}">
        <p14:creationId xmlns:p14="http://schemas.microsoft.com/office/powerpoint/2010/main" val="1024853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zasad etycznych obowiązujących w zawodzie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zastanowić się jak zawód jest postrzegany przez ludzi oraz jak można promować jego misyjną rolę.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opracowywać informacje w różnych formach.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trudnej sztuki współpracy w grupie.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</p:txBody>
      </p:sp>
    </p:spTree>
    <p:extLst>
      <p:ext uri="{BB962C8B-B14F-4D97-AF65-F5344CB8AC3E}">
        <p14:creationId xmlns:p14="http://schemas.microsoft.com/office/powerpoint/2010/main" val="166557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Znalezione obrazy dla zapytania: pielęgniarka">
            <a:extLst>
              <a:ext uri="{FF2B5EF4-FFF2-40B4-BE49-F238E27FC236}">
                <a16:creationId xmlns:a16="http://schemas.microsoft.com/office/drawing/2014/main" xmlns="" id="{C5B71EE2-59FA-44AD-9014-E8897DDEE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A44CD100-6267-4E62-AA64-2182A3A6A1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2"/>
            <a:ext cx="4023360" cy="28022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ZAŁOŻENIA WQ</a:t>
            </a:r>
            <a:endParaRPr lang="en-US" sz="5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7604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Tematyka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zawodzie pielęgniarz/pielęgniarka.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Jego celem jest zapoznanie uczniów z tematyką etyki zawodowej, jej znaczenia dla prawidłowego wykonywania pracy oraz zapoznania z samymi zasadami obowiązującymi w zawodzie.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Formy prezentacji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6000"/>
              </a:lnSpc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Prezentacja Power Point</a:t>
            </a:r>
          </a:p>
          <a:p>
            <a:pPr marL="0" lv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Plakat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180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pomysłu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o etyce zawodowej a w szczególności o etyce w pracy z pacjentami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trakcie pracy grupowej przygotowują prezentację o zasadach etycznych w pracy pielęgniarki 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pracy grupowej opracowują plakat podkreślający społeczne znaczenie pracy pielęgniarek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</p:txBody>
      </p:sp>
    </p:spTree>
    <p:extLst>
      <p:ext uri="{BB962C8B-B14F-4D97-AF65-F5344CB8AC3E}">
        <p14:creationId xmlns:p14="http://schemas.microsoft.com/office/powerpoint/2010/main" val="19422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val="9396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526E0BFB-CDF1-4990-8C11-AC849311E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E0300F5-ED2D-47F8-B139-47E6F6FB12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33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69A1F8-9BEB-4786-9694-FC48B2D75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0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280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REALIZACJA WQ </a:t>
            </a:r>
          </a:p>
        </p:txBody>
      </p:sp>
    </p:spTree>
    <p:extLst>
      <p:ext uri="{BB962C8B-B14F-4D97-AF65-F5344CB8AC3E}">
        <p14:creationId xmlns:p14="http://schemas.microsoft.com/office/powerpoint/2010/main" val="1357013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Pielęgniarstwo to nie tylko zawód ale i służba. Na ten temat powstało wiele opracowań, z których wynika jasno, że pielęgniarstwa nie można traktować jako zawodu, porównując go do sprzedawcy czy montera. Realizacja pracy pielęgniarki w oderwaniu od misji i zasad etycznych prowadzi do wypaczenia zawodu, wypalenia zawodowego oraz niższej jakości pracy.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Pielęgniarstwo jako zawód: zespół czynności wyuczonych/kwalifikacje; ich stałe lub względnie stałe wykonywanie; Otrzymywanie za to wynagrodzenia zapewniającego środki utrzymania: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wymaga przygotowania,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wymaga określonego czasu pracy,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wyznacza miejsce w społeczeństwie (prestiż, autorytet),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kształtuje osobowość,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wyznacza rolę społeczną,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wprowadza człowieka w rodziny zawodowe,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narzuca styl życia,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tworzy wzorce,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do grupy zawodów opiekuńczych.</a:t>
            </a:r>
          </a:p>
        </p:txBody>
      </p:sp>
    </p:spTree>
    <p:extLst>
      <p:ext uri="{BB962C8B-B14F-4D97-AF65-F5344CB8AC3E}">
        <p14:creationId xmlns:p14="http://schemas.microsoft.com/office/powerpoint/2010/main" val="3367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Pielęgniarstwo jako służba: Służenie innym w celu zapobiegania chorobom, dodawania otuchy w sytuacjach stresowych na krawędzi życia i śmierci, cierpiącym, okaleczonym.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Służba, która polega na troszczeniu się o zdrowie tych ludzi, którzy nie są w stanie zapewniać sobie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samoopiekowania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się w sposób ciągły, tzn. wtedy,  gdy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samoopiekowanie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wymaga od nich zbyt wielu różnych aktywności (ilość), albo gdy sami nie potrafią sobie zapewnić takiej opieki, jakiej potrzebują, ze względu na jej jakość w procesie rozwoju lub terapii.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59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Waszym zadaniem będzie przygotowanie prezentacji multimedialnej przedstawiającej zawód pielęgniarki w kontekście służby, która uregulowana jest zasadami etyki zawodowej. A następnie w oparciu o przygotowaną prezentację stworzycie plakat, który podkreśla zasady jakimi kierują się pielęgniarki.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Będziecie pracować w 4 grupach, z których każda przygotuje prezentacją i plakat. Dzięki temu będziecie mogli porównać efekty swojej pracy.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Przygotowując prezentację, pamiętajcie by wskazać nie tylko elementy zasad moralnych, ale także o tym by opisać znaczenie każdego z tych elementów.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Prezentacja powinna być przygotowana w sposób atrakcyjny wizualnie oraz nie może być przeładowana treścią. Waszym zadaniem będzie jej przedstawienie – będzie tłem dla waszej prezentacji tematu. Jednak pamiętajcie, że może trafić w ręce, kogoś kto nie zobaczy waszego wystąpienia – sama prezentacja musi więc dostarczyć mu niezbędnych informacji.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oparciu o tą część zadania przygotujecie plakat, który ma zachęcać do docenienia zawodu pielęgniarki jako służby. Zastanówcie się jak można by wykorzystać taki plakat. </a:t>
            </a:r>
          </a:p>
        </p:txBody>
      </p:sp>
    </p:spTree>
    <p:extLst>
      <p:ext uri="{BB962C8B-B14F-4D97-AF65-F5344CB8AC3E}">
        <p14:creationId xmlns:p14="http://schemas.microsoft.com/office/powerpoint/2010/main" val="348607300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D1B31"/>
      </a:dk2>
      <a:lt2>
        <a:srgbClr val="F0F3F2"/>
      </a:lt2>
      <a:accent1>
        <a:srgbClr val="E7295B"/>
      </a:accent1>
      <a:accent2>
        <a:srgbClr val="D51798"/>
      </a:accent2>
      <a:accent3>
        <a:srgbClr val="D529E7"/>
      </a:accent3>
      <a:accent4>
        <a:srgbClr val="7417D5"/>
      </a:accent4>
      <a:accent5>
        <a:srgbClr val="3A2CE7"/>
      </a:accent5>
      <a:accent6>
        <a:srgbClr val="1759D5"/>
      </a:accent6>
      <a:hlink>
        <a:srgbClr val="5E3FBF"/>
      </a:hlink>
      <a:folHlink>
        <a:srgbClr val="7F7F7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1009</Words>
  <Application>Microsoft Office PowerPoint</Application>
  <PresentationFormat>Panoramiczny</PresentationFormat>
  <Paragraphs>117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Symbol</vt:lpstr>
      <vt:lpstr>Times New Roman</vt:lpstr>
      <vt:lpstr>ShapesVTI</vt:lpstr>
      <vt:lpstr>Etyka zawodowa w zawodzie pielęgniarki </vt:lpstr>
      <vt:lpstr>ZAŁOŻENIA WQ</vt:lpstr>
      <vt:lpstr>Prezentacja programu PowerPoint</vt:lpstr>
      <vt:lpstr>Prezentacja programu PowerPoint</vt:lpstr>
      <vt:lpstr>Prezentacja programu PowerPoint</vt:lpstr>
      <vt:lpstr>REALIZACJA WQ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EWALUACJA WQ </vt:lpstr>
      <vt:lpstr>Prezentacja programu PowerPoint</vt:lpstr>
      <vt:lpstr>Prezentacja programu PowerPoint</vt:lpstr>
      <vt:lpstr>WNIOSKI Z WQ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 w zawodzie pielęgniarki</dc:title>
  <dc:creator>Michał Pyclik</dc:creator>
  <cp:lastModifiedBy>Grzegorz.Sus</cp:lastModifiedBy>
  <cp:revision>3</cp:revision>
  <dcterms:created xsi:type="dcterms:W3CDTF">2021-02-17T14:17:35Z</dcterms:created>
  <dcterms:modified xsi:type="dcterms:W3CDTF">2021-02-22T11:06:05Z</dcterms:modified>
</cp:coreProperties>
</file>