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6"/>
  </p:handoutMasterIdLst>
  <p:sldIdLst>
    <p:sldId id="256" r:id="rId2"/>
    <p:sldId id="257" r:id="rId3"/>
    <p:sldId id="258" r:id="rId4"/>
    <p:sldId id="269" r:id="rId5"/>
    <p:sldId id="259" r:id="rId6"/>
    <p:sldId id="260" r:id="rId7"/>
    <p:sldId id="261" r:id="rId8"/>
    <p:sldId id="262" r:id="rId9"/>
    <p:sldId id="263" r:id="rId10"/>
    <p:sldId id="264" r:id="rId11"/>
    <p:sldId id="268"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guide orient="horz" pos="2160"/>
        <p:guide pos="3840"/>
      </p:guideLst>
    </p:cSldViewPr>
  </p:slideViewPr>
  <p:notesTextViewPr>
    <p:cViewPr>
      <p:scale>
        <a:sx n="1" d="1"/>
        <a:sy n="1" d="1"/>
      </p:scale>
      <p:origin x="0" y="0"/>
    </p:cViewPr>
  </p:notesTextViewPr>
  <p:notesViewPr>
    <p:cSldViewPr snapToGrid="0">
      <p:cViewPr varScale="1">
        <p:scale>
          <a:sx n="67" d="100"/>
          <a:sy n="67" d="100"/>
        </p:scale>
        <p:origin x="3120"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CDAAD3-65CA-4D86-BD20-9DFDDD6098BA}" type="datetimeFigureOut">
              <a:rPr lang="pl-PL" smtClean="0"/>
              <a:t>14.01.2020</a:t>
            </a:fld>
            <a:endParaRPr lang="pl-PL"/>
          </a:p>
        </p:txBody>
      </p:sp>
      <p:sp>
        <p:nvSpPr>
          <p:cNvPr id="4" name="Symbol zastępczy stopki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CD2DBF0-3501-4B57-8AB6-E0F9C5EEFF1E}" type="slidenum">
              <a:rPr lang="pl-PL" smtClean="0"/>
              <a:t>‹#›</a:t>
            </a:fld>
            <a:endParaRPr lang="pl-PL"/>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281" y="8685213"/>
            <a:ext cx="1436800" cy="458787"/>
          </a:xfrm>
          <a:prstGeom prst="rect">
            <a:avLst/>
          </a:prstGeom>
        </p:spPr>
      </p:pic>
    </p:spTree>
    <p:extLst>
      <p:ext uri="{BB962C8B-B14F-4D97-AF65-F5344CB8AC3E}">
        <p14:creationId xmlns:p14="http://schemas.microsoft.com/office/powerpoint/2010/main" val="17902880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Obraz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68776" y="5667322"/>
            <a:ext cx="3400926" cy="1085955"/>
          </a:xfrm>
          <a:prstGeom prst="rect">
            <a:avLst/>
          </a:prstGeom>
        </p:spPr>
      </p:pic>
    </p:spTree>
    <p:extLst>
      <p:ext uri="{BB962C8B-B14F-4D97-AF65-F5344CB8AC3E}">
        <p14:creationId xmlns:p14="http://schemas.microsoft.com/office/powerpoint/2010/main" val="237938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Date Placeholder 2"/>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31204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346109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cs-CZ"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cs-CZ" sz="8000" dirty="0">
                <a:solidFill>
                  <a:schemeClr val="tx1"/>
                </a:solidFill>
                <a:effectLst/>
              </a:rPr>
              <a:t>”</a:t>
            </a:r>
          </a:p>
        </p:txBody>
      </p:sp>
    </p:spTree>
    <p:extLst>
      <p:ext uri="{BB962C8B-B14F-4D97-AF65-F5344CB8AC3E}">
        <p14:creationId xmlns:p14="http://schemas.microsoft.com/office/powerpoint/2010/main" val="281244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781969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cs-CZ"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cs-CZ" sz="8000" dirty="0">
                <a:solidFill>
                  <a:schemeClr val="tx1"/>
                </a:solidFill>
                <a:effectLst/>
              </a:rPr>
              <a:t>”</a:t>
            </a:r>
          </a:p>
        </p:txBody>
      </p:sp>
    </p:spTree>
    <p:extLst>
      <p:ext uri="{BB962C8B-B14F-4D97-AF65-F5344CB8AC3E}">
        <p14:creationId xmlns:p14="http://schemas.microsoft.com/office/powerpoint/2010/main" val="3195942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817536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991925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48590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23241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94975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284399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041346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05304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756493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1570983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22A4181D-08BB-4AEF-BA29-B67B4E4233BD}" type="datetimeFigureOut">
              <a:rPr lang="pl-PL" smtClean="0"/>
              <a:pPr/>
              <a:t>14.01.2020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5D3613E-AA0C-43EE-9C45-1EAB1DDAF16E}" type="slidenum">
              <a:rPr lang="pl-PL" smtClean="0"/>
              <a:pPr/>
              <a:t>‹#›</a:t>
            </a:fld>
            <a:endParaRPr lang="pl-PL"/>
          </a:p>
        </p:txBody>
      </p:sp>
    </p:spTree>
    <p:extLst>
      <p:ext uri="{BB962C8B-B14F-4D97-AF65-F5344CB8AC3E}">
        <p14:creationId xmlns:p14="http://schemas.microsoft.com/office/powerpoint/2010/main" val="381674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2A4181D-08BB-4AEF-BA29-B67B4E4233BD}" type="datetimeFigureOut">
              <a:rPr lang="pl-PL" smtClean="0"/>
              <a:pPr/>
              <a:t>14.01.2020</a:t>
            </a:fld>
            <a:endParaRPr lang="pl-PL"/>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l-PL"/>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5D3613E-AA0C-43EE-9C45-1EAB1DDAF16E}" type="slidenum">
              <a:rPr lang="pl-PL" smtClean="0"/>
              <a:pPr/>
              <a:t>‹#›</a:t>
            </a:fld>
            <a:endParaRPr lang="pl-PL"/>
          </a:p>
        </p:txBody>
      </p:sp>
    </p:spTree>
    <p:extLst>
      <p:ext uri="{BB962C8B-B14F-4D97-AF65-F5344CB8AC3E}">
        <p14:creationId xmlns:p14="http://schemas.microsoft.com/office/powerpoint/2010/main" val="19704135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hyperlink" Target="https://www.google.com/search?client=firefox-b-ab&amp;biw=1582&amp;bih=761&amp;tbm=isch&amp;sxsrf=ACYBGNQdZhZnuhNydfpQUTA0AoleR7ZQjQ:1578391156356&amp;sa=1&amp;ei=dFYUXsu2FbSK1fAP1KGYwAo&amp;q=Z%C3%A1kladn%C3%AD+rovinn%C3%A9+geometrick%C3%A9+%C3%BAtvary&amp;oq=Z%C3%A1kladn%C3%AD+rovinn%C3%A9+geometrick%C3%A9+%C3%BAtvary&amp;gs_l=img.3...227132.227132..227950...5.0..0.223.591.2j1j1......0....2j1..gws-wiz-img.......35i39.zM8rrhdGYq0&amp;ved=0ahUKEwjLwMOhnfHmAhU0RRUIHdQQBqgQ4dUDCAc&amp;uact=5" TargetMode="External"/><Relationship Id="rId7" Type="http://schemas.openxmlformats.org/officeDocument/2006/relationships/hyperlink" Target="http://www.multimediaexpo.cz/mmecz/index.php/Rovinn%C3%A9_geometrick%C3%A9_%C3%BAtvary" TargetMode="External"/><Relationship Id="rId2" Type="http://schemas.openxmlformats.org/officeDocument/2006/relationships/hyperlink" Target="https://www.google.pl/search?q=figury+p&#322;askie+wzory&amp;client=firefox-b&amp;source=lnms&amp;tbm=isch&amp;sa=X&amp;ved=0ahUKEwi1yeX8-ZnRAhUCDiwKHaQjC4oQ_AUICCgB&amp;biw=1271&amp;bih=635" TargetMode="External"/><Relationship Id="rId1" Type="http://schemas.openxmlformats.org/officeDocument/2006/relationships/slideLayout" Target="../slideLayouts/slideLayout2.xml"/><Relationship Id="rId6" Type="http://schemas.openxmlformats.org/officeDocument/2006/relationships/hyperlink" Target="https://ruvid.net/video/z%C3%A1kladn%C3%AD-rovinn%C3%A9-%C3%BAtvary-6K_eVYsDLs4.html" TargetMode="External"/><Relationship Id="rId5" Type="http://schemas.openxmlformats.org/officeDocument/2006/relationships/hyperlink" Target="https://cs.wikipedia.org/wiki/Geometrick%C3%BD_%C3%BAtvar" TargetMode="External"/><Relationship Id="rId4" Type="http://schemas.openxmlformats.org/officeDocument/2006/relationships/hyperlink" Target="https://www.vypocitejto.cz/obsah-obvod/"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CC29D81-B764-45EC-8105-D144C1D8A349}"/>
              </a:ext>
            </a:extLst>
          </p:cNvPr>
          <p:cNvSpPr>
            <a:spLocks noGrp="1"/>
          </p:cNvSpPr>
          <p:nvPr>
            <p:ph type="ctrTitle"/>
          </p:nvPr>
        </p:nvSpPr>
        <p:spPr/>
        <p:txBody>
          <a:bodyPr/>
          <a:lstStyle/>
          <a:p>
            <a:r>
              <a:rPr lang="pl-PL" dirty="0"/>
              <a:t/>
            </a:r>
            <a:br>
              <a:rPr lang="pl-PL" dirty="0"/>
            </a:br>
            <a:endParaRPr lang="pl-PL" dirty="0"/>
          </a:p>
        </p:txBody>
      </p:sp>
      <p:sp>
        <p:nvSpPr>
          <p:cNvPr id="3" name="Podtytuł 2">
            <a:extLst>
              <a:ext uri="{FF2B5EF4-FFF2-40B4-BE49-F238E27FC236}">
                <a16:creationId xmlns:a16="http://schemas.microsoft.com/office/drawing/2014/main" xmlns="" id="{C6A49953-B2C1-4FCE-B0C0-DF17EF4DB82E}"/>
              </a:ext>
            </a:extLst>
          </p:cNvPr>
          <p:cNvSpPr>
            <a:spLocks noGrp="1"/>
          </p:cNvSpPr>
          <p:nvPr>
            <p:ph type="subTitle" idx="1"/>
          </p:nvPr>
        </p:nvSpPr>
        <p:spPr>
          <a:xfrm>
            <a:off x="5652691" y="2503546"/>
            <a:ext cx="4897515" cy="2820575"/>
          </a:xfrm>
        </p:spPr>
        <p:txBody>
          <a:bodyPr>
            <a:normAutofit fontScale="92500" lnSpcReduction="20000"/>
          </a:bodyPr>
          <a:lstStyle/>
          <a:p>
            <a:endParaRPr lang="cs-CZ" b="1" dirty="0">
              <a:solidFill>
                <a:srgbClr val="0070C0"/>
              </a:solidFill>
              <a:latin typeface="Comic Sans MS" pitchFamily="66"/>
              <a:cs typeface="Mangal" pitchFamily="2"/>
            </a:endParaRPr>
          </a:p>
          <a:p>
            <a:pPr algn="ctr"/>
            <a:r>
              <a:rPr lang="cs-CZ" sz="3200" b="1" dirty="0">
                <a:solidFill>
                  <a:srgbClr val="0070C0"/>
                </a:solidFill>
                <a:latin typeface="Comic Sans MS" pitchFamily="66"/>
              </a:rPr>
              <a:t>OBVOD A OBSAH </a:t>
            </a:r>
            <a:r>
              <a:rPr dirty="0"/>
              <a:t/>
            </a:r>
            <a:br>
              <a:rPr dirty="0"/>
            </a:br>
            <a:r>
              <a:rPr lang="cs-CZ" sz="3200" b="1" dirty="0">
                <a:solidFill>
                  <a:srgbClr val="0070C0"/>
                </a:solidFill>
                <a:latin typeface="Comic Sans MS" pitchFamily="66"/>
              </a:rPr>
              <a:t>ROVINNÝCH ÚTVARŮ</a:t>
            </a:r>
            <a:r>
              <a:rPr dirty="0"/>
              <a:t/>
            </a:r>
            <a:br>
              <a:rPr dirty="0"/>
            </a:br>
            <a:endParaRPr lang="cs-CZ" sz="3200" b="1" dirty="0">
              <a:solidFill>
                <a:srgbClr val="FF0000"/>
              </a:solidFill>
              <a:latin typeface="Comic Sans MS" pitchFamily="66"/>
              <a:cs typeface="Mangal" pitchFamily="2"/>
            </a:endParaRPr>
          </a:p>
          <a:p>
            <a:pPr lvl="0" algn="ctr" hangingPunct="0">
              <a:lnSpc>
                <a:spcPct val="100000"/>
              </a:lnSpc>
              <a:spcBef>
                <a:spcPts val="0"/>
              </a:spcBef>
              <a:defRPr sz="1800" b="0" i="0" u="none" strike="noStrike" kern="0" cap="none" spc="0" baseline="0">
                <a:solidFill>
                  <a:srgbClr val="000000"/>
                </a:solidFill>
                <a:uFillTx/>
              </a:defRPr>
            </a:pPr>
            <a:r>
              <a:rPr lang="cs-CZ" b="1" dirty="0">
                <a:solidFill>
                  <a:srgbClr val="000000"/>
                </a:solidFill>
                <a:latin typeface="Comic Sans MS" pitchFamily="66"/>
              </a:rPr>
              <a:t>Web Quest je určen </a:t>
            </a:r>
            <a:r>
              <a:rPr dirty="0"/>
              <a:t/>
            </a:r>
            <a:br>
              <a:rPr dirty="0"/>
            </a:br>
            <a:r>
              <a:rPr lang="cs-CZ" b="1" dirty="0">
                <a:solidFill>
                  <a:srgbClr val="000000"/>
                </a:solidFill>
                <a:latin typeface="Comic Sans MS" pitchFamily="66"/>
              </a:rPr>
              <a:t>pro 7. třídy základních škol</a:t>
            </a:r>
            <a:r>
              <a:rPr dirty="0"/>
              <a:t/>
            </a:r>
            <a:br>
              <a:rPr dirty="0"/>
            </a:br>
            <a:r>
              <a:rPr lang="cs-CZ" dirty="0"/>
              <a:t> </a:t>
            </a:r>
            <a:r>
              <a:rPr lang="cs-CZ" dirty="0">
                <a:solidFill>
                  <a:srgbClr val="000000"/>
                </a:solidFill>
                <a:latin typeface="Comic Sans MS" pitchFamily="66"/>
              </a:rPr>
              <a:t>(matematicko-informační charakter)</a:t>
            </a:r>
            <a:r>
              <a:rPr dirty="0"/>
              <a:t/>
            </a:r>
            <a:br>
              <a:rPr dirty="0"/>
            </a:br>
            <a:r>
              <a:rPr lang="cs-CZ" b="1" dirty="0">
                <a:solidFill>
                  <a:srgbClr val="000000"/>
                </a:solidFill>
                <a:latin typeface="Comic Sans MS" pitchFamily="66"/>
              </a:rPr>
              <a:t>Autor projektu: </a:t>
            </a:r>
            <a:r>
              <a:rPr lang="cs-CZ" dirty="0">
                <a:solidFill>
                  <a:srgbClr val="000000"/>
                </a:solidFill>
                <a:latin typeface="Comic Sans MS" pitchFamily="66"/>
              </a:rPr>
              <a:t>Sabina Folwarska</a:t>
            </a:r>
          </a:p>
          <a:p>
            <a:pPr algn="ctr"/>
            <a:endParaRPr lang="cs-CZ" dirty="0"/>
          </a:p>
        </p:txBody>
      </p:sp>
      <p:pic>
        <p:nvPicPr>
          <p:cNvPr id="1026"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7387" cy="2503546"/>
          </a:xfrm>
          <a:prstGeom prst="rect">
            <a:avLst/>
          </a:prstGeom>
          <a:noFill/>
          <a:extLst>
            <a:ext uri="{909E8E84-426E-40DD-AFC4-6F175D3DCCD1}">
              <a14:hiddenFill xmlns:a14="http://schemas.microsoft.com/office/drawing/2010/main">
                <a:solidFill>
                  <a:srgbClr val="FFFFFF"/>
                </a:solidFill>
              </a14:hiddenFill>
            </a:ext>
          </a:extLst>
        </p:spPr>
      </p:pic>
      <p:pic>
        <p:nvPicPr>
          <p:cNvPr id="9" name="Obraz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6554" y="6161146"/>
            <a:ext cx="1744278" cy="556968"/>
          </a:xfrm>
          <a:prstGeom prst="rect">
            <a:avLst/>
          </a:prstGeom>
        </p:spPr>
      </p:pic>
      <p:pic>
        <p:nvPicPr>
          <p:cNvPr id="19" name="Obraz 18"/>
          <p:cNvPicPr>
            <a:picLocks noChangeAspect="1"/>
          </p:cNvPicPr>
          <p:nvPr/>
        </p:nvPicPr>
        <p:blipFill>
          <a:blip r:embed="rId4"/>
          <a:stretch>
            <a:fillRect/>
          </a:stretch>
        </p:blipFill>
        <p:spPr>
          <a:xfrm>
            <a:off x="3473087" y="2503546"/>
            <a:ext cx="1482137" cy="2784796"/>
          </a:xfrm>
          <a:prstGeom prst="rect">
            <a:avLst/>
          </a:prstGeom>
        </p:spPr>
      </p:pic>
    </p:spTree>
    <p:extLst>
      <p:ext uri="{BB962C8B-B14F-4D97-AF65-F5344CB8AC3E}">
        <p14:creationId xmlns:p14="http://schemas.microsoft.com/office/powerpoint/2010/main" val="2837027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F290951-8ED8-40B1-8145-CB72DD6E65C2}"/>
              </a:ext>
            </a:extLst>
          </p:cNvPr>
          <p:cNvSpPr>
            <a:spLocks noGrp="1"/>
          </p:cNvSpPr>
          <p:nvPr>
            <p:ph type="title"/>
          </p:nvPr>
        </p:nvSpPr>
        <p:spPr>
          <a:xfrm>
            <a:off x="684212" y="1926454"/>
            <a:ext cx="8534400" cy="4067945"/>
          </a:xfrm>
        </p:spPr>
        <p:txBody>
          <a:bodyPr/>
          <a:lstStyle/>
          <a:p>
            <a:endParaRPr lang="pl-PL" dirty="0"/>
          </a:p>
        </p:txBody>
      </p:sp>
      <p:sp>
        <p:nvSpPr>
          <p:cNvPr id="3" name="Symbol zastępczy zawartości 2">
            <a:extLst>
              <a:ext uri="{FF2B5EF4-FFF2-40B4-BE49-F238E27FC236}">
                <a16:creationId xmlns:a16="http://schemas.microsoft.com/office/drawing/2014/main" xmlns="" id="{3082203B-1438-46AA-98CD-C699989CB3F9}"/>
              </a:ext>
            </a:extLst>
          </p:cNvPr>
          <p:cNvSpPr>
            <a:spLocks noGrp="1"/>
          </p:cNvSpPr>
          <p:nvPr>
            <p:ph idx="1"/>
          </p:nvPr>
        </p:nvSpPr>
        <p:spPr>
          <a:xfrm>
            <a:off x="684212" y="685801"/>
            <a:ext cx="8534400" cy="1089734"/>
          </a:xfrm>
        </p:spPr>
        <p:txBody>
          <a:bodyPr>
            <a:normAutofit/>
          </a:bodyPr>
          <a:lstStyle/>
          <a:p>
            <a:pPr marL="0" indent="0" algn="ctr">
              <a:buNone/>
            </a:pPr>
            <a:r>
              <a:rPr lang="cs-CZ" sz="3600" b="1" dirty="0"/>
              <a:t>HODNOCENÍ</a:t>
            </a:r>
            <a:endParaRPr lang="cs-CZ" sz="3600" dirty="0"/>
          </a:p>
        </p:txBody>
      </p:sp>
      <p:graphicFrame>
        <p:nvGraphicFramePr>
          <p:cNvPr id="4" name="Tabela 3">
            <a:extLst>
              <a:ext uri="{FF2B5EF4-FFF2-40B4-BE49-F238E27FC236}">
                <a16:creationId xmlns:a16="http://schemas.microsoft.com/office/drawing/2014/main" xmlns="" id="{92071BAC-CE1D-4A03-9DC7-6A33835A3640}"/>
              </a:ext>
            </a:extLst>
          </p:cNvPr>
          <p:cNvGraphicFramePr>
            <a:graphicFrameLocks noGrp="1"/>
          </p:cNvGraphicFramePr>
          <p:nvPr>
            <p:extLst>
              <p:ext uri="{D42A27DB-BD31-4B8C-83A1-F6EECF244321}">
                <p14:modId xmlns:p14="http://schemas.microsoft.com/office/powerpoint/2010/main" val="3437241456"/>
              </p:ext>
            </p:extLst>
          </p:nvPr>
        </p:nvGraphicFramePr>
        <p:xfrm>
          <a:off x="683581" y="1926454"/>
          <a:ext cx="9476419" cy="4203582"/>
        </p:xfrm>
        <a:graphic>
          <a:graphicData uri="http://schemas.openxmlformats.org/drawingml/2006/table">
            <a:tbl>
              <a:tblPr firstRow="1" bandRow="1">
                <a:tableStyleId>{5C22544A-7EE6-4342-B048-85BDC9FD1C3A}</a:tableStyleId>
              </a:tblPr>
              <a:tblGrid>
                <a:gridCol w="2369578">
                  <a:extLst>
                    <a:ext uri="{9D8B030D-6E8A-4147-A177-3AD203B41FA5}">
                      <a16:colId xmlns:a16="http://schemas.microsoft.com/office/drawing/2014/main" xmlns="" val="2254198353"/>
                    </a:ext>
                  </a:extLst>
                </a:gridCol>
                <a:gridCol w="2368947">
                  <a:extLst>
                    <a:ext uri="{9D8B030D-6E8A-4147-A177-3AD203B41FA5}">
                      <a16:colId xmlns:a16="http://schemas.microsoft.com/office/drawing/2014/main" xmlns="" val="2243677536"/>
                    </a:ext>
                  </a:extLst>
                </a:gridCol>
                <a:gridCol w="2368947">
                  <a:extLst>
                    <a:ext uri="{9D8B030D-6E8A-4147-A177-3AD203B41FA5}">
                      <a16:colId xmlns:a16="http://schemas.microsoft.com/office/drawing/2014/main" xmlns="" val="760142592"/>
                    </a:ext>
                  </a:extLst>
                </a:gridCol>
                <a:gridCol w="2368947">
                  <a:extLst>
                    <a:ext uri="{9D8B030D-6E8A-4147-A177-3AD203B41FA5}">
                      <a16:colId xmlns:a16="http://schemas.microsoft.com/office/drawing/2014/main" xmlns="" val="3735832144"/>
                    </a:ext>
                  </a:extLst>
                </a:gridCol>
              </a:tblGrid>
              <a:tr h="258311">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Počet bodů</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1</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2</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3</a:t>
                      </a:r>
                    </a:p>
                  </a:txBody>
                  <a:tcPr/>
                </a:tc>
                <a:extLst>
                  <a:ext uri="{0D108BD9-81ED-4DB2-BD59-A6C34878D82A}">
                    <a16:rowId xmlns:a16="http://schemas.microsoft.com/office/drawing/2014/main" xmlns="" val="1193890827"/>
                  </a:ext>
                </a:extLst>
              </a:tr>
              <a:tr h="1343216">
                <a:tc>
                  <a:txBody>
                    <a:bodyPr/>
                    <a:lstStyle/>
                    <a:p>
                      <a:pPr marL="0" marR="0" lvl="0" indent="0" algn="ctr" rtl="0" hangingPunct="0">
                        <a:lnSpc>
                          <a:spcPct val="100000"/>
                        </a:lnSpc>
                        <a:spcBef>
                          <a:spcPts val="0"/>
                        </a:spcBef>
                        <a:spcAft>
                          <a:spcPts val="0"/>
                        </a:spcAft>
                        <a:buNone/>
                        <a:tabLst/>
                      </a:pPr>
                      <a:r>
                        <a:rPr lang="cs-CZ" sz="1600" b="1" i="0" u="none" strike="noStrike" kern="1200" dirty="0">
                          <a:latin typeface="Arial" pitchFamily="34"/>
                        </a:rPr>
                        <a:t>Angažovanost skupiny</a:t>
                      </a:r>
                      <a:r>
                        <a:rPr dirty="0"/>
                        <a:t/>
                      </a:r>
                      <a:br>
                        <a:rPr dirty="0"/>
                      </a:br>
                      <a:r>
                        <a:rPr lang="cs-CZ" sz="1600" b="1" i="0" u="none" strike="noStrike" kern="1200" dirty="0">
                          <a:latin typeface="Arial" pitchFamily="34"/>
                        </a:rPr>
                        <a:t>a</a:t>
                      </a:r>
                      <a:r>
                        <a:rPr dirty="0"/>
                        <a:t/>
                      </a:r>
                      <a:br>
                        <a:rPr dirty="0"/>
                      </a:br>
                      <a:r>
                        <a:rPr lang="cs-CZ" sz="1600" b="1" i="0" u="none" strike="noStrike" kern="1200" dirty="0">
                          <a:latin typeface="Arial" pitchFamily="34"/>
                        </a:rPr>
                        <a:t>schopnost spolupráce</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Absence angažovanosti všech členů skupiny do kreativní spolupráce.</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Dobrá angažovanost do práce všech členů skupiny. Schopnost spolupráce na uspokojivé úrovni.</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Plná angažovanost</a:t>
                      </a:r>
                      <a:r>
                        <a:rPr dirty="0"/>
                        <a:t/>
                      </a:r>
                      <a:br>
                        <a:rPr dirty="0"/>
                      </a:br>
                      <a:r>
                        <a:rPr lang="cs-CZ" sz="1600" b="0" i="0" u="none" strike="noStrike" kern="1200" dirty="0">
                          <a:latin typeface="Arial" pitchFamily="34"/>
                        </a:rPr>
                        <a:t>do práce všech členů skupiny. Vzájemná motivace k práci. Schopnost spolupráce ve skupině na vysoké úrovni.</a:t>
                      </a:r>
                    </a:p>
                  </a:txBody>
                  <a:tcPr/>
                </a:tc>
                <a:extLst>
                  <a:ext uri="{0D108BD9-81ED-4DB2-BD59-A6C34878D82A}">
                    <a16:rowId xmlns:a16="http://schemas.microsoft.com/office/drawing/2014/main" xmlns="" val="2591735294"/>
                  </a:ext>
                </a:extLst>
              </a:tr>
              <a:tr h="2100462">
                <a:tc>
                  <a:txBody>
                    <a:bodyPr/>
                    <a:lstStyle/>
                    <a:p>
                      <a:pPr marL="0" marR="0" lvl="0" indent="0" algn="ctr" rtl="0" hangingPunct="0">
                        <a:lnSpc>
                          <a:spcPct val="100000"/>
                        </a:lnSpc>
                        <a:spcBef>
                          <a:spcPts val="0"/>
                        </a:spcBef>
                        <a:spcAft>
                          <a:spcPts val="0"/>
                        </a:spcAft>
                        <a:buNone/>
                        <a:tabLst/>
                      </a:pPr>
                      <a:r>
                        <a:rPr lang="cs-CZ" sz="1600" b="1" i="0" u="none" strike="noStrike" kern="1200" dirty="0">
                          <a:latin typeface="Arial" pitchFamily="34"/>
                        </a:rPr>
                        <a:t>Prezentace</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Prezentace pouze přečtená. Bez odpovědí na kontrolní otázky od učitele.</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Informace částečně prezentované zpaměti, částečně přečtené. Absence uspokojivé odpovědi na kontrolní otázky učitele.</a:t>
                      </a:r>
                    </a:p>
                  </a:txBody>
                  <a:tcPr/>
                </a:tc>
                <a:tc>
                  <a:txBody>
                    <a:bodyPr/>
                    <a:lstStyle/>
                    <a:p>
                      <a:pPr marL="0" marR="0" lvl="0" indent="0" rtl="0" hangingPunct="0">
                        <a:lnSpc>
                          <a:spcPct val="100000"/>
                        </a:lnSpc>
                        <a:spcBef>
                          <a:spcPts val="0"/>
                        </a:spcBef>
                        <a:spcAft>
                          <a:spcPts val="0"/>
                        </a:spcAft>
                        <a:buNone/>
                        <a:tabLst/>
                      </a:pPr>
                      <a:r>
                        <a:rPr lang="cs-CZ" sz="1600" b="0" i="0" u="none" strike="noStrike" kern="1200" dirty="0">
                          <a:latin typeface="Arial" pitchFamily="34"/>
                        </a:rPr>
                        <a:t>Informace prezentované zpaměti. Správné odpovědi na kontrolní otázky od učitele.</a:t>
                      </a:r>
                    </a:p>
                  </a:txBody>
                  <a:tcPr/>
                </a:tc>
                <a:extLst>
                  <a:ext uri="{0D108BD9-81ED-4DB2-BD59-A6C34878D82A}">
                    <a16:rowId xmlns:a16="http://schemas.microsoft.com/office/drawing/2014/main" xmlns="" val="2419137033"/>
                  </a:ext>
                </a:extLst>
              </a:tr>
            </a:tbl>
          </a:graphicData>
        </a:graphic>
      </p:graphicFrame>
      <p:pic>
        <p:nvPicPr>
          <p:cNvPr id="5" name="Picture 2" descr="Grafika, Wykres, Wynik, Obroty, Zysk">
            <a:extLst>
              <a:ext uri="{FF2B5EF4-FFF2-40B4-BE49-F238E27FC236}">
                <a16:creationId xmlns:a16="http://schemas.microsoft.com/office/drawing/2014/main" xmlns="" id="{011B9ADC-615F-45A4-86C0-409B3D9E52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01" y="0"/>
            <a:ext cx="2032000" cy="1926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098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323C03D-40D8-401B-AA24-08122700B3A7}"/>
              </a:ext>
            </a:extLst>
          </p:cNvPr>
          <p:cNvSpPr>
            <a:spLocks noGrp="1"/>
          </p:cNvSpPr>
          <p:nvPr>
            <p:ph type="title"/>
          </p:nvPr>
        </p:nvSpPr>
        <p:spPr>
          <a:xfrm>
            <a:off x="684212" y="1331650"/>
            <a:ext cx="10670328" cy="4662749"/>
          </a:xfrm>
        </p:spPr>
        <p:txBody>
          <a:bodyPr/>
          <a:lstStyle/>
          <a:p>
            <a:endParaRPr lang="pl-PL" dirty="0"/>
          </a:p>
        </p:txBody>
      </p:sp>
      <p:sp>
        <p:nvSpPr>
          <p:cNvPr id="3" name="Symbol zastępczy zawartości 2">
            <a:extLst>
              <a:ext uri="{FF2B5EF4-FFF2-40B4-BE49-F238E27FC236}">
                <a16:creationId xmlns:a16="http://schemas.microsoft.com/office/drawing/2014/main" xmlns="" id="{1440114B-1C97-4C4E-B046-5339D7B6F938}"/>
              </a:ext>
            </a:extLst>
          </p:cNvPr>
          <p:cNvSpPr>
            <a:spLocks noGrp="1"/>
          </p:cNvSpPr>
          <p:nvPr>
            <p:ph idx="1"/>
          </p:nvPr>
        </p:nvSpPr>
        <p:spPr>
          <a:xfrm>
            <a:off x="684212" y="470517"/>
            <a:ext cx="8534400" cy="1074198"/>
          </a:xfrm>
        </p:spPr>
        <p:txBody>
          <a:bodyPr>
            <a:normAutofit/>
          </a:bodyPr>
          <a:lstStyle/>
          <a:p>
            <a:pPr marL="0" indent="0" algn="ctr">
              <a:buNone/>
            </a:pPr>
            <a:r>
              <a:rPr lang="cs-CZ" sz="4000" b="1" dirty="0"/>
              <a:t>HODNOCENÍ</a:t>
            </a:r>
            <a:endParaRPr lang="cs-CZ" sz="4000" dirty="0"/>
          </a:p>
          <a:p>
            <a:endParaRPr lang="cs-CZ" dirty="0"/>
          </a:p>
        </p:txBody>
      </p:sp>
      <p:graphicFrame>
        <p:nvGraphicFramePr>
          <p:cNvPr id="8" name="Tabela 7">
            <a:extLst>
              <a:ext uri="{FF2B5EF4-FFF2-40B4-BE49-F238E27FC236}">
                <a16:creationId xmlns:a16="http://schemas.microsoft.com/office/drawing/2014/main" xmlns="" id="{E4B62AE7-290F-4852-8529-A3E2371D876E}"/>
              </a:ext>
            </a:extLst>
          </p:cNvPr>
          <p:cNvGraphicFramePr>
            <a:graphicFrameLocks noGrp="1"/>
          </p:cNvGraphicFramePr>
          <p:nvPr>
            <p:extLst>
              <p:ext uri="{D42A27DB-BD31-4B8C-83A1-F6EECF244321}">
                <p14:modId xmlns:p14="http://schemas.microsoft.com/office/powerpoint/2010/main" val="3508628914"/>
              </p:ext>
            </p:extLst>
          </p:nvPr>
        </p:nvGraphicFramePr>
        <p:xfrm>
          <a:off x="684212" y="2166151"/>
          <a:ext cx="8415400" cy="3828246"/>
        </p:xfrm>
        <a:graphic>
          <a:graphicData uri="http://schemas.openxmlformats.org/drawingml/2006/table">
            <a:tbl>
              <a:tblPr firstRow="1" bandRow="1">
                <a:tableStyleId>{5C22544A-7EE6-4342-B048-85BDC9FD1C3A}</a:tableStyleId>
              </a:tblPr>
              <a:tblGrid>
                <a:gridCol w="4207700">
                  <a:extLst>
                    <a:ext uri="{9D8B030D-6E8A-4147-A177-3AD203B41FA5}">
                      <a16:colId xmlns:a16="http://schemas.microsoft.com/office/drawing/2014/main" xmlns="" val="633899689"/>
                    </a:ext>
                  </a:extLst>
                </a:gridCol>
                <a:gridCol w="4207700">
                  <a:extLst>
                    <a:ext uri="{9D8B030D-6E8A-4147-A177-3AD203B41FA5}">
                      <a16:colId xmlns:a16="http://schemas.microsoft.com/office/drawing/2014/main" xmlns="" val="473720725"/>
                    </a:ext>
                  </a:extLst>
                </a:gridCol>
              </a:tblGrid>
              <a:tr h="562059">
                <a:tc>
                  <a:txBody>
                    <a:bodyPr/>
                    <a:lstStyle/>
                    <a:p>
                      <a:pPr algn="ctr"/>
                      <a:r>
                        <a:rPr lang="cs-CZ" sz="2400" dirty="0">
                          <a:latin typeface="Jokerman" panose="04090605060D06020702" pitchFamily="82" charset="0"/>
                        </a:rPr>
                        <a:t>&lt;4</a:t>
                      </a:r>
                    </a:p>
                  </a:txBody>
                  <a:tcPr/>
                </a:tc>
                <a:tc>
                  <a:txBody>
                    <a:bodyPr/>
                    <a:lstStyle/>
                    <a:p>
                      <a:pPr algn="ctr"/>
                      <a:r>
                        <a:rPr lang="cs-CZ" sz="2400" dirty="0">
                          <a:latin typeface="Jokerman" panose="04090605060D06020702" pitchFamily="82" charset="0"/>
                        </a:rPr>
                        <a:t>nevyhovující</a:t>
                      </a:r>
                    </a:p>
                  </a:txBody>
                  <a:tcPr/>
                </a:tc>
                <a:extLst>
                  <a:ext uri="{0D108BD9-81ED-4DB2-BD59-A6C34878D82A}">
                    <a16:rowId xmlns:a16="http://schemas.microsoft.com/office/drawing/2014/main" xmlns="" val="1946243317"/>
                  </a:ext>
                </a:extLst>
              </a:tr>
              <a:tr h="562059">
                <a:tc>
                  <a:txBody>
                    <a:bodyPr/>
                    <a:lstStyle/>
                    <a:p>
                      <a:pPr algn="ctr"/>
                      <a:r>
                        <a:rPr lang="cs-CZ" sz="2400" dirty="0">
                          <a:latin typeface="Jokerman" panose="04090605060D06020702" pitchFamily="82" charset="0"/>
                        </a:rPr>
                        <a:t>4-5</a:t>
                      </a:r>
                    </a:p>
                  </a:txBody>
                  <a:tcPr/>
                </a:tc>
                <a:tc>
                  <a:txBody>
                    <a:bodyPr/>
                    <a:lstStyle/>
                    <a:p>
                      <a:pPr algn="ctr"/>
                      <a:r>
                        <a:rPr lang="cs-CZ" sz="2400" dirty="0">
                          <a:latin typeface="Jokerman" panose="04090605060D06020702" pitchFamily="82" charset="0"/>
                        </a:rPr>
                        <a:t>vyhovující</a:t>
                      </a:r>
                    </a:p>
                  </a:txBody>
                  <a:tcPr/>
                </a:tc>
                <a:extLst>
                  <a:ext uri="{0D108BD9-81ED-4DB2-BD59-A6C34878D82A}">
                    <a16:rowId xmlns:a16="http://schemas.microsoft.com/office/drawing/2014/main" xmlns="" val="846610860"/>
                  </a:ext>
                </a:extLst>
              </a:tr>
              <a:tr h="562059">
                <a:tc>
                  <a:txBody>
                    <a:bodyPr/>
                    <a:lstStyle/>
                    <a:p>
                      <a:pPr algn="ctr"/>
                      <a:r>
                        <a:rPr lang="cs-CZ" sz="2400" dirty="0">
                          <a:latin typeface="Jokerman" panose="04090605060D06020702" pitchFamily="82" charset="0"/>
                        </a:rPr>
                        <a:t>6-7</a:t>
                      </a:r>
                    </a:p>
                  </a:txBody>
                  <a:tcPr/>
                </a:tc>
                <a:tc>
                  <a:txBody>
                    <a:bodyPr/>
                    <a:lstStyle/>
                    <a:p>
                      <a:pPr algn="ctr"/>
                      <a:r>
                        <a:rPr lang="cs-CZ" sz="2400" dirty="0">
                          <a:latin typeface="Jokerman" panose="04090605060D06020702" pitchFamily="82" charset="0"/>
                        </a:rPr>
                        <a:t>uspokojivě</a:t>
                      </a:r>
                    </a:p>
                  </a:txBody>
                  <a:tcPr/>
                </a:tc>
                <a:extLst>
                  <a:ext uri="{0D108BD9-81ED-4DB2-BD59-A6C34878D82A}">
                    <a16:rowId xmlns:a16="http://schemas.microsoft.com/office/drawing/2014/main" xmlns="" val="665688775"/>
                  </a:ext>
                </a:extLst>
              </a:tr>
              <a:tr h="562059">
                <a:tc>
                  <a:txBody>
                    <a:bodyPr/>
                    <a:lstStyle/>
                    <a:p>
                      <a:pPr algn="ctr"/>
                      <a:r>
                        <a:rPr lang="cs-CZ" sz="2400" dirty="0">
                          <a:latin typeface="Jokerman" panose="04090605060D06020702" pitchFamily="82" charset="0"/>
                        </a:rPr>
                        <a:t>8-9</a:t>
                      </a:r>
                    </a:p>
                  </a:txBody>
                  <a:tcPr/>
                </a:tc>
                <a:tc>
                  <a:txBody>
                    <a:bodyPr/>
                    <a:lstStyle/>
                    <a:p>
                      <a:pPr algn="ctr"/>
                      <a:r>
                        <a:rPr lang="cs-CZ" sz="2400" dirty="0">
                          <a:latin typeface="Jokerman" panose="04090605060D06020702" pitchFamily="82" charset="0"/>
                        </a:rPr>
                        <a:t>dobře</a:t>
                      </a:r>
                    </a:p>
                  </a:txBody>
                  <a:tcPr/>
                </a:tc>
                <a:extLst>
                  <a:ext uri="{0D108BD9-81ED-4DB2-BD59-A6C34878D82A}">
                    <a16:rowId xmlns:a16="http://schemas.microsoft.com/office/drawing/2014/main" xmlns="" val="2761834573"/>
                  </a:ext>
                </a:extLst>
              </a:tr>
              <a:tr h="562059">
                <a:tc>
                  <a:txBody>
                    <a:bodyPr/>
                    <a:lstStyle/>
                    <a:p>
                      <a:pPr algn="ctr"/>
                      <a:r>
                        <a:rPr lang="cs-CZ" sz="2400" dirty="0">
                          <a:latin typeface="Jokerman" panose="04090605060D06020702" pitchFamily="82" charset="0"/>
                        </a:rPr>
                        <a:t>10-11</a:t>
                      </a:r>
                    </a:p>
                  </a:txBody>
                  <a:tcPr/>
                </a:tc>
                <a:tc>
                  <a:txBody>
                    <a:bodyPr/>
                    <a:lstStyle/>
                    <a:p>
                      <a:pPr algn="ctr"/>
                      <a:r>
                        <a:rPr lang="cs-CZ" sz="2400" dirty="0">
                          <a:latin typeface="Jokerman" panose="04090605060D06020702" pitchFamily="82" charset="0"/>
                        </a:rPr>
                        <a:t>velmi dobře</a:t>
                      </a:r>
                    </a:p>
                  </a:txBody>
                  <a:tcPr/>
                </a:tc>
                <a:extLst>
                  <a:ext uri="{0D108BD9-81ED-4DB2-BD59-A6C34878D82A}">
                    <a16:rowId xmlns:a16="http://schemas.microsoft.com/office/drawing/2014/main" xmlns="" val="1203799105"/>
                  </a:ext>
                </a:extLst>
              </a:tr>
              <a:tr h="562059">
                <a:tc>
                  <a:txBody>
                    <a:bodyPr/>
                    <a:lstStyle/>
                    <a:p>
                      <a:pPr algn="ctr"/>
                      <a:r>
                        <a:rPr lang="cs-CZ" sz="2400" dirty="0">
                          <a:latin typeface="Jokerman" panose="04090605060D06020702" pitchFamily="82" charset="0"/>
                        </a:rPr>
                        <a:t>12</a:t>
                      </a:r>
                    </a:p>
                  </a:txBody>
                  <a:tcPr/>
                </a:tc>
                <a:tc>
                  <a:txBody>
                    <a:bodyPr/>
                    <a:lstStyle/>
                    <a:p>
                      <a:pPr algn="ctr"/>
                      <a:r>
                        <a:rPr lang="cs-CZ" sz="2400" dirty="0">
                          <a:latin typeface="Jokerman" panose="04090605060D06020702" pitchFamily="82" charset="0"/>
                        </a:rPr>
                        <a:t>výborně</a:t>
                      </a:r>
                    </a:p>
                  </a:txBody>
                  <a:tcPr/>
                </a:tc>
                <a:extLst>
                  <a:ext uri="{0D108BD9-81ED-4DB2-BD59-A6C34878D82A}">
                    <a16:rowId xmlns:a16="http://schemas.microsoft.com/office/drawing/2014/main" xmlns="" val="2002568378"/>
                  </a:ext>
                </a:extLst>
              </a:tr>
              <a:tr h="455892">
                <a:tc>
                  <a:txBody>
                    <a:bodyPr/>
                    <a:lstStyle/>
                    <a:p>
                      <a:endParaRPr lang="pl-PL"/>
                    </a:p>
                  </a:txBody>
                  <a:tcPr/>
                </a:tc>
                <a:tc>
                  <a:txBody>
                    <a:bodyPr/>
                    <a:lstStyle/>
                    <a:p>
                      <a:endParaRPr lang="pl-PL" dirty="0"/>
                    </a:p>
                  </a:txBody>
                  <a:tcPr/>
                </a:tc>
                <a:extLst>
                  <a:ext uri="{0D108BD9-81ED-4DB2-BD59-A6C34878D82A}">
                    <a16:rowId xmlns:a16="http://schemas.microsoft.com/office/drawing/2014/main" xmlns="" val="3123023740"/>
                  </a:ext>
                </a:extLst>
              </a:tr>
            </a:tbl>
          </a:graphicData>
        </a:graphic>
      </p:graphicFrame>
      <p:pic>
        <p:nvPicPr>
          <p:cNvPr id="9" name="Picture 2" descr="Grafika, Wykres, Wynik, Obroty, Zysk">
            <a:extLst>
              <a:ext uri="{FF2B5EF4-FFF2-40B4-BE49-F238E27FC236}">
                <a16:creationId xmlns:a16="http://schemas.microsoft.com/office/drawing/2014/main" xmlns="" id="{F84DA7B5-6675-4D7E-BF46-6CC6BA85F6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9613" y="-17756"/>
            <a:ext cx="3092388" cy="2183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74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5" name="Rectangle 13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18" name="Picture 2" descr="Sowa, Ptak, Książka, Wise, Natura, Znak">
            <a:extLst>
              <a:ext uri="{FF2B5EF4-FFF2-40B4-BE49-F238E27FC236}">
                <a16:creationId xmlns:a16="http://schemas.microsoft.com/office/drawing/2014/main" xmlns="" id="{29DD84AD-0D30-4AD6-A050-66B1B683BE9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020" r="27753" b="2"/>
          <a:stretch/>
        </p:blipFill>
        <p:spPr bwMode="auto">
          <a:xfrm>
            <a:off x="831" y="10"/>
            <a:ext cx="3502025" cy="6857990"/>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137" name="Group 13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38" name="Straight Connector 13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0E38C1B8-1464-4E8F-B741-F6E1A1627935}"/>
              </a:ext>
            </a:extLst>
          </p:cNvPr>
          <p:cNvSpPr>
            <a:spLocks noGrp="1"/>
          </p:cNvSpPr>
          <p:nvPr>
            <p:ph type="title"/>
          </p:nvPr>
        </p:nvSpPr>
        <p:spPr>
          <a:xfrm>
            <a:off x="3978578" y="2175030"/>
            <a:ext cx="7491371" cy="3819370"/>
          </a:xfrm>
        </p:spPr>
        <p:txBody>
          <a:bodyPr>
            <a:noAutofit/>
          </a:bodyPr>
          <a:lstStyle/>
          <a:p>
            <a:pPr lvl="0">
              <a:lnSpc>
                <a:spcPct val="90000"/>
              </a:lnSpc>
            </a:pPr>
            <a:r>
              <a:rPr lang="cs-CZ" sz="1800" b="1" dirty="0"/>
              <a:t>Jaké přínosy má pro vás realizace tohoto projektu?</a:t>
            </a:r>
            <a:r>
              <a:rPr dirty="0"/>
              <a:t/>
            </a:r>
            <a:br>
              <a:rPr dirty="0"/>
            </a:br>
            <a:r>
              <a:rPr dirty="0"/>
              <a:t/>
            </a:r>
            <a:br>
              <a:rPr dirty="0"/>
            </a:br>
            <a:r>
              <a:rPr lang="cs-CZ" sz="1800" b="1" dirty="0"/>
              <a:t>1. Přesvědčili jste se, že naše okolí je matematické (plné geometrických tvarů).</a:t>
            </a:r>
            <a:r>
              <a:rPr dirty="0"/>
              <a:t/>
            </a:r>
            <a:br>
              <a:rPr dirty="0"/>
            </a:br>
            <a:r>
              <a:rPr dirty="0"/>
              <a:t/>
            </a:r>
            <a:br>
              <a:rPr dirty="0"/>
            </a:br>
            <a:r>
              <a:rPr lang="cs-CZ" sz="1800" b="1" dirty="0"/>
              <a:t>2. Upevnili jste si názvy rovinných útvarů a vzorce pro výpočet jejich obvodu a obsahu.</a:t>
            </a:r>
            <a:r>
              <a:rPr dirty="0"/>
              <a:t/>
            </a:r>
            <a:br>
              <a:rPr dirty="0"/>
            </a:br>
            <a:r>
              <a:rPr dirty="0"/>
              <a:t/>
            </a:r>
            <a:br>
              <a:rPr dirty="0"/>
            </a:br>
            <a:r>
              <a:rPr lang="cs-CZ" sz="1800" b="1" dirty="0"/>
              <a:t>3. Naučili jste se používat internet jako zdroj informací.</a:t>
            </a:r>
            <a:r>
              <a:rPr dirty="0"/>
              <a:t/>
            </a:r>
            <a:br>
              <a:rPr dirty="0"/>
            </a:br>
            <a:r>
              <a:rPr dirty="0"/>
              <a:t/>
            </a:r>
            <a:br>
              <a:rPr dirty="0"/>
            </a:br>
            <a:r>
              <a:rPr lang="cs-CZ" sz="1800" b="1" dirty="0"/>
              <a:t>4. 5. Naučili jste se zpracovávat tyto informace v různých formách.</a:t>
            </a:r>
            <a:r>
              <a:rPr dirty="0"/>
              <a:t/>
            </a:r>
            <a:br>
              <a:rPr dirty="0"/>
            </a:br>
            <a:r>
              <a:rPr dirty="0"/>
              <a:t/>
            </a:r>
            <a:br>
              <a:rPr dirty="0"/>
            </a:br>
            <a:r>
              <a:rPr lang="cs-CZ" sz="1800" b="1" dirty="0"/>
              <a:t>5. Učili jste se spolupracovat ve skupině.</a:t>
            </a:r>
            <a:r>
              <a:rPr dirty="0"/>
              <a:t/>
            </a:r>
            <a:br>
              <a:rPr dirty="0"/>
            </a:br>
            <a:endParaRPr lang="cs-CZ" sz="1800" b="1" dirty="0"/>
          </a:p>
        </p:txBody>
      </p:sp>
      <p:sp>
        <p:nvSpPr>
          <p:cNvPr id="3" name="Symbol zastępczy zawartości 2">
            <a:extLst>
              <a:ext uri="{FF2B5EF4-FFF2-40B4-BE49-F238E27FC236}">
                <a16:creationId xmlns:a16="http://schemas.microsoft.com/office/drawing/2014/main" xmlns="" id="{A148E320-7A26-423C-B5D6-184BE83B884E}"/>
              </a:ext>
            </a:extLst>
          </p:cNvPr>
          <p:cNvSpPr>
            <a:spLocks noGrp="1"/>
          </p:cNvSpPr>
          <p:nvPr>
            <p:ph idx="1"/>
          </p:nvPr>
        </p:nvSpPr>
        <p:spPr>
          <a:xfrm>
            <a:off x="3884612" y="685801"/>
            <a:ext cx="6626072" cy="973318"/>
          </a:xfrm>
        </p:spPr>
        <p:txBody>
          <a:bodyPr>
            <a:normAutofit/>
          </a:bodyPr>
          <a:lstStyle/>
          <a:p>
            <a:pPr marL="0" indent="0" algn="ctr">
              <a:buNone/>
            </a:pPr>
            <a:r>
              <a:rPr lang="cs-CZ" sz="2800" b="1" dirty="0"/>
              <a:t>VÝSLEDKY</a:t>
            </a:r>
            <a:endParaRPr lang="cs-CZ" sz="2800" dirty="0"/>
          </a:p>
        </p:txBody>
      </p:sp>
    </p:spTree>
    <p:extLst>
      <p:ext uri="{BB962C8B-B14F-4D97-AF65-F5344CB8AC3E}">
        <p14:creationId xmlns:p14="http://schemas.microsoft.com/office/powerpoint/2010/main" val="3380428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5" name="Rectangle 3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Sowa, Ptak, Książka, Wise, Natura, Znak">
            <a:extLst>
              <a:ext uri="{FF2B5EF4-FFF2-40B4-BE49-F238E27FC236}">
                <a16:creationId xmlns:a16="http://schemas.microsoft.com/office/drawing/2014/main" xmlns="" id="{82FB31C9-D873-4DB6-9AD2-55E4CEEF0C2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4020" r="27753" b="2"/>
          <a:stretch/>
        </p:blipFill>
        <p:spPr bwMode="auto">
          <a:xfrm>
            <a:off x="831" y="10"/>
            <a:ext cx="3502025" cy="6857990"/>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37" name="Group 3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38" name="Straight Connector 3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DF426AD6-812C-410A-A143-73C11976BA70}"/>
              </a:ext>
            </a:extLst>
          </p:cNvPr>
          <p:cNvSpPr>
            <a:spLocks noGrp="1"/>
          </p:cNvSpPr>
          <p:nvPr>
            <p:ph type="title"/>
          </p:nvPr>
        </p:nvSpPr>
        <p:spPr>
          <a:xfrm>
            <a:off x="3978579" y="2246050"/>
            <a:ext cx="6461350" cy="3748349"/>
          </a:xfrm>
        </p:spPr>
        <p:txBody>
          <a:bodyPr>
            <a:normAutofit/>
          </a:bodyPr>
          <a:lstStyle/>
          <a:p>
            <a:pPr lvl="0">
              <a:lnSpc>
                <a:spcPct val="90000"/>
              </a:lnSpc>
              <a:spcBef>
                <a:spcPts val="600"/>
              </a:spcBef>
            </a:pPr>
            <a:r>
              <a:rPr lang="cs-CZ" sz="1800" b="1" dirty="0"/>
              <a:t>6. Mohli jste si procvičit prezentaci shromážděných informací Vašim spolužákům.</a:t>
            </a:r>
            <a:r>
              <a:rPr dirty="0"/>
              <a:t/>
            </a:r>
            <a:br>
              <a:rPr dirty="0"/>
            </a:br>
            <a:r>
              <a:rPr dirty="0"/>
              <a:t/>
            </a:r>
            <a:br>
              <a:rPr dirty="0"/>
            </a:br>
            <a:r>
              <a:rPr lang="cs-CZ" sz="1800" b="1" dirty="0"/>
              <a:t>7. Mohli jste se cítit plně odpovědní za získávání znalostí.</a:t>
            </a:r>
            <a:r>
              <a:rPr dirty="0"/>
              <a:t/>
            </a:r>
            <a:br>
              <a:rPr dirty="0"/>
            </a:br>
            <a:r>
              <a:rPr dirty="0"/>
              <a:t/>
            </a:r>
            <a:br>
              <a:rPr dirty="0"/>
            </a:br>
            <a:r>
              <a:rPr lang="cs-CZ" sz="1800" b="1" dirty="0"/>
              <a:t>8. Vaše práce mohou posloužit Vám a jiným žákům</a:t>
            </a:r>
            <a:r>
              <a:rPr dirty="0"/>
              <a:t/>
            </a:r>
            <a:br>
              <a:rPr dirty="0"/>
            </a:br>
            <a:r>
              <a:rPr lang="cs-CZ" sz="1800" b="1" dirty="0"/>
              <a:t>ve Vaší škole, a nejen jim.</a:t>
            </a:r>
            <a:r>
              <a:rPr dirty="0"/>
              <a:t/>
            </a:r>
            <a:br>
              <a:rPr dirty="0"/>
            </a:br>
            <a:endParaRPr lang="cs-CZ" sz="900" dirty="0"/>
          </a:p>
        </p:txBody>
      </p:sp>
      <p:sp>
        <p:nvSpPr>
          <p:cNvPr id="3" name="Symbol zastępczy zawartości 2">
            <a:extLst>
              <a:ext uri="{FF2B5EF4-FFF2-40B4-BE49-F238E27FC236}">
                <a16:creationId xmlns:a16="http://schemas.microsoft.com/office/drawing/2014/main" xmlns="" id="{720BB1B6-4412-4D94-BF71-D03494C2A9AB}"/>
              </a:ext>
            </a:extLst>
          </p:cNvPr>
          <p:cNvSpPr>
            <a:spLocks noGrp="1"/>
          </p:cNvSpPr>
          <p:nvPr>
            <p:ph idx="1"/>
          </p:nvPr>
        </p:nvSpPr>
        <p:spPr>
          <a:xfrm>
            <a:off x="3884612" y="685800"/>
            <a:ext cx="6626072" cy="1039305"/>
          </a:xfrm>
        </p:spPr>
        <p:txBody>
          <a:bodyPr>
            <a:normAutofit/>
          </a:bodyPr>
          <a:lstStyle/>
          <a:p>
            <a:pPr marL="0" indent="0" algn="ctr">
              <a:buNone/>
            </a:pPr>
            <a:r>
              <a:rPr lang="cs-CZ" sz="2800" b="1" dirty="0"/>
              <a:t>VÝSLEDKY</a:t>
            </a:r>
            <a:endParaRPr lang="cs-CZ" sz="2800" dirty="0"/>
          </a:p>
          <a:p>
            <a:pPr algn="ctr"/>
            <a:endParaRPr lang="cs-CZ" sz="2800" dirty="0"/>
          </a:p>
        </p:txBody>
      </p:sp>
    </p:spTree>
    <p:extLst>
      <p:ext uri="{BB962C8B-B14F-4D97-AF65-F5344CB8AC3E}">
        <p14:creationId xmlns:p14="http://schemas.microsoft.com/office/powerpoint/2010/main" val="2921430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useBgFill="1">
        <p:nvSpPr>
          <p:cNvPr id="7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Sukienka, Edukacja, Stos, Czerwony, Kobieta, Blask">
            <a:extLst>
              <a:ext uri="{FF2B5EF4-FFF2-40B4-BE49-F238E27FC236}">
                <a16:creationId xmlns:a16="http://schemas.microsoft.com/office/drawing/2014/main" xmlns="" id="{72D36C6C-2075-4293-9F47-DF67D578582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5713" r="13222"/>
          <a:stretch/>
        </p:blipFill>
        <p:spPr bwMode="auto">
          <a:xfrm>
            <a:off x="548295" y="2631074"/>
            <a:ext cx="1521697" cy="2979927"/>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73" name="Group 72"/>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74" name="Straight Connector 73"/>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05556CF9-A1CA-4B1E-9CC2-C769CF64ECE7}"/>
              </a:ext>
            </a:extLst>
          </p:cNvPr>
          <p:cNvSpPr>
            <a:spLocks noGrp="1"/>
          </p:cNvSpPr>
          <p:nvPr>
            <p:ph type="title"/>
          </p:nvPr>
        </p:nvSpPr>
        <p:spPr>
          <a:xfrm>
            <a:off x="2367908" y="3190344"/>
            <a:ext cx="8491649" cy="2804055"/>
          </a:xfrm>
        </p:spPr>
        <p:txBody>
          <a:bodyPr>
            <a:normAutofit fontScale="90000"/>
          </a:bodyPr>
          <a:lstStyle/>
          <a:p>
            <a:pPr lvl="0">
              <a:lnSpc>
                <a:spcPct val="90000"/>
              </a:lnSpc>
              <a:spcBef>
                <a:spcPts val="475"/>
              </a:spcBef>
              <a:spcAft>
                <a:spcPts val="600"/>
              </a:spcAft>
            </a:pPr>
            <a:r>
              <a:rPr lang="cs-CZ" sz="1300" b="1" dirty="0">
                <a:solidFill>
                  <a:schemeClr val="bg1">
                    <a:lumMod val="95000"/>
                    <a:lumOff val="5000"/>
                  </a:schemeClr>
                </a:solidFill>
              </a:rPr>
              <a:t>1. Rozdělení do skupin je možné provést podle libovolných kritérií, např. s ohledem na kognitivní možnosti žáků, jejich dovednosti, zájmy tak, aby byly síly v jednotlivých skupinách rozloženy rovnoměrně.</a:t>
            </a:r>
            <a:r>
              <a:rPr sz="1300" dirty="0">
                <a:solidFill>
                  <a:schemeClr val="bg1">
                    <a:lumMod val="95000"/>
                    <a:lumOff val="5000"/>
                  </a:schemeClr>
                </a:solidFill>
              </a:rPr>
              <a:t/>
            </a:r>
            <a:br>
              <a:rPr sz="1300" dirty="0">
                <a:solidFill>
                  <a:schemeClr val="bg1">
                    <a:lumMod val="95000"/>
                    <a:lumOff val="5000"/>
                  </a:schemeClr>
                </a:solidFill>
              </a:rPr>
            </a:br>
            <a:r>
              <a:rPr sz="1300" dirty="0">
                <a:solidFill>
                  <a:schemeClr val="bg1">
                    <a:lumMod val="95000"/>
                    <a:lumOff val="5000"/>
                  </a:schemeClr>
                </a:solidFill>
              </a:rPr>
              <a:t/>
            </a:r>
            <a:br>
              <a:rPr sz="1300" dirty="0">
                <a:solidFill>
                  <a:schemeClr val="bg1">
                    <a:lumMod val="95000"/>
                    <a:lumOff val="5000"/>
                  </a:schemeClr>
                </a:solidFill>
              </a:rPr>
            </a:br>
            <a:r>
              <a:rPr lang="cs-CZ" sz="1300" b="1" dirty="0">
                <a:solidFill>
                  <a:schemeClr val="bg1">
                    <a:lumMod val="95000"/>
                    <a:lumOff val="5000"/>
                  </a:schemeClr>
                </a:solidFill>
              </a:rPr>
              <a:t>2. Pokud jde o hledání předmětů ve tvaru konkrétního útvaru, učitel by měl nejdříve sám „prozkoumat okolí” a v případě, že tam konkrétní útvary nebudou, měl by je tam umístit.</a:t>
            </a:r>
            <a:r>
              <a:rPr sz="1300" dirty="0">
                <a:solidFill>
                  <a:schemeClr val="bg1">
                    <a:lumMod val="95000"/>
                    <a:lumOff val="5000"/>
                  </a:schemeClr>
                </a:solidFill>
              </a:rPr>
              <a:t/>
            </a:r>
            <a:br>
              <a:rPr sz="1300" dirty="0">
                <a:solidFill>
                  <a:schemeClr val="bg1">
                    <a:lumMod val="95000"/>
                    <a:lumOff val="5000"/>
                  </a:schemeClr>
                </a:solidFill>
              </a:rPr>
            </a:br>
            <a:r>
              <a:rPr sz="1300" dirty="0">
                <a:solidFill>
                  <a:schemeClr val="bg1">
                    <a:lumMod val="95000"/>
                    <a:lumOff val="5000"/>
                  </a:schemeClr>
                </a:solidFill>
              </a:rPr>
              <a:t/>
            </a:r>
            <a:br>
              <a:rPr sz="1300" dirty="0">
                <a:solidFill>
                  <a:schemeClr val="bg1">
                    <a:lumMod val="95000"/>
                    <a:lumOff val="5000"/>
                  </a:schemeClr>
                </a:solidFill>
              </a:rPr>
            </a:br>
            <a:r>
              <a:rPr lang="cs-CZ" sz="1300" b="1" dirty="0">
                <a:solidFill>
                  <a:schemeClr val="bg1">
                    <a:lumMod val="95000"/>
                    <a:lumOff val="5000"/>
                  </a:schemeClr>
                </a:solidFill>
              </a:rPr>
              <a:t>3. Doba na realizaci projektu by měla být uzpůsobena možnostem žáků. Není shora daná.</a:t>
            </a:r>
            <a:r>
              <a:rPr sz="1300" dirty="0">
                <a:solidFill>
                  <a:schemeClr val="bg1">
                    <a:lumMod val="95000"/>
                    <a:lumOff val="5000"/>
                  </a:schemeClr>
                </a:solidFill>
              </a:rPr>
              <a:t/>
            </a:r>
            <a:br>
              <a:rPr sz="1300" dirty="0">
                <a:solidFill>
                  <a:schemeClr val="bg1">
                    <a:lumMod val="95000"/>
                    <a:lumOff val="5000"/>
                  </a:schemeClr>
                </a:solidFill>
              </a:rPr>
            </a:br>
            <a:r>
              <a:rPr sz="1300" dirty="0">
                <a:solidFill>
                  <a:schemeClr val="bg1">
                    <a:lumMod val="95000"/>
                    <a:lumOff val="5000"/>
                  </a:schemeClr>
                </a:solidFill>
              </a:rPr>
              <a:t/>
            </a:r>
            <a:br>
              <a:rPr sz="1300" dirty="0">
                <a:solidFill>
                  <a:schemeClr val="bg1">
                    <a:lumMod val="95000"/>
                    <a:lumOff val="5000"/>
                  </a:schemeClr>
                </a:solidFill>
              </a:rPr>
            </a:br>
            <a:r>
              <a:rPr lang="cs-CZ" sz="1300" b="1" dirty="0">
                <a:solidFill>
                  <a:schemeClr val="bg1">
                    <a:lumMod val="95000"/>
                    <a:lumOff val="5000"/>
                  </a:schemeClr>
                </a:solidFill>
              </a:rPr>
              <a:t>4. Lze také zavést anonymní hodnocení prezentované práce dané skupiny mezi žáky z jiných skupin.</a:t>
            </a:r>
            <a:r>
              <a:rPr sz="1300" dirty="0">
                <a:solidFill>
                  <a:schemeClr val="bg1">
                    <a:lumMod val="95000"/>
                    <a:lumOff val="5000"/>
                  </a:schemeClr>
                </a:solidFill>
              </a:rPr>
              <a:t/>
            </a:r>
            <a:br>
              <a:rPr sz="1300" dirty="0">
                <a:solidFill>
                  <a:schemeClr val="bg1">
                    <a:lumMod val="95000"/>
                    <a:lumOff val="5000"/>
                  </a:schemeClr>
                </a:solidFill>
              </a:rPr>
            </a:br>
            <a:r>
              <a:rPr sz="1300" dirty="0">
                <a:solidFill>
                  <a:schemeClr val="bg1">
                    <a:lumMod val="95000"/>
                    <a:lumOff val="5000"/>
                  </a:schemeClr>
                </a:solidFill>
              </a:rPr>
              <a:t/>
            </a:r>
            <a:br>
              <a:rPr sz="1300" dirty="0">
                <a:solidFill>
                  <a:schemeClr val="bg1">
                    <a:lumMod val="95000"/>
                    <a:lumOff val="5000"/>
                  </a:schemeClr>
                </a:solidFill>
              </a:rPr>
            </a:br>
            <a:r>
              <a:rPr lang="cs-CZ" sz="1300" b="1" dirty="0">
                <a:solidFill>
                  <a:schemeClr val="bg1">
                    <a:lumMod val="95000"/>
                    <a:lumOff val="5000"/>
                  </a:schemeClr>
                </a:solidFill>
              </a:rPr>
              <a:t>5. Bylo by vhodné rozšířit na území školy vzniklé ilustrace, aby žáci věděli, že jejich práce má </a:t>
            </a:r>
            <a:r>
              <a:rPr lang="cs-CZ" sz="1600" b="1" dirty="0"/>
              <a:t>praktické využití.</a:t>
            </a:r>
            <a:r>
              <a:rPr dirty="0"/>
              <a:t/>
            </a:r>
            <a:br>
              <a:rPr dirty="0"/>
            </a:br>
            <a:endParaRPr lang="cs-CZ" sz="1600" b="1" dirty="0"/>
          </a:p>
        </p:txBody>
      </p:sp>
      <p:sp>
        <p:nvSpPr>
          <p:cNvPr id="3" name="Symbol zastępczy zawartości 2">
            <a:extLst>
              <a:ext uri="{FF2B5EF4-FFF2-40B4-BE49-F238E27FC236}">
                <a16:creationId xmlns:a16="http://schemas.microsoft.com/office/drawing/2014/main" xmlns="" id="{B5AA40D8-D3EB-4250-8C95-FACDA22FA0BC}"/>
              </a:ext>
            </a:extLst>
          </p:cNvPr>
          <p:cNvSpPr>
            <a:spLocks noGrp="1"/>
          </p:cNvSpPr>
          <p:nvPr>
            <p:ph idx="1"/>
          </p:nvPr>
        </p:nvSpPr>
        <p:spPr>
          <a:xfrm>
            <a:off x="4292754" y="2509668"/>
            <a:ext cx="6626072" cy="907330"/>
          </a:xfrm>
        </p:spPr>
        <p:txBody>
          <a:bodyPr>
            <a:normAutofit/>
          </a:bodyPr>
          <a:lstStyle/>
          <a:p>
            <a:pPr marL="0" indent="0" algn="ctr">
              <a:buNone/>
            </a:pPr>
            <a:r>
              <a:rPr lang="cs-CZ" b="1" dirty="0"/>
              <a:t>PŘÍRUČKA PRO UČITELE</a:t>
            </a:r>
          </a:p>
        </p:txBody>
      </p:sp>
      <p:pic>
        <p:nvPicPr>
          <p:cNvPr id="2050" name="Picture 2" descr="C:\Users\Admin\Desktop\logosbeneficaireserasmusright_e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88825" cy="2501789"/>
          </a:xfrm>
          <a:prstGeom prst="rect">
            <a:avLst/>
          </a:prstGeom>
          <a:noFill/>
          <a:extLst>
            <a:ext uri="{909E8E84-426E-40DD-AFC4-6F175D3DCCD1}">
              <a14:hiddenFill xmlns:a14="http://schemas.microsoft.com/office/drawing/2010/main">
                <a:solidFill>
                  <a:srgbClr val="FFFFFF"/>
                </a:solidFill>
              </a14:hiddenFill>
            </a:ext>
          </a:extLst>
        </p:spPr>
      </p:pic>
      <p:pic>
        <p:nvPicPr>
          <p:cNvPr id="15" name="Obraz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2273" y="6253320"/>
            <a:ext cx="1744278" cy="556968"/>
          </a:xfrm>
          <a:prstGeom prst="rect">
            <a:avLst/>
          </a:prstGeom>
        </p:spPr>
      </p:pic>
    </p:spTree>
    <p:extLst>
      <p:ext uri="{BB962C8B-B14F-4D97-AF65-F5344CB8AC3E}">
        <p14:creationId xmlns:p14="http://schemas.microsoft.com/office/powerpoint/2010/main" val="36472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292292" y="2963333"/>
            <a:ext cx="1896535" cy="2218267"/>
            <a:chOff x="10292292" y="2963333"/>
            <a:chExt cx="1896535" cy="2218267"/>
          </a:xfrm>
        </p:grpSpPr>
        <p:cxnSp>
          <p:nvCxnSpPr>
            <p:cNvPr id="78" name="Straight Connector 7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extLst>
                <p:ext uri="{386F3935-93C4-4BCD-93E2-E3B085C9AB24}">
                  <p16:designElem xmlns:p16="http://schemas.microsoft.com/office/powerpoint/2015/main" xmlns="" val="1"/>
                </p:ext>
              </p:extLst>
            </p:nvPr>
          </p:nvCxnSpPr>
          <p:spPr>
            <a:xfrm flipH="1">
              <a:off x="10699485" y="3190344"/>
              <a:ext cx="1489342" cy="148934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84" name="Snip Diagonal Corner 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6" y="-2"/>
            <a:ext cx="6096001" cy="6858000"/>
          </a:xfrm>
          <a:prstGeom prst="snip2DiagRect">
            <a:avLst>
              <a:gd name="adj1" fmla="val 0"/>
              <a:gd name="adj2" fmla="val 0"/>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Linijka, Szkoła, Trójkąt">
            <a:extLst>
              <a:ext uri="{FF2B5EF4-FFF2-40B4-BE49-F238E27FC236}">
                <a16:creationId xmlns:a16="http://schemas.microsoft.com/office/drawing/2014/main" xmlns="" id="{93A8096F-7324-4687-837C-F55FD1B58A4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452" r="-2" b="28205"/>
          <a:stretch/>
        </p:blipFill>
        <p:spPr bwMode="auto">
          <a:xfrm>
            <a:off x="20" y="2624497"/>
            <a:ext cx="6105507" cy="423367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kółko">
            <a:extLst>
              <a:ext uri="{FF2B5EF4-FFF2-40B4-BE49-F238E27FC236}">
                <a16:creationId xmlns:a16="http://schemas.microsoft.com/office/drawing/2014/main" xmlns="" id="{6E29B2F3-E38E-4FCC-833A-A5F05BF123D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 b="6659"/>
          <a:stretch/>
        </p:blipFill>
        <p:spPr bwMode="auto">
          <a:xfrm>
            <a:off x="-1" y="10"/>
            <a:ext cx="3749040" cy="262465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egar, Złota, Numer, Roman, Kwadrat">
            <a:extLst>
              <a:ext uri="{FF2B5EF4-FFF2-40B4-BE49-F238E27FC236}">
                <a16:creationId xmlns:a16="http://schemas.microsoft.com/office/drawing/2014/main" xmlns="" id="{A0E00DC6-2ACE-479E-983C-EEB4B25F953E}"/>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97" r="5510" b="5"/>
          <a:stretch/>
        </p:blipFill>
        <p:spPr bwMode="auto">
          <a:xfrm>
            <a:off x="3749040" y="1"/>
            <a:ext cx="2343786" cy="2624667"/>
          </a:xfrm>
          <a:prstGeom prst="rect">
            <a:avLst/>
          </a:prstGeom>
          <a:noFill/>
          <a:extLst>
            <a:ext uri="{909E8E84-426E-40DD-AFC4-6F175D3DCCD1}">
              <a14:hiddenFill xmlns:a14="http://schemas.microsoft.com/office/drawing/2010/main">
                <a:solidFill>
                  <a:srgbClr val="FFFFFF"/>
                </a:solidFill>
              </a14:hiddenFill>
            </a:ext>
          </a:extLst>
        </p:spPr>
      </p:pic>
      <p:cxnSp>
        <p:nvCxnSpPr>
          <p:cNvPr id="86" name="Straight Connector 85"/>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rot="5400000">
            <a:off x="3040380" y="-415713"/>
            <a:ext cx="0" cy="608076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749039" y="0"/>
            <a:ext cx="0" cy="260604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088011" y="0"/>
            <a:ext cx="0" cy="685800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xmlns="" id="{73BFD37E-C93A-420B-84AC-C6FC805150A7}"/>
              </a:ext>
            </a:extLst>
          </p:cNvPr>
          <p:cNvSpPr>
            <a:spLocks noGrp="1"/>
          </p:cNvSpPr>
          <p:nvPr>
            <p:ph type="title"/>
          </p:nvPr>
        </p:nvSpPr>
        <p:spPr>
          <a:xfrm>
            <a:off x="6305802" y="1917577"/>
            <a:ext cx="5794461" cy="4076823"/>
          </a:xfrm>
        </p:spPr>
        <p:txBody>
          <a:bodyPr>
            <a:noAutofit/>
          </a:bodyPr>
          <a:lstStyle/>
          <a:p>
            <a:pPr marL="0" lvl="0" indent="0">
              <a:lnSpc>
                <a:spcPct val="90000"/>
              </a:lnSpc>
            </a:pPr>
            <a:r>
              <a:rPr lang="cs-CZ" sz="1600" b="1" dirty="0"/>
              <a:t>Vítejte, mladí matematici!</a:t>
            </a:r>
            <a:r>
              <a:rPr dirty="0"/>
              <a:t/>
            </a:r>
            <a:br>
              <a:rPr dirty="0"/>
            </a:br>
            <a:r>
              <a:rPr dirty="0"/>
              <a:t/>
            </a:r>
            <a:br>
              <a:rPr dirty="0"/>
            </a:br>
            <a:r>
              <a:rPr lang="cs-CZ" sz="1600" dirty="0"/>
              <a:t>Zvu Vás k samostatné práci nad tématikou, která se zdá být snadná, ale občas způsobuje mnoho problémů. Na našich hodinách se budeme zabývat </a:t>
            </a:r>
            <a:r>
              <a:rPr lang="cs-CZ" sz="1600" b="1" dirty="0"/>
              <a:t>rovinnými útvary a vzorci pro výpočet jejich obvodu a obsahu</a:t>
            </a:r>
            <a:r>
              <a:rPr lang="cs-CZ" sz="1600" dirty="0"/>
              <a:t>. Bude to forma shrnutí a uspořádání toho, co jste se již dříve naučili. Kdo chce, ten může :)</a:t>
            </a:r>
            <a:r>
              <a:rPr dirty="0"/>
              <a:t/>
            </a:r>
            <a:br>
              <a:rPr dirty="0"/>
            </a:br>
            <a:endParaRPr lang="cs-CZ" sz="1600" dirty="0"/>
          </a:p>
        </p:txBody>
      </p:sp>
      <p:sp>
        <p:nvSpPr>
          <p:cNvPr id="3" name="Symbol zastępczy zawartości 2">
            <a:extLst>
              <a:ext uri="{FF2B5EF4-FFF2-40B4-BE49-F238E27FC236}">
                <a16:creationId xmlns:a16="http://schemas.microsoft.com/office/drawing/2014/main" xmlns="" id="{A34838AD-5E6F-4BBE-9407-4671C8C3F434}"/>
              </a:ext>
            </a:extLst>
          </p:cNvPr>
          <p:cNvSpPr>
            <a:spLocks noGrp="1"/>
          </p:cNvSpPr>
          <p:nvPr>
            <p:ph idx="1"/>
          </p:nvPr>
        </p:nvSpPr>
        <p:spPr>
          <a:xfrm>
            <a:off x="6305803" y="685800"/>
            <a:ext cx="4609848" cy="694267"/>
          </a:xfrm>
        </p:spPr>
        <p:txBody>
          <a:bodyPr>
            <a:normAutofit/>
          </a:bodyPr>
          <a:lstStyle/>
          <a:p>
            <a:pPr marL="0" indent="0" algn="ctr">
              <a:buNone/>
            </a:pPr>
            <a:r>
              <a:rPr lang="cs-CZ" sz="2400" b="1" dirty="0"/>
              <a:t>ÚVOD</a:t>
            </a:r>
            <a:endParaRPr lang="cs-CZ" sz="2400" dirty="0"/>
          </a:p>
        </p:txBody>
      </p:sp>
    </p:spTree>
    <p:extLst>
      <p:ext uri="{BB962C8B-B14F-4D97-AF65-F5344CB8AC3E}">
        <p14:creationId xmlns:p14="http://schemas.microsoft.com/office/powerpoint/2010/main" val="410435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tografia, Aparat, Przedmiot, Fotograf">
            <a:extLst>
              <a:ext uri="{FF2B5EF4-FFF2-40B4-BE49-F238E27FC236}">
                <a16:creationId xmlns:a16="http://schemas.microsoft.com/office/drawing/2014/main" xmlns="" id="{C42FCE69-B205-4B04-8E0E-623248A17A23}"/>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 b="2344"/>
          <a:stretch/>
        </p:blipFill>
        <p:spPr bwMode="auto">
          <a:xfrm>
            <a:off x="8314287" y="2955704"/>
            <a:ext cx="3239538" cy="2111747"/>
          </a:xfrm>
          <a:custGeom>
            <a:avLst/>
            <a:gdLst>
              <a:gd name="connsiteX0" fmla="*/ 0 w 3239538"/>
              <a:gd name="connsiteY0" fmla="*/ 0 h 2111747"/>
              <a:gd name="connsiteX1" fmla="*/ 3239538 w 3239538"/>
              <a:gd name="connsiteY1" fmla="*/ 0 h 2111747"/>
              <a:gd name="connsiteX2" fmla="*/ 3239538 w 3239538"/>
              <a:gd name="connsiteY2" fmla="*/ 1789284 h 2111747"/>
              <a:gd name="connsiteX3" fmla="*/ 2917075 w 3239538"/>
              <a:gd name="connsiteY3" fmla="*/ 2111747 h 2111747"/>
              <a:gd name="connsiteX4" fmla="*/ 0 w 3239538"/>
              <a:gd name="connsiteY4" fmla="*/ 2111747 h 21117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9538" h="2111747">
                <a:moveTo>
                  <a:pt x="0" y="0"/>
                </a:moveTo>
                <a:lnTo>
                  <a:pt x="3239538" y="0"/>
                </a:lnTo>
                <a:lnTo>
                  <a:pt x="3239538" y="1789284"/>
                </a:lnTo>
                <a:lnTo>
                  <a:pt x="2917075" y="2111747"/>
                </a:lnTo>
                <a:lnTo>
                  <a:pt x="0" y="2111747"/>
                </a:lnTo>
                <a:close/>
              </a:path>
            </a:pathLst>
          </a:custGeom>
          <a:noFill/>
          <a:ln w="15875">
            <a:solidFill>
              <a:srgbClr val="FFFFFF">
                <a:alpha val="40000"/>
              </a:srgbClr>
            </a:solidFill>
          </a:ln>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grpSp>
        <p:nvGrpSpPr>
          <p:cNvPr id="2054" name="Group 72"/>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59517"/>
            <a:ext cx="2981858" cy="3208867"/>
            <a:chOff x="9206969" y="2963333"/>
            <a:chExt cx="2981858" cy="3208867"/>
          </a:xfrm>
        </p:grpSpPr>
        <p:cxnSp>
          <p:nvCxnSpPr>
            <p:cNvPr id="74" name="Straight Connector 73"/>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055" name="Straight Connector 74"/>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pic>
        <p:nvPicPr>
          <p:cNvPr id="2052" name="Picture 4" descr="Felgi Aluminiowe, Samochód, Stopu, Koło">
            <a:extLst>
              <a:ext uri="{FF2B5EF4-FFF2-40B4-BE49-F238E27FC236}">
                <a16:creationId xmlns:a16="http://schemas.microsoft.com/office/drawing/2014/main" xmlns="" id="{AE3F0DE7-72B0-48A7-8DBC-4C928A7E5EA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572" r="10588" b="4"/>
          <a:stretch/>
        </p:blipFill>
        <p:spPr bwMode="auto">
          <a:xfrm>
            <a:off x="8314287" y="570647"/>
            <a:ext cx="3239538" cy="2226520"/>
          </a:xfrm>
          <a:custGeom>
            <a:avLst/>
            <a:gdLst>
              <a:gd name="connsiteX0" fmla="*/ 322464 w 3239538"/>
              <a:gd name="connsiteY0" fmla="*/ 0 h 2226520"/>
              <a:gd name="connsiteX1" fmla="*/ 3239538 w 3239538"/>
              <a:gd name="connsiteY1" fmla="*/ 0 h 2226520"/>
              <a:gd name="connsiteX2" fmla="*/ 3239538 w 3239538"/>
              <a:gd name="connsiteY2" fmla="*/ 2226520 h 2226520"/>
              <a:gd name="connsiteX3" fmla="*/ 0 w 3239538"/>
              <a:gd name="connsiteY3" fmla="*/ 2226520 h 2226520"/>
              <a:gd name="connsiteX4" fmla="*/ 0 w 3239538"/>
              <a:gd name="connsiteY4" fmla="*/ 322464 h 2226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9538" h="2226520">
                <a:moveTo>
                  <a:pt x="322464" y="0"/>
                </a:moveTo>
                <a:lnTo>
                  <a:pt x="3239538" y="0"/>
                </a:lnTo>
                <a:lnTo>
                  <a:pt x="3239538" y="2226520"/>
                </a:lnTo>
                <a:lnTo>
                  <a:pt x="0" y="2226520"/>
                </a:lnTo>
                <a:lnTo>
                  <a:pt x="0" y="322464"/>
                </a:lnTo>
                <a:close/>
              </a:path>
            </a:pathLst>
          </a:custGeom>
          <a:noFill/>
          <a:ln w="15875">
            <a:solidFill>
              <a:srgbClr val="FFFFFF">
                <a:alpha val="40000"/>
              </a:srgbClr>
            </a:solidFill>
          </a:ln>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276DF8CD-6D7C-4C48-97CA-11B105D3BC91}"/>
              </a:ext>
            </a:extLst>
          </p:cNvPr>
          <p:cNvSpPr>
            <a:spLocks noGrp="1"/>
          </p:cNvSpPr>
          <p:nvPr>
            <p:ph type="title"/>
          </p:nvPr>
        </p:nvSpPr>
        <p:spPr>
          <a:xfrm>
            <a:off x="684212" y="1695636"/>
            <a:ext cx="7350079" cy="4298764"/>
          </a:xfrm>
        </p:spPr>
        <p:txBody>
          <a:bodyPr>
            <a:normAutofit/>
          </a:bodyPr>
          <a:lstStyle/>
          <a:p>
            <a:pPr marL="0" lvl="0" indent="0">
              <a:lnSpc>
                <a:spcPct val="90000"/>
              </a:lnSpc>
              <a:spcBef>
                <a:spcPts val="600"/>
              </a:spcBef>
            </a:pPr>
            <a:r>
              <a:rPr lang="cs-CZ" sz="1800" b="1" dirty="0"/>
              <a:t>Máte před sebou 2 úlohy.</a:t>
            </a:r>
            <a:r>
              <a:rPr dirty="0"/>
              <a:t/>
            </a:r>
            <a:br>
              <a:rPr dirty="0"/>
            </a:br>
            <a:r>
              <a:rPr lang="cs-CZ" sz="1800" b="1" dirty="0"/>
              <a:t>Zde je první z nich. </a:t>
            </a:r>
            <a:r>
              <a:rPr dirty="0"/>
              <a:t/>
            </a:r>
            <a:br>
              <a:rPr dirty="0"/>
            </a:br>
            <a:r>
              <a:rPr lang="cs-CZ" sz="1800" b="1" dirty="0"/>
              <a:t>Rozhlédněte se kolem (ve třídě, na chodbě, v tělocvičně, na školním hřišti...). Najděte předměty, které mají tvar rovinných geometrických útvarů. Najděte: </a:t>
            </a:r>
            <a:r>
              <a:rPr lang="cs-CZ" sz="1800" b="1" dirty="0">
                <a:solidFill>
                  <a:srgbClr val="C00000"/>
                </a:solidFill>
              </a:rPr>
              <a:t>trojúhelník, čtverec, obdélník, rovnoběžník, kosočtverec, lichoběžník a kruh</a:t>
            </a:r>
            <a:r>
              <a:rPr lang="cs-CZ" sz="1800" b="1" dirty="0"/>
              <a:t>. Vyfoťte tyto předměty a změřte jejich rozměry, následně vypočtěte jejich obvod a obsah. Vytvořte multimediální prezentaci, do které umístíte fotografie a výpočty. Vymyslete zajímavý název prezentace, např. </a:t>
            </a:r>
            <a:r>
              <a:rPr lang="cs-CZ" sz="1800" b="1" i="1" dirty="0"/>
              <a:t>Matematika kolem nás, atd.</a:t>
            </a:r>
            <a:r>
              <a:rPr dirty="0"/>
              <a:t/>
            </a:r>
            <a:br>
              <a:rPr dirty="0"/>
            </a:br>
            <a:endParaRPr lang="cs-CZ" sz="1800" b="1" dirty="0"/>
          </a:p>
        </p:txBody>
      </p:sp>
      <p:sp>
        <p:nvSpPr>
          <p:cNvPr id="3" name="Symbol zastępczy zawartości 2">
            <a:extLst>
              <a:ext uri="{FF2B5EF4-FFF2-40B4-BE49-F238E27FC236}">
                <a16:creationId xmlns:a16="http://schemas.microsoft.com/office/drawing/2014/main" xmlns="" id="{285F8E06-D376-4F90-9366-2E72A3A46252}"/>
              </a:ext>
            </a:extLst>
          </p:cNvPr>
          <p:cNvSpPr>
            <a:spLocks noGrp="1"/>
          </p:cNvSpPr>
          <p:nvPr>
            <p:ph idx="1"/>
          </p:nvPr>
        </p:nvSpPr>
        <p:spPr>
          <a:xfrm>
            <a:off x="684212" y="685800"/>
            <a:ext cx="7350079" cy="916757"/>
          </a:xfrm>
        </p:spPr>
        <p:txBody>
          <a:bodyPr>
            <a:normAutofit/>
          </a:bodyPr>
          <a:lstStyle/>
          <a:p>
            <a:pPr marL="0" indent="0" algn="ctr">
              <a:buNone/>
            </a:pPr>
            <a:r>
              <a:rPr lang="cs-CZ" sz="3200" b="1" dirty="0"/>
              <a:t>ZADÁNÍ</a:t>
            </a:r>
            <a:endParaRPr lang="cs-CZ" sz="3200" dirty="0"/>
          </a:p>
        </p:txBody>
      </p:sp>
    </p:spTree>
    <p:extLst>
      <p:ext uri="{BB962C8B-B14F-4D97-AF65-F5344CB8AC3E}">
        <p14:creationId xmlns:p14="http://schemas.microsoft.com/office/powerpoint/2010/main" val="327641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3" name="Straight Connector 12"/>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9" name="Snip Diagonal Corner Rectangle 2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4001" y="620722"/>
            <a:ext cx="3670674" cy="5286838"/>
          </a:xfrm>
          <a:prstGeom prst="snip2DiagRect">
            <a:avLst>
              <a:gd name="adj1" fmla="val 11518"/>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9C000134-E93F-45C1-B644-1F696EF7E8DF}"/>
              </a:ext>
            </a:extLst>
          </p:cNvPr>
          <p:cNvSpPr>
            <a:spLocks noGrp="1"/>
          </p:cNvSpPr>
          <p:nvPr>
            <p:ph type="title"/>
          </p:nvPr>
        </p:nvSpPr>
        <p:spPr>
          <a:xfrm>
            <a:off x="4661860" y="1366887"/>
            <a:ext cx="6829414" cy="4627513"/>
          </a:xfrm>
        </p:spPr>
        <p:txBody>
          <a:bodyPr>
            <a:normAutofit/>
          </a:bodyPr>
          <a:lstStyle/>
          <a:p>
            <a:pPr algn="just">
              <a:lnSpc>
                <a:spcPct val="90000"/>
              </a:lnSpc>
            </a:pPr>
            <a:r>
              <a:rPr lang="cs-CZ" sz="2400" b="1" dirty="0"/>
              <a:t>Vaše práce bude mít velmi praktický průběh. Budete hledat matematiku ve svém nejbližším okolí. Budete detektivy, kteří se s fotoaparátem vydají hledat geometrické tvary. Potom budete získané informace zpracovávat, aby měly konkrétní využití ve Vaší škole. Myslím, že se budete skvěle bavit a při té příležitosti také učit. Mnoho úspěchů! </a:t>
            </a:r>
            <a:r>
              <a:rPr lang="pl-PL" sz="2400" b="1" dirty="0">
                <a:sym typeface="Wingdings" panose="05000000000000000000" pitchFamily="2" charset="2"/>
              </a:rPr>
              <a:t></a:t>
            </a:r>
            <a:endParaRPr lang="cs-CZ" sz="2400" b="1" dirty="0"/>
          </a:p>
        </p:txBody>
      </p:sp>
      <p:sp>
        <p:nvSpPr>
          <p:cNvPr id="3" name="Symbol zastępczy zawartości 2">
            <a:extLst>
              <a:ext uri="{FF2B5EF4-FFF2-40B4-BE49-F238E27FC236}">
                <a16:creationId xmlns:a16="http://schemas.microsoft.com/office/drawing/2014/main" xmlns="" id="{0919F6B0-E1F0-4C41-A039-8D0ADDD5B0BE}"/>
              </a:ext>
            </a:extLst>
          </p:cNvPr>
          <p:cNvSpPr>
            <a:spLocks noGrp="1"/>
          </p:cNvSpPr>
          <p:nvPr>
            <p:ph idx="1"/>
          </p:nvPr>
        </p:nvSpPr>
        <p:spPr>
          <a:xfrm>
            <a:off x="4661860" y="685800"/>
            <a:ext cx="6253792" cy="822489"/>
          </a:xfrm>
        </p:spPr>
        <p:txBody>
          <a:bodyPr>
            <a:normAutofit/>
          </a:bodyPr>
          <a:lstStyle/>
          <a:p>
            <a:pPr marL="0" indent="0" algn="ctr">
              <a:buNone/>
            </a:pPr>
            <a:r>
              <a:rPr lang="cs-CZ" sz="3600" b="1" dirty="0"/>
              <a:t>PROCES</a:t>
            </a:r>
          </a:p>
        </p:txBody>
      </p:sp>
      <p:pic>
        <p:nvPicPr>
          <p:cNvPr id="3074" name="Picture 2" descr="Inspektor, Człowiek, Detektyw, Mężczyzna">
            <a:extLst>
              <a:ext uri="{FF2B5EF4-FFF2-40B4-BE49-F238E27FC236}">
                <a16:creationId xmlns:a16="http://schemas.microsoft.com/office/drawing/2014/main" xmlns="" id="{807B379F-6F95-49CF-9296-02A950E7CB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3799" y="1442772"/>
            <a:ext cx="255270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82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la Dzieci, Dzieci, Ładny, Dzieciństwo">
            <a:extLst>
              <a:ext uri="{FF2B5EF4-FFF2-40B4-BE49-F238E27FC236}">
                <a16:creationId xmlns:a16="http://schemas.microsoft.com/office/drawing/2014/main" xmlns="" id="{BE8043D4-4595-459C-B517-BFCC2709DBA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696" y="733647"/>
            <a:ext cx="4767845" cy="2188662"/>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46804967-C1C3-4CE1-85EA-3E0CFDFD9A58}"/>
              </a:ext>
            </a:extLst>
          </p:cNvPr>
          <p:cNvSpPr>
            <a:spLocks noGrp="1"/>
          </p:cNvSpPr>
          <p:nvPr>
            <p:ph type="title"/>
          </p:nvPr>
        </p:nvSpPr>
        <p:spPr>
          <a:xfrm>
            <a:off x="684212" y="3148554"/>
            <a:ext cx="8534400" cy="2845846"/>
          </a:xfrm>
        </p:spPr>
        <p:txBody>
          <a:bodyPr>
            <a:noAutofit/>
          </a:bodyPr>
          <a:lstStyle/>
          <a:p>
            <a:pPr lvl="0" algn="just">
              <a:lnSpc>
                <a:spcPct val="90000"/>
              </a:lnSpc>
              <a:spcBef>
                <a:spcPts val="600"/>
              </a:spcBef>
            </a:pPr>
            <a:r>
              <a:rPr lang="cs-CZ" sz="2000" dirty="0"/>
              <a:t>Vaším druhým úkolem bude příprava čitelné, estetické, správné ilustrace, která bude prezentovat </a:t>
            </a:r>
            <a:r>
              <a:rPr lang="cs-CZ" sz="2000" u="sng" dirty="0"/>
              <a:t>rovinné útvary a vzorce pro výpočet jejich obvodu a obsahu</a:t>
            </a:r>
            <a:r>
              <a:rPr lang="cs-CZ" sz="2000" dirty="0"/>
              <a:t> (trojúhelník, čtverec, obdélník, rovnoběžník, kosočtverec, lichoběžník a kruh). Nejlepší práce bude vyvěšena na nástěnce v učebně matematiky a její zmenšené kopie si nalepíte do sešitu matematiky, jako pomůcku k výuce. Musíte pamatovat, že práce BY měla být tak velká, aby bylo možné ji přečíst z každého místa ve třídě. Pevně věřím, že Vám nebudou chybět nápady. Můžete použít navrhované odkazy, ale také vlastní fantazii.</a:t>
            </a:r>
          </a:p>
        </p:txBody>
      </p:sp>
      <p:sp>
        <p:nvSpPr>
          <p:cNvPr id="3" name="Symbol zastępczy zawartości 2">
            <a:extLst>
              <a:ext uri="{FF2B5EF4-FFF2-40B4-BE49-F238E27FC236}">
                <a16:creationId xmlns:a16="http://schemas.microsoft.com/office/drawing/2014/main" xmlns="" id="{B501E9B3-929E-4DBB-8280-2101BC619718}"/>
              </a:ext>
            </a:extLst>
          </p:cNvPr>
          <p:cNvSpPr>
            <a:spLocks noGrp="1"/>
          </p:cNvSpPr>
          <p:nvPr>
            <p:ph idx="1"/>
          </p:nvPr>
        </p:nvSpPr>
        <p:spPr>
          <a:xfrm>
            <a:off x="6499654" y="733647"/>
            <a:ext cx="4419171" cy="961988"/>
          </a:xfrm>
        </p:spPr>
        <p:txBody>
          <a:bodyPr>
            <a:normAutofit/>
          </a:bodyPr>
          <a:lstStyle/>
          <a:p>
            <a:pPr marL="0" indent="0" algn="ctr">
              <a:buNone/>
            </a:pPr>
            <a:r>
              <a:rPr lang="cs-CZ" sz="2400" b="1" dirty="0"/>
              <a:t>ZADÁNÍ</a:t>
            </a:r>
            <a:endParaRPr lang="cs-CZ" sz="2400" dirty="0"/>
          </a:p>
          <a:p>
            <a:pPr algn="ctr"/>
            <a:endParaRPr lang="cs-CZ" dirty="0"/>
          </a:p>
        </p:txBody>
      </p:sp>
    </p:spTree>
    <p:extLst>
      <p:ext uri="{BB962C8B-B14F-4D97-AF65-F5344CB8AC3E}">
        <p14:creationId xmlns:p14="http://schemas.microsoft.com/office/powerpoint/2010/main" val="885799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Zielony, Metaliczny, Tło, Pulpit Pc">
            <a:extLst>
              <a:ext uri="{FF2B5EF4-FFF2-40B4-BE49-F238E27FC236}">
                <a16:creationId xmlns:a16="http://schemas.microsoft.com/office/drawing/2014/main" xmlns="" id="{072C1AE3-69D6-431B-8266-653CB2C8788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239" y="751126"/>
            <a:ext cx="5304759" cy="2001501"/>
          </a:xfrm>
          <a:prstGeom prst="rect">
            <a:avLst/>
          </a:prstGeom>
          <a:noFill/>
          <a:effectLst>
            <a:innerShdw blurRad="57150" dist="38100" dir="14460000">
              <a:prstClr val="black">
                <a:alpha val="70000"/>
              </a:prstClr>
            </a:innerShdw>
          </a:effectLst>
          <a:extLst>
            <a:ext uri="{909E8E84-426E-40DD-AFC4-6F175D3DCCD1}">
              <a14:hiddenFill xmlns:a14="http://schemas.microsoft.com/office/drawing/2010/main">
                <a:solidFill>
                  <a:srgbClr val="FFFFFF"/>
                </a:solidFill>
              </a14:hiddenFill>
            </a:ext>
          </a:extLst>
        </p:spPr>
      </p:pic>
      <p:sp>
        <p:nvSpPr>
          <p:cNvPr id="2" name="Tytuł 1">
            <a:extLst>
              <a:ext uri="{FF2B5EF4-FFF2-40B4-BE49-F238E27FC236}">
                <a16:creationId xmlns:a16="http://schemas.microsoft.com/office/drawing/2014/main" xmlns="" id="{9E7FAA05-F7E5-4A07-80CB-7D8F607ABF68}"/>
              </a:ext>
            </a:extLst>
          </p:cNvPr>
          <p:cNvSpPr>
            <a:spLocks noGrp="1"/>
          </p:cNvSpPr>
          <p:nvPr>
            <p:ph type="title"/>
          </p:nvPr>
        </p:nvSpPr>
        <p:spPr>
          <a:xfrm>
            <a:off x="684212" y="2912882"/>
            <a:ext cx="10637380" cy="3081517"/>
          </a:xfrm>
        </p:spPr>
        <p:txBody>
          <a:bodyPr>
            <a:normAutofit/>
          </a:bodyPr>
          <a:lstStyle/>
          <a:p>
            <a:pPr lvl="0">
              <a:lnSpc>
                <a:spcPct val="90000"/>
              </a:lnSpc>
              <a:spcBef>
                <a:spcPts val="700"/>
              </a:spcBef>
            </a:pPr>
            <a:r>
              <a:rPr lang="cs-CZ" sz="1800" dirty="0"/>
              <a:t>Budete pracovat ve skupinách (3 žáci v jedné skupině).</a:t>
            </a:r>
            <a:r>
              <a:rPr dirty="0"/>
              <a:t/>
            </a:r>
            <a:br>
              <a:rPr dirty="0"/>
            </a:br>
            <a:r>
              <a:rPr lang="cs-CZ" sz="1800" b="1" dirty="0"/>
              <a:t>Prezentaci</a:t>
            </a:r>
            <a:r>
              <a:rPr lang="cs-CZ" sz="1800" dirty="0"/>
              <a:t> vytvoříte v programu PowerPoint. Důležité je , aby byla:</a:t>
            </a:r>
            <a:r>
              <a:rPr dirty="0"/>
              <a:t/>
            </a:r>
            <a:br>
              <a:rPr dirty="0"/>
            </a:br>
            <a:r>
              <a:rPr lang="cs-CZ" sz="1800" dirty="0"/>
              <a:t> -  správná, </a:t>
            </a:r>
            <a:r>
              <a:rPr dirty="0"/>
              <a:t/>
            </a:r>
            <a:br>
              <a:rPr dirty="0"/>
            </a:br>
            <a:r>
              <a:rPr lang="cs-CZ" sz="1800" dirty="0"/>
              <a:t> -  čitelná a estetická,</a:t>
            </a:r>
            <a:r>
              <a:rPr dirty="0"/>
              <a:t/>
            </a:r>
            <a:br>
              <a:rPr dirty="0"/>
            </a:br>
            <a:r>
              <a:rPr lang="cs-CZ" sz="1800" dirty="0"/>
              <a:t> -  nezapomeňte umístit název a jména autorů,</a:t>
            </a:r>
            <a:r>
              <a:rPr dirty="0"/>
              <a:t/>
            </a:r>
            <a:br>
              <a:rPr dirty="0"/>
            </a:br>
            <a:r>
              <a:rPr lang="cs-CZ" sz="1800" dirty="0"/>
              <a:t> -  předveďte ji svým spolužákům.</a:t>
            </a:r>
            <a:r>
              <a:rPr dirty="0"/>
              <a:t/>
            </a:r>
            <a:br>
              <a:rPr dirty="0"/>
            </a:br>
            <a:endParaRPr lang="cs-CZ" sz="1800" dirty="0"/>
          </a:p>
        </p:txBody>
      </p:sp>
      <p:sp>
        <p:nvSpPr>
          <p:cNvPr id="3" name="Symbol zastępczy zawartości 2">
            <a:extLst>
              <a:ext uri="{FF2B5EF4-FFF2-40B4-BE49-F238E27FC236}">
                <a16:creationId xmlns:a16="http://schemas.microsoft.com/office/drawing/2014/main" xmlns="" id="{B67B942E-555A-4081-9157-982A69CAAF3B}"/>
              </a:ext>
            </a:extLst>
          </p:cNvPr>
          <p:cNvSpPr>
            <a:spLocks noGrp="1"/>
          </p:cNvSpPr>
          <p:nvPr>
            <p:ph idx="1"/>
          </p:nvPr>
        </p:nvSpPr>
        <p:spPr>
          <a:xfrm>
            <a:off x="6499654" y="733647"/>
            <a:ext cx="4419171" cy="1476893"/>
          </a:xfrm>
        </p:spPr>
        <p:txBody>
          <a:bodyPr>
            <a:normAutofit/>
          </a:bodyPr>
          <a:lstStyle/>
          <a:p>
            <a:pPr marL="0" indent="0" algn="ctr">
              <a:buNone/>
            </a:pPr>
            <a:r>
              <a:rPr lang="cs-CZ" sz="2400" b="1" dirty="0"/>
              <a:t>ZADÁNÍ</a:t>
            </a:r>
          </a:p>
        </p:txBody>
      </p:sp>
    </p:spTree>
    <p:extLst>
      <p:ext uri="{BB962C8B-B14F-4D97-AF65-F5344CB8AC3E}">
        <p14:creationId xmlns:p14="http://schemas.microsoft.com/office/powerpoint/2010/main" val="325600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5"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0292292" y="2963333"/>
            <a:ext cx="1896535" cy="2218267"/>
            <a:chOff x="10292292" y="2963333"/>
            <a:chExt cx="1896535" cy="2218267"/>
          </a:xfrm>
        </p:grpSpPr>
        <p:cxnSp>
          <p:nvCxnSpPr>
            <p:cNvPr id="78" name="Straight Connector 77"/>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extLst>
                <p:ext uri="{386F3935-93C4-4BCD-93E2-E3B085C9AB24}">
                  <p16:designElem xmlns:p16="http://schemas.microsoft.com/office/powerpoint/2015/main" xmlns="" val="1"/>
                </p:ext>
              </p:extLst>
            </p:nvPr>
          </p:nvCxnSpPr>
          <p:spPr>
            <a:xfrm flipH="1">
              <a:off x="10699485" y="3190344"/>
              <a:ext cx="1489342" cy="1489341"/>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84" name="Snip Diagonal Corner Rectangle 2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6" y="-2"/>
            <a:ext cx="6096001" cy="6858000"/>
          </a:xfrm>
          <a:prstGeom prst="snip2DiagRect">
            <a:avLst>
              <a:gd name="adj1" fmla="val 0"/>
              <a:gd name="adj2" fmla="val 0"/>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150" name="Picture 6" descr="Trójkątne, Zasobnik, Dekoracyjny">
            <a:extLst>
              <a:ext uri="{FF2B5EF4-FFF2-40B4-BE49-F238E27FC236}">
                <a16:creationId xmlns:a16="http://schemas.microsoft.com/office/drawing/2014/main" xmlns="" id="{C1A9F02D-EFC8-4CC6-9807-1934307F1CE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075" r="1660" b="-3"/>
          <a:stretch/>
        </p:blipFill>
        <p:spPr bwMode="auto">
          <a:xfrm>
            <a:off x="20" y="-1"/>
            <a:ext cx="6105507" cy="423367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Matematyka, Kwadrat, Matematyczne">
            <a:extLst>
              <a:ext uri="{FF2B5EF4-FFF2-40B4-BE49-F238E27FC236}">
                <a16:creationId xmlns:a16="http://schemas.microsoft.com/office/drawing/2014/main" xmlns="" id="{A16887A7-3BCF-4A0C-A45B-6677683FAE5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808" r="4" b="3851"/>
          <a:stretch/>
        </p:blipFill>
        <p:spPr bwMode="auto">
          <a:xfrm>
            <a:off x="-1" y="4233333"/>
            <a:ext cx="3749040" cy="2624667"/>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Kolorów, Koło, Czerwony, Zielony">
            <a:extLst>
              <a:ext uri="{FF2B5EF4-FFF2-40B4-BE49-F238E27FC236}">
                <a16:creationId xmlns:a16="http://schemas.microsoft.com/office/drawing/2014/main" xmlns="" id="{C34C0860-AB4A-4C1C-B982-57CF685E3046}"/>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93" r="8113" b="5"/>
          <a:stretch/>
        </p:blipFill>
        <p:spPr bwMode="auto">
          <a:xfrm>
            <a:off x="3749040" y="4233334"/>
            <a:ext cx="2343786" cy="2624667"/>
          </a:xfrm>
          <a:prstGeom prst="rect">
            <a:avLst/>
          </a:prstGeom>
          <a:noFill/>
          <a:extLst>
            <a:ext uri="{909E8E84-426E-40DD-AFC4-6F175D3DCCD1}">
              <a14:hiddenFill xmlns:a14="http://schemas.microsoft.com/office/drawing/2010/main">
                <a:solidFill>
                  <a:srgbClr val="FFFFFF"/>
                </a:solidFill>
              </a14:hiddenFill>
            </a:ext>
          </a:extLst>
        </p:spPr>
      </p:pic>
      <p:cxnSp>
        <p:nvCxnSpPr>
          <p:cNvPr id="86" name="Straight Connector 85"/>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rot="5400000">
            <a:off x="3040380" y="1192953"/>
            <a:ext cx="0" cy="608076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749039" y="4233333"/>
            <a:ext cx="0" cy="2624667"/>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088011" y="0"/>
            <a:ext cx="0" cy="6858000"/>
          </a:xfrm>
          <a:prstGeom prst="line">
            <a:avLst/>
          </a:prstGeom>
          <a:ln w="28575" cap="sq">
            <a:solidFill>
              <a:srgbClr val="FFFFFF"/>
            </a:solidFill>
            <a:miter lim="800000"/>
          </a:ln>
        </p:spPr>
        <p:style>
          <a:lnRef idx="1">
            <a:schemeClr val="accent1"/>
          </a:lnRef>
          <a:fillRef idx="0">
            <a:schemeClr val="accent1"/>
          </a:fillRef>
          <a:effectRef idx="0">
            <a:schemeClr val="accent1"/>
          </a:effectRef>
          <a:fontRef idx="minor">
            <a:schemeClr val="tx1"/>
          </a:fontRef>
        </p:style>
      </p:cxnSp>
      <p:sp>
        <p:nvSpPr>
          <p:cNvPr id="2" name="Tytuł 1">
            <a:extLst>
              <a:ext uri="{FF2B5EF4-FFF2-40B4-BE49-F238E27FC236}">
                <a16:creationId xmlns:a16="http://schemas.microsoft.com/office/drawing/2014/main" xmlns="" id="{712CDC42-6F72-476A-B382-975737736D6E}"/>
              </a:ext>
            </a:extLst>
          </p:cNvPr>
          <p:cNvSpPr>
            <a:spLocks noGrp="1"/>
          </p:cNvSpPr>
          <p:nvPr>
            <p:ph type="title"/>
          </p:nvPr>
        </p:nvSpPr>
        <p:spPr>
          <a:xfrm>
            <a:off x="6305802" y="1917578"/>
            <a:ext cx="5261801" cy="4076822"/>
          </a:xfrm>
        </p:spPr>
        <p:txBody>
          <a:bodyPr>
            <a:noAutofit/>
          </a:bodyPr>
          <a:lstStyle/>
          <a:p>
            <a:pPr>
              <a:lnSpc>
                <a:spcPct val="90000"/>
              </a:lnSpc>
            </a:pPr>
            <a:r>
              <a:rPr lang="cs-CZ" sz="1600" b="1" dirty="0"/>
              <a:t>Ilustrace se vzorci</a:t>
            </a:r>
            <a:r>
              <a:rPr lang="cs-CZ" sz="1600" dirty="0"/>
              <a:t> můžete vytvořit na počítači a potom vytisknout nebo </a:t>
            </a:r>
            <a:r>
              <a:rPr lang="cs-CZ" sz="1600" dirty="0" err="1"/>
              <a:t>jE</a:t>
            </a:r>
            <a:r>
              <a:rPr lang="cs-CZ" sz="1600" dirty="0"/>
              <a:t> můžete udělat ručně (pastelkami, fixami, barvami...). Volba je na Vás. Důležité je, </a:t>
            </a:r>
            <a:r>
              <a:rPr dirty="0"/>
              <a:t/>
            </a:r>
            <a:br>
              <a:rPr dirty="0"/>
            </a:br>
            <a:r>
              <a:rPr lang="cs-CZ" sz="1600" dirty="0"/>
              <a:t>aby práce splňovala dříve uvedené požadavky:</a:t>
            </a:r>
            <a:r>
              <a:rPr dirty="0"/>
              <a:t/>
            </a:r>
            <a:br>
              <a:rPr dirty="0"/>
            </a:br>
            <a:r>
              <a:rPr lang="cs-CZ" sz="1600" dirty="0"/>
              <a:t> - správnost, </a:t>
            </a:r>
            <a:r>
              <a:rPr dirty="0"/>
              <a:t/>
            </a:r>
            <a:br>
              <a:rPr dirty="0"/>
            </a:br>
            <a:r>
              <a:rPr lang="cs-CZ" sz="1600" dirty="0"/>
              <a:t> - čitelnost, </a:t>
            </a:r>
            <a:r>
              <a:rPr dirty="0"/>
              <a:t/>
            </a:r>
            <a:br>
              <a:rPr dirty="0"/>
            </a:br>
            <a:r>
              <a:rPr lang="cs-CZ" sz="1600" dirty="0"/>
              <a:t> - estetika,</a:t>
            </a:r>
            <a:r>
              <a:rPr dirty="0"/>
              <a:t/>
            </a:r>
            <a:br>
              <a:rPr dirty="0"/>
            </a:br>
            <a:r>
              <a:rPr lang="cs-CZ" sz="1600" dirty="0"/>
              <a:t> -  </a:t>
            </a:r>
            <a:r>
              <a:rPr lang="cs-CZ" sz="1600" dirty="0" err="1"/>
              <a:t>PrezentujTe</a:t>
            </a:r>
            <a:r>
              <a:rPr lang="cs-CZ" sz="1600" dirty="0"/>
              <a:t> ji na konci svým spolužákům.</a:t>
            </a:r>
            <a:r>
              <a:rPr dirty="0"/>
              <a:t/>
            </a:r>
            <a:br>
              <a:rPr dirty="0"/>
            </a:br>
            <a:endParaRPr lang="cs-CZ" sz="1600" dirty="0"/>
          </a:p>
        </p:txBody>
      </p:sp>
      <p:sp>
        <p:nvSpPr>
          <p:cNvPr id="3" name="Symbol zastępczy zawartości 2">
            <a:extLst>
              <a:ext uri="{FF2B5EF4-FFF2-40B4-BE49-F238E27FC236}">
                <a16:creationId xmlns:a16="http://schemas.microsoft.com/office/drawing/2014/main" xmlns="" id="{0BB70CC4-247B-4884-B632-E02F2E59FBE6}"/>
              </a:ext>
            </a:extLst>
          </p:cNvPr>
          <p:cNvSpPr>
            <a:spLocks noGrp="1"/>
          </p:cNvSpPr>
          <p:nvPr>
            <p:ph idx="1"/>
          </p:nvPr>
        </p:nvSpPr>
        <p:spPr>
          <a:xfrm>
            <a:off x="6305803" y="685801"/>
            <a:ext cx="4609848" cy="828144"/>
          </a:xfrm>
        </p:spPr>
        <p:txBody>
          <a:bodyPr>
            <a:normAutofit/>
          </a:bodyPr>
          <a:lstStyle/>
          <a:p>
            <a:pPr marL="0" indent="0" algn="ctr">
              <a:buNone/>
            </a:pPr>
            <a:r>
              <a:rPr lang="cs-CZ" sz="3200" b="1" dirty="0"/>
              <a:t>ZADÁNÍ</a:t>
            </a:r>
          </a:p>
          <a:p>
            <a:pPr algn="ctr"/>
            <a:endParaRPr lang="cs-CZ" sz="1600" dirty="0"/>
          </a:p>
        </p:txBody>
      </p:sp>
    </p:spTree>
    <p:extLst>
      <p:ext uri="{BB962C8B-B14F-4D97-AF65-F5344CB8AC3E}">
        <p14:creationId xmlns:p14="http://schemas.microsoft.com/office/powerpoint/2010/main" val="207764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206969" y="2963333"/>
            <a:ext cx="2981858" cy="3208867"/>
            <a:chOff x="9206969" y="2963333"/>
            <a:chExt cx="2981858" cy="3208867"/>
          </a:xfrm>
        </p:grpSpPr>
        <p:cxnSp>
          <p:nvCxnSpPr>
            <p:cNvPr id="12" name="Straight Connector 11"/>
            <p:cNvCxnSpPr/>
            <p:nvPr>
              <p:extLst>
                <p:ext uri="{386F3935-93C4-4BCD-93E2-E3B085C9AB24}">
                  <p16:designElem xmlns:p16="http://schemas.microsoft.com/office/powerpoint/2015/main" xmlns=""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extLst>
                <p:ext uri="{386F3935-93C4-4BCD-93E2-E3B085C9AB24}">
                  <p16:designElem xmlns:p16="http://schemas.microsoft.com/office/powerpoint/2015/main" xmlns=""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extLst>
                <p:ext uri="{386F3935-93C4-4BCD-93E2-E3B085C9AB24}">
                  <p16:designElem xmlns:p16="http://schemas.microsoft.com/office/powerpoint/2015/main" xmlns=""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extLst>
                <p:ext uri="{386F3935-93C4-4BCD-93E2-E3B085C9AB24}">
                  <p16:designElem xmlns:p16="http://schemas.microsoft.com/office/powerpoint/2015/main" xmlns=""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extLst>
                <p:ext uri="{386F3935-93C4-4BCD-93E2-E3B085C9AB24}">
                  <p16:designElem xmlns:p16="http://schemas.microsoft.com/office/powerpoint/2015/main" xmlns=""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ytuł 1">
            <a:extLst>
              <a:ext uri="{FF2B5EF4-FFF2-40B4-BE49-F238E27FC236}">
                <a16:creationId xmlns:a16="http://schemas.microsoft.com/office/drawing/2014/main" xmlns="" id="{1FCBD570-2C99-4E59-8209-1524CE7C584A}"/>
              </a:ext>
            </a:extLst>
          </p:cNvPr>
          <p:cNvSpPr>
            <a:spLocks noGrp="1"/>
          </p:cNvSpPr>
          <p:nvPr>
            <p:ph type="title"/>
          </p:nvPr>
        </p:nvSpPr>
        <p:spPr>
          <a:xfrm>
            <a:off x="186431" y="1331650"/>
            <a:ext cx="8041581" cy="5042517"/>
          </a:xfrm>
        </p:spPr>
        <p:txBody>
          <a:bodyPr>
            <a:normAutofit/>
          </a:bodyPr>
          <a:lstStyle/>
          <a:p>
            <a:pPr>
              <a:lnSpc>
                <a:spcPct val="90000"/>
              </a:lnSpc>
              <a:spcBef>
                <a:spcPts val="300"/>
              </a:spcBef>
            </a:pPr>
            <a:r>
              <a:rPr b="1" dirty="0"/>
              <a:t/>
            </a:r>
            <a:br>
              <a:rPr b="1" dirty="0"/>
            </a:br>
            <a:r>
              <a:rPr lang="cs-CZ" sz="1200" b="1" dirty="0"/>
              <a:t>1.</a:t>
            </a:r>
            <a:r>
              <a:rPr lang="cs-CZ" sz="1200" b="1" dirty="0">
                <a:hlinkClick r:id="rId2"/>
              </a:rPr>
              <a:t> </a:t>
            </a:r>
            <a:r>
              <a:rPr lang="pl-PL" sz="1100" b="1" dirty="0" smtClean="0">
                <a:hlinkClick r:id="rId3"/>
              </a:rPr>
              <a:t>https://www.google.com/search?client=firefox-b-ab&amp;biw=1582&amp;bih=761&amp;tbm=isch&amp;sxsrf=ACYBGNQdZhZnuhNydfpQUTA0AoleR7ZQjQ%3A1578391156356&amp;sa=1&amp;ei=dFYUXsu2FbSK1fAP1KGYwAo&amp;q=Z%C3%A1kladn%C3%AD+rovinn%C3%A9+geometrick%C3%A9+%C3%BAtvary&amp;oq=Z%C3%A1kladn%C3%AD+rovinn%C3%A9+geometrick%C3%A9+%C3%BAtvary&amp;gs_l=img.3...227132.227132..227950...5.0..0.223.591.2j1j1......0....2j1..gws-wiz-img.......35i39.zM8rrhdGYq0&amp;ved=0ahUKEwjLwMOhnfHmAhU0RRUIHdQQBqgQ4dUDCAc&amp;uact=5 </a:t>
            </a:r>
            <a:r>
              <a:rPr lang="pl-PL" b="1" dirty="0" smtClean="0"/>
              <a:t/>
            </a:r>
            <a:br>
              <a:rPr lang="pl-PL" b="1" dirty="0" smtClean="0"/>
            </a:br>
            <a:r>
              <a:rPr lang="pl-PL" dirty="0" smtClean="0"/>
              <a:t/>
            </a:r>
            <a:br>
              <a:rPr lang="pl-PL" dirty="0" smtClean="0"/>
            </a:br>
            <a:r>
              <a:rPr lang="cs-CZ" sz="1100" b="1" dirty="0" smtClean="0"/>
              <a:t>2. </a:t>
            </a:r>
            <a:r>
              <a:rPr lang="pl-PL" sz="1100" b="1" dirty="0" smtClean="0">
                <a:hlinkClick r:id="rId4"/>
              </a:rPr>
              <a:t>https://www.vypocitejto.cz/obsah-obvod/ </a:t>
            </a:r>
            <a:r>
              <a:rPr lang="pl-PL" sz="1100" b="1" dirty="0" smtClean="0"/>
              <a:t/>
            </a:r>
            <a:br>
              <a:rPr lang="pl-PL" sz="1100" b="1" dirty="0" smtClean="0"/>
            </a:br>
            <a:r>
              <a:rPr b="1" dirty="0"/>
              <a:t/>
            </a:r>
            <a:br>
              <a:rPr b="1" dirty="0"/>
            </a:br>
            <a:r>
              <a:rPr lang="cs-CZ" sz="1200" b="1" dirty="0" smtClean="0"/>
              <a:t>3. </a:t>
            </a:r>
            <a:r>
              <a:rPr lang="pl-PL" sz="1100" b="1" dirty="0" smtClean="0">
                <a:hlinkClick r:id="rId5"/>
              </a:rPr>
              <a:t>https://cs.wikipedia.org/wiki/Geometrick%C3%BD_%C3%BAtvar </a:t>
            </a:r>
            <a:r>
              <a:rPr b="1" dirty="0"/>
              <a:t/>
            </a:r>
            <a:br>
              <a:rPr b="1" dirty="0"/>
            </a:br>
            <a:r>
              <a:rPr b="1" dirty="0"/>
              <a:t/>
            </a:r>
            <a:br>
              <a:rPr b="1" dirty="0"/>
            </a:br>
            <a:r>
              <a:rPr lang="cs-CZ" sz="1200" b="1" dirty="0" smtClean="0"/>
              <a:t>4. </a:t>
            </a:r>
            <a:r>
              <a:rPr lang="pl-PL" sz="1100" b="1" dirty="0" smtClean="0">
                <a:hlinkClick r:id="rId6"/>
              </a:rPr>
              <a:t>https://ruvid.net/video/z%C3%A1kladn%C3%AD-rovinn%C3%A9-%C3%BAtvary-6K_eVYsDLs4.html </a:t>
            </a:r>
            <a:r>
              <a:rPr b="1" dirty="0"/>
              <a:t/>
            </a:r>
            <a:br>
              <a:rPr b="1" dirty="0"/>
            </a:br>
            <a:r>
              <a:rPr b="1" dirty="0"/>
              <a:t/>
            </a:r>
            <a:br>
              <a:rPr b="1" dirty="0"/>
            </a:br>
            <a:r>
              <a:rPr lang="cs-CZ" sz="1200" b="1" dirty="0" smtClean="0"/>
              <a:t>5. </a:t>
            </a:r>
            <a:r>
              <a:rPr lang="pl-PL" sz="1100" b="1" dirty="0" smtClean="0">
                <a:hlinkClick r:id="rId7"/>
              </a:rPr>
              <a:t>http://www.multimediaexpo.cz/mmecz/index.php/Rovinn%C3%A9_geometrick%C3%A9_%C3%BAtvary </a:t>
            </a:r>
            <a:r>
              <a:rPr dirty="0"/>
              <a:t/>
            </a:r>
            <a:br>
              <a:rPr dirty="0"/>
            </a:br>
            <a:endParaRPr lang="cs-CZ" sz="1200" b="1" dirty="0"/>
          </a:p>
        </p:txBody>
      </p:sp>
      <p:sp>
        <p:nvSpPr>
          <p:cNvPr id="3" name="Symbol zastępczy zawartości 2">
            <a:extLst>
              <a:ext uri="{FF2B5EF4-FFF2-40B4-BE49-F238E27FC236}">
                <a16:creationId xmlns:a16="http://schemas.microsoft.com/office/drawing/2014/main" xmlns="" id="{1530565D-36B0-4E91-BAA1-F4FBDDA41738}"/>
              </a:ext>
            </a:extLst>
          </p:cNvPr>
          <p:cNvSpPr>
            <a:spLocks noGrp="1"/>
          </p:cNvSpPr>
          <p:nvPr>
            <p:ph idx="1"/>
          </p:nvPr>
        </p:nvSpPr>
        <p:spPr>
          <a:xfrm>
            <a:off x="684211" y="685801"/>
            <a:ext cx="7493137" cy="1014692"/>
          </a:xfrm>
        </p:spPr>
        <p:txBody>
          <a:bodyPr>
            <a:normAutofit/>
          </a:bodyPr>
          <a:lstStyle/>
          <a:p>
            <a:pPr marL="0" indent="0" algn="ctr">
              <a:buNone/>
            </a:pPr>
            <a:r>
              <a:rPr lang="cs-CZ" b="1" dirty="0"/>
              <a:t>ZDROJE</a:t>
            </a:r>
          </a:p>
          <a:p>
            <a:pPr algn="ctr"/>
            <a:endParaRPr lang="cs-CZ" dirty="0"/>
          </a:p>
        </p:txBody>
      </p:sp>
      <p:pic>
        <p:nvPicPr>
          <p:cNvPr id="7170" name="Picture 2" descr="Wody, Technologia, Staw, Fontanna">
            <a:extLst>
              <a:ext uri="{FF2B5EF4-FFF2-40B4-BE49-F238E27FC236}">
                <a16:creationId xmlns:a16="http://schemas.microsoft.com/office/drawing/2014/main" xmlns="" id="{C5AE0BF4-A3BA-4418-8EB0-5C519749B7E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54250" y="1250888"/>
            <a:ext cx="2162175"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712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EA15F8D-27F0-4AF7-8E0B-90C458B65113}"/>
              </a:ext>
            </a:extLst>
          </p:cNvPr>
          <p:cNvSpPr>
            <a:spLocks noGrp="1"/>
          </p:cNvSpPr>
          <p:nvPr>
            <p:ph type="title"/>
          </p:nvPr>
        </p:nvSpPr>
        <p:spPr>
          <a:xfrm>
            <a:off x="684212" y="1748902"/>
            <a:ext cx="8534400" cy="4245498"/>
          </a:xfrm>
        </p:spPr>
        <p:txBody>
          <a:bodyPr/>
          <a:lstStyle/>
          <a:p>
            <a:endParaRPr lang="pl-PL" dirty="0"/>
          </a:p>
        </p:txBody>
      </p:sp>
      <p:sp>
        <p:nvSpPr>
          <p:cNvPr id="3" name="Symbol zastępczy zawartości 2">
            <a:extLst>
              <a:ext uri="{FF2B5EF4-FFF2-40B4-BE49-F238E27FC236}">
                <a16:creationId xmlns:a16="http://schemas.microsoft.com/office/drawing/2014/main" xmlns="" id="{AE877882-0874-4191-BB9F-48CDFFE39BF1}"/>
              </a:ext>
            </a:extLst>
          </p:cNvPr>
          <p:cNvSpPr>
            <a:spLocks noGrp="1"/>
          </p:cNvSpPr>
          <p:nvPr>
            <p:ph idx="1"/>
          </p:nvPr>
        </p:nvSpPr>
        <p:spPr>
          <a:xfrm>
            <a:off x="684212" y="685800"/>
            <a:ext cx="8534400" cy="850037"/>
          </a:xfrm>
        </p:spPr>
        <p:txBody>
          <a:bodyPr>
            <a:normAutofit/>
          </a:bodyPr>
          <a:lstStyle/>
          <a:p>
            <a:pPr marL="0" indent="0" algn="ctr">
              <a:buNone/>
            </a:pPr>
            <a:r>
              <a:rPr lang="cs-CZ" sz="3600" b="1" dirty="0"/>
              <a:t>HODNOCENÍ </a:t>
            </a:r>
          </a:p>
        </p:txBody>
      </p:sp>
      <p:graphicFrame>
        <p:nvGraphicFramePr>
          <p:cNvPr id="5" name="Tabela 4">
            <a:extLst>
              <a:ext uri="{FF2B5EF4-FFF2-40B4-BE49-F238E27FC236}">
                <a16:creationId xmlns:a16="http://schemas.microsoft.com/office/drawing/2014/main" xmlns="" id="{CC3C07CB-28A2-4547-A90A-093DBDCA8FD0}"/>
              </a:ext>
            </a:extLst>
          </p:cNvPr>
          <p:cNvGraphicFramePr>
            <a:graphicFrameLocks noGrp="1"/>
          </p:cNvGraphicFramePr>
          <p:nvPr>
            <p:extLst>
              <p:ext uri="{D42A27DB-BD31-4B8C-83A1-F6EECF244321}">
                <p14:modId xmlns:p14="http://schemas.microsoft.com/office/powerpoint/2010/main" val="2498363824"/>
              </p:ext>
            </p:extLst>
          </p:nvPr>
        </p:nvGraphicFramePr>
        <p:xfrm>
          <a:off x="763480" y="1748902"/>
          <a:ext cx="9396520" cy="3943875"/>
        </p:xfrm>
        <a:graphic>
          <a:graphicData uri="http://schemas.openxmlformats.org/drawingml/2006/table">
            <a:tbl>
              <a:tblPr firstRow="1" bandRow="1">
                <a:tableStyleId>{5C22544A-7EE6-4342-B048-85BDC9FD1C3A}</a:tableStyleId>
              </a:tblPr>
              <a:tblGrid>
                <a:gridCol w="2349130">
                  <a:extLst>
                    <a:ext uri="{9D8B030D-6E8A-4147-A177-3AD203B41FA5}">
                      <a16:colId xmlns:a16="http://schemas.microsoft.com/office/drawing/2014/main" xmlns="" val="2209836761"/>
                    </a:ext>
                  </a:extLst>
                </a:gridCol>
                <a:gridCol w="2349130">
                  <a:extLst>
                    <a:ext uri="{9D8B030D-6E8A-4147-A177-3AD203B41FA5}">
                      <a16:colId xmlns:a16="http://schemas.microsoft.com/office/drawing/2014/main" xmlns="" val="552271926"/>
                    </a:ext>
                  </a:extLst>
                </a:gridCol>
                <a:gridCol w="2349130">
                  <a:extLst>
                    <a:ext uri="{9D8B030D-6E8A-4147-A177-3AD203B41FA5}">
                      <a16:colId xmlns:a16="http://schemas.microsoft.com/office/drawing/2014/main" xmlns="" val="2779443640"/>
                    </a:ext>
                  </a:extLst>
                </a:gridCol>
                <a:gridCol w="2349130">
                  <a:extLst>
                    <a:ext uri="{9D8B030D-6E8A-4147-A177-3AD203B41FA5}">
                      <a16:colId xmlns:a16="http://schemas.microsoft.com/office/drawing/2014/main" xmlns="" val="983822204"/>
                    </a:ext>
                  </a:extLst>
                </a:gridCol>
              </a:tblGrid>
              <a:tr h="532659">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Počet bodů</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1</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dirty="0">
                          <a:latin typeface="Arial" pitchFamily="18"/>
                        </a:rPr>
                        <a:t>2</a:t>
                      </a:r>
                    </a:p>
                  </a:txBody>
                  <a:tcPr/>
                </a:tc>
                <a:tc>
                  <a:txBody>
                    <a:bodyPr/>
                    <a:lstStyle/>
                    <a:p>
                      <a:pPr marL="0" marR="0" lvl="0" indent="0" algn="ctr" rtl="0" hangingPunct="0">
                        <a:lnSpc>
                          <a:spcPct val="100000"/>
                        </a:lnSpc>
                        <a:spcBef>
                          <a:spcPts val="0"/>
                        </a:spcBef>
                        <a:spcAft>
                          <a:spcPts val="0"/>
                        </a:spcAft>
                        <a:buNone/>
                        <a:tabLst/>
                      </a:pPr>
                      <a:r>
                        <a:rPr lang="cs-CZ" sz="1400" b="0" i="0" u="none" strike="noStrike" kern="1200">
                          <a:latin typeface="Arial" pitchFamily="18"/>
                        </a:rPr>
                        <a:t>3</a:t>
                      </a:r>
                    </a:p>
                  </a:txBody>
                  <a:tcPr/>
                </a:tc>
                <a:extLst>
                  <a:ext uri="{0D108BD9-81ED-4DB2-BD59-A6C34878D82A}">
                    <a16:rowId xmlns:a16="http://schemas.microsoft.com/office/drawing/2014/main" xmlns="" val="1984544701"/>
                  </a:ext>
                </a:extLst>
              </a:tr>
              <a:tr h="1826256">
                <a:tc>
                  <a:txBody>
                    <a:bodyPr/>
                    <a:lstStyle/>
                    <a:p>
                      <a:pPr marL="0" marR="0" lvl="0" indent="0" algn="ctr" rtl="0" hangingPunct="0">
                        <a:lnSpc>
                          <a:spcPct val="100000"/>
                        </a:lnSpc>
                        <a:spcBef>
                          <a:spcPts val="0"/>
                        </a:spcBef>
                        <a:spcAft>
                          <a:spcPts val="0"/>
                        </a:spcAft>
                        <a:buNone/>
                        <a:tabLst/>
                      </a:pPr>
                      <a:endParaRPr lang="cs-CZ" sz="1400" b="1" i="0" u="none" strike="noStrike" kern="1200" dirty="0">
                        <a:latin typeface="Arial" pitchFamily="18"/>
                        <a:ea typeface="Lucida Sans Unicode" pitchFamily="2"/>
                        <a:cs typeface="Mangal" pitchFamily="2"/>
                      </a:endParaRPr>
                    </a:p>
                    <a:p>
                      <a:pPr marL="0" marR="0" lvl="0" indent="0" algn="ctr" rtl="0" hangingPunct="0">
                        <a:lnSpc>
                          <a:spcPct val="100000"/>
                        </a:lnSpc>
                        <a:spcBef>
                          <a:spcPts val="0"/>
                        </a:spcBef>
                        <a:spcAft>
                          <a:spcPts val="0"/>
                        </a:spcAft>
                        <a:buNone/>
                        <a:tabLst/>
                      </a:pPr>
                      <a:r>
                        <a:rPr lang="cs-CZ" sz="1400" b="1" i="0" u="none" strike="noStrike" kern="1200" dirty="0">
                          <a:latin typeface="Arial" pitchFamily="18"/>
                        </a:rPr>
                        <a:t>Věcný obsah</a:t>
                      </a:r>
                    </a:p>
                  </a:txBody>
                  <a:tcPr/>
                </a:tc>
                <a:tc>
                  <a:txBody>
                    <a:bodyPr/>
                    <a:lstStyle/>
                    <a:p>
                      <a:pPr marL="0" marR="0" lvl="0" indent="0" algn="just" rtl="0" hangingPunct="0">
                        <a:lnSpc>
                          <a:spcPct val="100000"/>
                        </a:lnSpc>
                        <a:spcBef>
                          <a:spcPts val="0"/>
                        </a:spcBef>
                        <a:spcAft>
                          <a:spcPts val="0"/>
                        </a:spcAft>
                        <a:buNone/>
                        <a:tabLst/>
                      </a:pPr>
                      <a:r>
                        <a:rPr lang="cs-CZ" sz="1400" b="0" i="0" u="none" strike="noStrike" kern="1200" dirty="0">
                          <a:latin typeface="Arial" pitchFamily="18"/>
                        </a:rPr>
                        <a:t>Nekompletní informace.</a:t>
                      </a:r>
                    </a:p>
                    <a:p>
                      <a:pPr marL="0" marR="0" lvl="0" indent="0" algn="just" rtl="0" hangingPunct="0">
                        <a:lnSpc>
                          <a:spcPct val="100000"/>
                        </a:lnSpc>
                        <a:spcBef>
                          <a:spcPts val="0"/>
                        </a:spcBef>
                        <a:spcAft>
                          <a:spcPts val="0"/>
                        </a:spcAft>
                        <a:buNone/>
                        <a:tabLst/>
                      </a:pPr>
                      <a:r>
                        <a:rPr lang="cs-CZ" sz="1400" b="0" i="0" u="none" strike="noStrike" kern="1200" dirty="0">
                          <a:latin typeface="Arial" pitchFamily="18"/>
                        </a:rPr>
                        <a:t>Informace mimo téma. Chybné informace a výpočty.</a:t>
                      </a:r>
                    </a:p>
                    <a:p>
                      <a:pPr marL="0" marR="0" lvl="0" indent="0" algn="just" rtl="0" hangingPunct="0">
                        <a:lnSpc>
                          <a:spcPct val="100000"/>
                        </a:lnSpc>
                        <a:spcBef>
                          <a:spcPts val="0"/>
                        </a:spcBef>
                        <a:spcAft>
                          <a:spcPts val="0"/>
                        </a:spcAft>
                        <a:buNone/>
                        <a:tabLst/>
                      </a:pPr>
                      <a:r>
                        <a:rPr lang="cs-CZ" sz="1400" b="0" i="0" u="none" strike="noStrike" kern="1200" dirty="0">
                          <a:latin typeface="Arial" pitchFamily="18"/>
                        </a:rPr>
                        <a:t>Slabé využití zdrojů.</a:t>
                      </a:r>
                    </a:p>
                  </a:txBody>
                  <a:tcPr/>
                </a:tc>
                <a:tc>
                  <a:txBody>
                    <a:bodyPr/>
                    <a:lstStyle/>
                    <a:p>
                      <a:pPr marL="0" marR="0" lvl="0" indent="0" rtl="0" hangingPunct="0">
                        <a:lnSpc>
                          <a:spcPct val="100000"/>
                        </a:lnSpc>
                        <a:spcBef>
                          <a:spcPts val="0"/>
                        </a:spcBef>
                        <a:spcAft>
                          <a:spcPts val="0"/>
                        </a:spcAft>
                        <a:buNone/>
                        <a:tabLst/>
                      </a:pPr>
                      <a:r>
                        <a:rPr lang="cs-CZ" sz="1400" b="0" i="0" u="none" strike="noStrike" kern="1200" dirty="0">
                          <a:latin typeface="Arial" pitchFamily="18"/>
                        </a:rPr>
                        <a:t>Dobré, správné informace. Správné výpočty. Případné drobné chyby.</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Informace na téma. Dobré využití zdrojů.</a:t>
                      </a:r>
                    </a:p>
                  </a:txBody>
                  <a:tcPr/>
                </a:tc>
                <a:tc>
                  <a:txBody>
                    <a:bodyPr/>
                    <a:lstStyle/>
                    <a:p>
                      <a:pPr marL="0" marR="0" lvl="0" indent="0" rtl="0" hangingPunct="0">
                        <a:lnSpc>
                          <a:spcPct val="100000"/>
                        </a:lnSpc>
                        <a:spcBef>
                          <a:spcPts val="0"/>
                        </a:spcBef>
                        <a:spcAft>
                          <a:spcPts val="0"/>
                        </a:spcAft>
                        <a:buNone/>
                        <a:tabLst/>
                      </a:pPr>
                      <a:r>
                        <a:rPr lang="cs-CZ" sz="1400" b="0" i="0" u="none" strike="noStrike" kern="1200" dirty="0">
                          <a:latin typeface="Arial" pitchFamily="18"/>
                        </a:rPr>
                        <a:t>Kompletní informace.</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Informace na téma. Správné výpočty.</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Vyčerpávající využití uvedených zdrojů, případně jiné zdroje.</a:t>
                      </a:r>
                    </a:p>
                  </a:txBody>
                  <a:tcPr/>
                </a:tc>
                <a:extLst>
                  <a:ext uri="{0D108BD9-81ED-4DB2-BD59-A6C34878D82A}">
                    <a16:rowId xmlns:a16="http://schemas.microsoft.com/office/drawing/2014/main" xmlns="" val="3012255102"/>
                  </a:ext>
                </a:extLst>
              </a:tr>
              <a:tr h="1580414">
                <a:tc>
                  <a:txBody>
                    <a:bodyPr/>
                    <a:lstStyle/>
                    <a:p>
                      <a:pPr marL="0" marR="0" lvl="0" indent="0" algn="ctr" rtl="0" hangingPunct="0">
                        <a:lnSpc>
                          <a:spcPct val="100000"/>
                        </a:lnSpc>
                        <a:spcBef>
                          <a:spcPts val="0"/>
                        </a:spcBef>
                        <a:spcAft>
                          <a:spcPts val="0"/>
                        </a:spcAft>
                        <a:buNone/>
                        <a:tabLst/>
                      </a:pPr>
                      <a:endParaRPr lang="cs-CZ" sz="1400" b="1" i="0" u="none" strike="noStrike" kern="1200" dirty="0">
                        <a:latin typeface="Arial" pitchFamily="18"/>
                        <a:ea typeface="Lucida Sans Unicode" pitchFamily="2"/>
                        <a:cs typeface="Mangal" pitchFamily="2"/>
                      </a:endParaRPr>
                    </a:p>
                    <a:p>
                      <a:pPr marL="0" marR="0" lvl="0" indent="0" algn="ctr" rtl="0" hangingPunct="0">
                        <a:lnSpc>
                          <a:spcPct val="100000"/>
                        </a:lnSpc>
                        <a:spcBef>
                          <a:spcPts val="0"/>
                        </a:spcBef>
                        <a:spcAft>
                          <a:spcPts val="0"/>
                        </a:spcAft>
                        <a:buNone/>
                        <a:tabLst/>
                      </a:pPr>
                      <a:r>
                        <a:rPr lang="cs-CZ" sz="1400" b="1" i="0" u="none" strike="noStrike" kern="1200" dirty="0">
                          <a:latin typeface="Arial" pitchFamily="18"/>
                        </a:rPr>
                        <a:t>Estetický dojem</a:t>
                      </a:r>
                    </a:p>
                  </a:txBody>
                  <a:tcPr/>
                </a:tc>
                <a:tc>
                  <a:txBody>
                    <a:bodyPr/>
                    <a:lstStyle/>
                    <a:p>
                      <a:pPr marL="0" marR="0" lvl="0" indent="0" rtl="0" hangingPunct="0">
                        <a:lnSpc>
                          <a:spcPct val="100000"/>
                        </a:lnSpc>
                        <a:spcBef>
                          <a:spcPts val="0"/>
                        </a:spcBef>
                        <a:spcAft>
                          <a:spcPts val="0"/>
                        </a:spcAft>
                        <a:buNone/>
                        <a:tabLst/>
                      </a:pPr>
                      <a:r>
                        <a:rPr lang="cs-CZ" sz="1400" b="0" i="0" u="none" strike="noStrike" kern="1200" dirty="0">
                          <a:latin typeface="Arial" pitchFamily="18"/>
                        </a:rPr>
                        <a:t>Práce málo čitelná, neestetická.</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Špatné rozplánování informací na stránce.</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Bez grafických prvků.</a:t>
                      </a:r>
                    </a:p>
                  </a:txBody>
                  <a:tcPr/>
                </a:tc>
                <a:tc>
                  <a:txBody>
                    <a:bodyPr/>
                    <a:lstStyle/>
                    <a:p>
                      <a:pPr marL="0" marR="0" lvl="0" indent="0" rtl="0" hangingPunct="0">
                        <a:lnSpc>
                          <a:spcPct val="100000"/>
                        </a:lnSpc>
                        <a:spcBef>
                          <a:spcPts val="0"/>
                        </a:spcBef>
                        <a:spcAft>
                          <a:spcPts val="0"/>
                        </a:spcAft>
                        <a:buNone/>
                        <a:tabLst/>
                      </a:pPr>
                      <a:r>
                        <a:rPr lang="cs-CZ" sz="1400" b="0" i="0" u="none" strike="noStrike" kern="1200" dirty="0">
                          <a:latin typeface="Arial" pitchFamily="18"/>
                        </a:rPr>
                        <a:t>Práce čitelná, estetická.</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Dobré rozplánování informací na stránce.</a:t>
                      </a:r>
                    </a:p>
                  </a:txBody>
                  <a:tcPr/>
                </a:tc>
                <a:tc>
                  <a:txBody>
                    <a:bodyPr/>
                    <a:lstStyle/>
                    <a:p>
                      <a:pPr marL="0" marR="0" lvl="0" indent="0" rtl="0" hangingPunct="0">
                        <a:lnSpc>
                          <a:spcPct val="100000"/>
                        </a:lnSpc>
                        <a:spcBef>
                          <a:spcPts val="0"/>
                        </a:spcBef>
                        <a:spcAft>
                          <a:spcPts val="0"/>
                        </a:spcAft>
                        <a:buNone/>
                        <a:tabLst/>
                      </a:pPr>
                      <a:r>
                        <a:rPr lang="cs-CZ" sz="1400" b="0" i="0" u="none" strike="noStrike" kern="1200" dirty="0">
                          <a:latin typeface="Arial" pitchFamily="18"/>
                        </a:rPr>
                        <a:t>Práce estetická, čitelná, přehledná, vyzývající k seznámení s jejím obsahem.</a:t>
                      </a:r>
                    </a:p>
                    <a:p>
                      <a:pPr marL="0" marR="0" lvl="0" indent="0" rtl="0" hangingPunct="0">
                        <a:lnSpc>
                          <a:spcPct val="100000"/>
                        </a:lnSpc>
                        <a:spcBef>
                          <a:spcPts val="0"/>
                        </a:spcBef>
                        <a:spcAft>
                          <a:spcPts val="0"/>
                        </a:spcAft>
                        <a:buNone/>
                        <a:tabLst/>
                      </a:pPr>
                      <a:r>
                        <a:rPr lang="cs-CZ" sz="1400" b="0" i="0" u="none" strike="noStrike" kern="1200" dirty="0">
                          <a:latin typeface="Arial" pitchFamily="18"/>
                        </a:rPr>
                        <a:t>Dobré rozplánování informací na stránce. Dobře zvolená grafika.</a:t>
                      </a:r>
                    </a:p>
                  </a:txBody>
                  <a:tcPr/>
                </a:tc>
                <a:extLst>
                  <a:ext uri="{0D108BD9-81ED-4DB2-BD59-A6C34878D82A}">
                    <a16:rowId xmlns:a16="http://schemas.microsoft.com/office/drawing/2014/main" xmlns="" val="592609923"/>
                  </a:ext>
                </a:extLst>
              </a:tr>
            </a:tbl>
          </a:graphicData>
        </a:graphic>
      </p:graphicFrame>
      <p:pic>
        <p:nvPicPr>
          <p:cNvPr id="8194" name="Picture 2" descr="Grafika, Wykres, Wynik, Obroty, Zysk">
            <a:extLst>
              <a:ext uri="{FF2B5EF4-FFF2-40B4-BE49-F238E27FC236}">
                <a16:creationId xmlns:a16="http://schemas.microsoft.com/office/drawing/2014/main" xmlns="" id="{3823E483-F7B5-431A-AA03-1444D119728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0001" y="1"/>
            <a:ext cx="2032000" cy="1748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803962"/>
      </p:ext>
    </p:extLst>
  </p:cSld>
  <p:clrMapOvr>
    <a:masterClrMapping/>
  </p:clrMapOvr>
</p:sld>
</file>

<file path=ppt/theme/theme1.xml><?xml version="1.0" encoding="utf-8"?>
<a:theme xmlns:a="http://schemas.openxmlformats.org/drawingml/2006/main" name="Wycinek">
  <a:themeElements>
    <a:clrScheme name="Wycine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Wycinek">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ycine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130</TotalTime>
  <Words>494</Words>
  <Application>Microsoft Office PowerPoint</Application>
  <PresentationFormat>Panoramiczny</PresentationFormat>
  <Paragraphs>74</Paragraphs>
  <Slides>14</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14</vt:i4>
      </vt:variant>
    </vt:vector>
  </HeadingPairs>
  <TitlesOfParts>
    <vt:vector size="24" baseType="lpstr">
      <vt:lpstr>Arial</vt:lpstr>
      <vt:lpstr>Calibri</vt:lpstr>
      <vt:lpstr>Century Gothic</vt:lpstr>
      <vt:lpstr>Comic Sans MS</vt:lpstr>
      <vt:lpstr>Jokerman</vt:lpstr>
      <vt:lpstr>Lucida Sans Unicode</vt:lpstr>
      <vt:lpstr>Mangal</vt:lpstr>
      <vt:lpstr>Wingdings</vt:lpstr>
      <vt:lpstr>Wingdings 3</vt:lpstr>
      <vt:lpstr>Wycinek</vt:lpstr>
      <vt:lpstr> </vt:lpstr>
      <vt:lpstr>Vítejte, mladí matematici!  Zvu Vás k samostatné práci nad tématikou, která se zdá být snadná, ale občas způsobuje mnoho problémů. Na našich hodinách se budeme zabývat rovinnými útvary a vzorci pro výpočet jejich obvodu a obsahu. Bude to forma shrnutí a uspořádání toho, co jste se již dříve naučili. Kdo chce, ten může :) </vt:lpstr>
      <vt:lpstr>Máte před sebou 2 úlohy. Zde je první z nich.  Rozhlédněte se kolem (ve třídě, na chodbě, v tělocvičně, na školním hřišti...). Najděte předměty, které mají tvar rovinných geometrických útvarů. Najděte: trojúhelník, čtverec, obdélník, rovnoběžník, kosočtverec, lichoběžník a kruh. Vyfoťte tyto předměty a změřte jejich rozměry, následně vypočtěte jejich obvod a obsah. Vytvořte multimediální prezentaci, do které umístíte fotografie a výpočty. Vymyslete zajímavý název prezentace, např. Matematika kolem nás, atd. </vt:lpstr>
      <vt:lpstr>Vaše práce bude mít velmi praktický průběh. Budete hledat matematiku ve svém nejbližším okolí. Budete detektivy, kteří se s fotoaparátem vydají hledat geometrické tvary. Potom budete získané informace zpracovávat, aby měly konkrétní využití ve Vaší škole. Myslím, že se budete skvěle bavit a při té příležitosti také učit. Mnoho úspěchů! </vt:lpstr>
      <vt:lpstr>Vaším druhým úkolem bude příprava čitelné, estetické, správné ilustrace, která bude prezentovat rovinné útvary a vzorce pro výpočet jejich obvodu a obsahu (trojúhelník, čtverec, obdélník, rovnoběžník, kosočtverec, lichoběžník a kruh). Nejlepší práce bude vyvěšena na nástěnce v učebně matematiky a její zmenšené kopie si nalepíte do sešitu matematiky, jako pomůcku k výuce. Musíte pamatovat, že práce BY měla být tak velká, aby bylo možné ji přečíst z každého místa ve třídě. Pevně věřím, že Vám nebudou chybět nápady. Můžete použít navrhované odkazy, ale také vlastní fantazii.</vt:lpstr>
      <vt:lpstr>Budete pracovat ve skupinách (3 žáci v jedné skupině). Prezentaci vytvoříte v programu PowerPoint. Důležité je , aby byla:  -  správná,   -  čitelná a estetická,  -  nezapomeňte umístit název a jména autorů,  -  předveďte ji svým spolužákům. </vt:lpstr>
      <vt:lpstr>Ilustrace se vzorci můžete vytvořit na počítači a potom vytisknout nebo jE můžete udělat ručně (pastelkami, fixami, barvami...). Volba je na Vás. Důležité je,  aby práce splňovala dříve uvedené požadavky:  - správnost,   - čitelnost,   - estetika,  -  PrezentujTe ji na konci svým spolužákům. </vt:lpstr>
      <vt:lpstr> 1. https://www.google.com/search?client=firefox-b-ab&amp;biw=1582&amp;bih=761&amp;tbm=isch&amp;sxsrf=ACYBGNQdZhZnuhNydfpQUTA0AoleR7ZQjQ%3A1578391156356&amp;sa=1&amp;ei=dFYUXsu2FbSK1fAP1KGYwAo&amp;q=Z%C3%A1kladn%C3%AD+rovinn%C3%A9+geometrick%C3%A9+%C3%BAtvary&amp;oq=Z%C3%A1kladn%C3%AD+rovinn%C3%A9+geometrick%C3%A9+%C3%BAtvary&amp;gs_l=img.3...227132.227132..227950...5.0..0.223.591.2j1j1......0....2j1..gws-wiz-img.......35i39.zM8rrhdGYq0&amp;ved=0ahUKEwjLwMOhnfHmAhU0RRUIHdQQBqgQ4dUDCAc&amp;uact=5   2. https://www.vypocitejto.cz/obsah-obvod/   3. https://cs.wikipedia.org/wiki/Geometrick%C3%BD_%C3%BAtvar   4. https://ruvid.net/video/z%C3%A1kladn%C3%AD-rovinn%C3%A9-%C3%BAtvary-6K_eVYsDLs4.html   5. http://www.multimediaexpo.cz/mmecz/index.php/Rovinn%C3%A9_geometrick%C3%A9_%C3%BAtvary  </vt:lpstr>
      <vt:lpstr>Prezentacja programu PowerPoint</vt:lpstr>
      <vt:lpstr>Prezentacja programu PowerPoint</vt:lpstr>
      <vt:lpstr>Prezentacja programu PowerPoint</vt:lpstr>
      <vt:lpstr>Jaké přínosy má pro vás realizace tohoto projektu?  1. Přesvědčili jste se, že naše okolí je matematické (plné geometrických tvarů).  2. Upevnili jste si názvy rovinných útvarů a vzorce pro výpočet jejich obvodu a obsahu.  3. Naučili jste se používat internet jako zdroj informací.  4. 5. Naučili jste se zpracovávat tyto informace v různých formách.  5. Učili jste se spolupracovat ve skupině. </vt:lpstr>
      <vt:lpstr>6. Mohli jste si procvičit prezentaci shromážděných informací Vašim spolužákům.  7. Mohli jste se cítit plně odpovědní za získávání znalostí.  8. Vaše práce mohou posloužit Vám a jiným žákům ve Vaší škole, a nejen jim. </vt:lpstr>
      <vt:lpstr>1. Rozdělení do skupin je možné provést podle libovolných kritérií, např. s ohledem na kognitivní možnosti žáků, jejich dovednosti, zájmy tak, aby byly síly v jednotlivých skupinách rozloženy rovnoměrně.  2. Pokud jde o hledání předmětů ve tvaru konkrétního útvaru, učitel by měl nejdříve sám „prozkoumat okolí” a v případě, že tam konkrétní útvary nebudou, měl by je tam umístit.  3. Doba na realizaci projektu by měla být uzpůsobena možnostem žáků. Není shora daná.  4. Lze také zavést anonymní hodnocení prezentované práce dané skupiny mezi žáky z jiných skupin.  5. Bylo by vhodné rozšířit na území školy vzniklé ilustrace, aby žáci věděli, že jejich práce má praktické využití.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Sabina Folwarska</dc:creator>
  <cp:lastModifiedBy>Anna Basta</cp:lastModifiedBy>
  <cp:revision>21</cp:revision>
  <dcterms:created xsi:type="dcterms:W3CDTF">2017-08-23T08:09:52Z</dcterms:created>
  <dcterms:modified xsi:type="dcterms:W3CDTF">2020-01-14T10:02:46Z</dcterms:modified>
</cp:coreProperties>
</file>