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533F54E-9100-4B56-AFFC-3BDF24279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AB24393-3486-419E-B8C7-38377C642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6818FFC5-8011-4B0A-A7D9-EF98CC33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90C9A3B-42A6-40A4-89A9-46665F43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4E4CE49-B8C4-4A78-8B7A-98553CBE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68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C3B9A6-6A79-473F-B074-EAE55C25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CC9A31FB-34DC-4511-824A-35F1A51F1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CCEADEF-2555-4B0D-927D-7CA205D7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F492211-E689-4716-A97D-3D461D0B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EFFB8A8-B2DC-4F9C-878B-87E1489B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57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218B7A92-8F93-4684-9D0C-92E0DE1D7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3DD1161F-FED9-4017-BAD2-68C886907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21D0EAE-9D39-4388-9FA7-C111F36D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F27632C-A0E7-402B-9D24-DAB50BAC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A021574-E573-4F9A-9AF4-047EC98C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46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25A216C-A070-4705-9611-67E96172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91BA337-2F24-4B48-8DE0-9A7D6ADA9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AF53AA0-82F5-45CC-84C9-3EEF9B93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97F157B-09D8-42C8-8F6D-B071F6A4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738BA94-1DD5-44DB-BB89-FC1F3276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23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76C3DA9-A83A-47A6-99C0-A9A416F8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08C861B-C65A-411D-9AC1-FAFF0A125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D5096453-B301-405E-886A-7795A81D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2B9769C-5AC7-4E1A-9E97-4C8DA6E0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0267824-8280-43DA-A73E-6993B304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11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26B49D1-77D5-4419-95CB-9476B85D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8A12F62-5835-4DEF-9165-14D56BAF9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51F87D48-E718-4A04-8805-3618B8ED0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5C05DAC4-88B5-4F06-9AA7-5467C055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0AAD42F6-8599-447D-BE8F-EC1F6544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A0D58D37-ED6D-417F-AB41-A6D23860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157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2D3FE9-54D9-4B3A-AADC-8F2FC55B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7FC52B00-BBC6-47D3-8FA5-7887E544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DDBEA02-3FBF-400A-B53E-19B34054E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88AA3984-F9D7-4055-A60F-3D94213F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F420FB1A-C3F4-4FA9-8B14-73E83A3DC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B4DAE84C-276C-4ADF-BE3A-395E0486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77DECB9A-779A-4FB9-8626-23FCC6E0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48DB71F8-DC5A-4FF5-BECE-64206E66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6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25D999-FE73-427D-BB85-A55CDE78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797D8623-18E0-4F52-B355-4A01A66E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7CAE1631-017E-4766-972C-DA9E1116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D4C96AA7-47EC-4AAA-A74E-1CCF009F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07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F67F453C-F8DC-4C62-BAF0-8211BA63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5148B0B9-4ACD-423A-A160-925DD0FF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5F5AB9F4-6893-4FAC-9385-57B24DA0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85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1A778AF-FCC2-4893-AE8B-2CC4C934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05B5B70-656A-44B8-93F0-C88C1400D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EC29A780-1D87-4676-84D6-F8FF2B51B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69D682E-C1C3-4EC6-B34B-4515D688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29A8F4D3-01C4-4A1E-AA6A-03B8D807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BF6A8735-A873-4B1D-9267-0737B7BE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91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EA04D23-B9E1-457C-9C2B-6C97E3287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F6D287C4-11B5-4794-89CB-248EAEAB7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066C9819-C162-46BF-9629-AF5B91E7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883FE469-B3BB-4F91-8FCB-DC570017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56BB7742-8273-4888-B67D-973F80F3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DA9E4200-7B48-41A8-9D70-DFCBC943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68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24CC29DB-1286-4B43-BFF8-16E594CC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3E1167CB-AE8D-486F-A25E-E1E60C4D8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9B2D60D-9965-4B97-82ED-1B9DA0E7F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185B283-C1A5-4A0B-8ED9-F160437FC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08197D5-54A3-47D5-81A7-4645F2388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12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ppk.chip.cz/cs/poradna/bezpecnost/hrozby-internetu/" TargetMode="External"/><Relationship Id="rId3" Type="http://schemas.openxmlformats.org/officeDocument/2006/relationships/hyperlink" Target="https://www.eset.com/cz/o-nas/pro-novinare/tiskove-zpravy/internetove-hrozby-v-cesku-chromex-v-cervenci-srovnal-krok-s-malwarem-danger/" TargetMode="External"/><Relationship Id="rId7" Type="http://schemas.openxmlformats.org/officeDocument/2006/relationships/hyperlink" Target="https://www.3zscheb.cz/vyuka/vyuka/informatika/internetove-hrozby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sec.cz/tiskove-zpravy/soucasne-internetove-hrozby-v-cr-rostouci-trend-internetovych-podvodu-a-dalsich-hrozeb-socialni-inzenyrstvi/" TargetMode="External"/><Relationship Id="rId5" Type="http://schemas.openxmlformats.org/officeDocument/2006/relationships/hyperlink" Target="https://www.antivirovecentrum.cz/aktuality/internetove-hrozby-v-ceske-republice-zari-2019.aspx" TargetMode="External"/><Relationship Id="rId4" Type="http://schemas.openxmlformats.org/officeDocument/2006/relationships/hyperlink" Target="https://cs.wikipedia.org/wiki/Netiketa" TargetMode="External"/><Relationship Id="rId9" Type="http://schemas.openxmlformats.org/officeDocument/2006/relationships/hyperlink" Target="https://www.anti-virus.cz/internetove-hrozby-v-c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 Green apples, laptop and mobile phone">
            <a:extLst>
              <a:ext uri="{FF2B5EF4-FFF2-40B4-BE49-F238E27FC236}">
                <a16:creationId xmlns="" xmlns:a16="http://schemas.microsoft.com/office/drawing/2014/main" id="{2ED1A0E5-3491-45BA-81ED-2CCF5C70A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r="2" b="31306"/>
          <a:stretch/>
        </p:blipFill>
        <p:spPr bwMode="auto">
          <a:xfrm>
            <a:off x="8349291" y="3115416"/>
            <a:ext cx="3207834" cy="143192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4">
            <a:extLst>
              <a:ext uri="{FF2B5EF4-FFF2-40B4-BE49-F238E27FC236}">
                <a16:creationId xmlns="" xmlns:a16="http://schemas.microsoft.com/office/drawing/2014/main" id="{4F48ED2E-6ACB-425E-AF2C-AAFD6F2C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6" y="2614035"/>
            <a:ext cx="4537364" cy="16299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Calibri Light" panose="020F0302020204030204" pitchFamily="34" charset="0"/>
              </a:rPr>
              <a:t>BEZPEČNOST </a:t>
            </a:r>
            <a:r>
              <a:rPr sz="4000" dirty="0"/>
              <a:t/>
            </a:r>
            <a:br>
              <a:rPr sz="4000" dirty="0"/>
            </a:br>
            <a:r>
              <a:rPr lang="cs-CZ" sz="4000" b="1" dirty="0">
                <a:latin typeface="Calibri Light" panose="020F0302020204030204" pitchFamily="34" charset="0"/>
              </a:rPr>
              <a:t>NA INTERNETU</a:t>
            </a:r>
            <a:endParaRPr lang="cs-CZ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C00B7B79-ED25-4D9A-9744-FC0398820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9" y="4274821"/>
            <a:ext cx="5104706" cy="2190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sz="2000" b="1" dirty="0">
                <a:latin typeface="Calibri Light" panose="020F0302020204030204" pitchFamily="34" charset="0"/>
              </a:rPr>
              <a:t>Web Quest je určen pro 9. třídy jako podpora v hodinách informatiky.</a:t>
            </a:r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r>
              <a:rPr lang="cs-CZ" sz="2000" b="1" dirty="0">
                <a:latin typeface="Calibri Light" panose="020F0302020204030204" pitchFamily="34" charset="0"/>
              </a:rPr>
              <a:t>Autor projektu: Sabina Folwarska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8B2BB5ED-BC27-481B-AC28-0002E960F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250297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17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C0CD12C-8DAB-4BBA-AD29-6181233E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HODNOCENÍ</a:t>
            </a:r>
            <a:endParaRPr lang="cs-CZ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8A697328-50B1-4956-A40E-81CC2D808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899430"/>
              </p:ext>
            </p:extLst>
          </p:nvPr>
        </p:nvGraphicFramePr>
        <p:xfrm>
          <a:off x="838200" y="1825625"/>
          <a:ext cx="10515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2936206050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1415636367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978477218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3665793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Arial" pitchFamily="18"/>
                        </a:rPr>
                        <a:t>Počet bodů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atin typeface="Arial" pitchFamily="1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atin typeface="Arial" pitchFamily="1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atin typeface="Arial" pitchFamily="18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535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1" i="0" u="none" strike="noStrike" kern="1200" dirty="0"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>
                          <a:latin typeface="Arial" pitchFamily="18"/>
                        </a:rPr>
                        <a:t>Angažovanost skupiny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cs-CZ" sz="1800" b="1" i="0" u="none" strike="noStrike" kern="1200" dirty="0">
                          <a:latin typeface="Arial" pitchFamily="18"/>
                        </a:rPr>
                        <a:t>a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cs-CZ" sz="1800" b="1" i="0" u="none" strike="noStrike" kern="1200" dirty="0">
                          <a:latin typeface="Arial" pitchFamily="18"/>
                        </a:rPr>
                        <a:t>schopnost spolupráce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Arial" pitchFamily="18"/>
                        </a:rPr>
                        <a:t>Absence angažovanosti všech členů skupiny 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cs-CZ" sz="1800" b="0" i="0" u="none" strike="noStrike" kern="1200" dirty="0">
                          <a:latin typeface="Arial" pitchFamily="18"/>
                        </a:rPr>
                        <a:t>do kreativní spolupráce.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Arial" pitchFamily="18"/>
                        </a:rPr>
                        <a:t>Dobrá angažovanost do práce všech členů skupiny. Schopnost spolupráce na uspokojivé úrovni.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Arial" pitchFamily="18"/>
                        </a:rPr>
                        <a:t>Plná angažovanost do práce všech členů skupiny. Vzájemná motivace k práci. Schopnost spolupráce ve skupině na vysoké úrovni.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860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1" i="0" u="none" strike="noStrike" kern="1200" dirty="0"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>
                          <a:latin typeface="Arial" pitchFamily="18"/>
                        </a:rPr>
                        <a:t>Prezentace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Arial" pitchFamily="18"/>
                        </a:rPr>
                        <a:t>Prezentace pouze přečtená. Bez odpovědí na kontrolní otázky od učitele.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Arial" pitchFamily="18"/>
                        </a:rPr>
                        <a:t>Informace částečně prezentované zpaměti, částečně přečtené. Absence uspokojivé odpovědi na kontrolní otázky učitele.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Arial" pitchFamily="18"/>
                        </a:rPr>
                        <a:t>Informace prezentované zpaměti. Správné odpovědi na kontrolní otázky od učitele.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1627455"/>
                  </a:ext>
                </a:extLst>
              </a:tr>
            </a:tbl>
          </a:graphicData>
        </a:graphic>
      </p:graphicFrame>
      <p:pic>
        <p:nvPicPr>
          <p:cNvPr id="5" name="Picture 2" descr="camse_cup_2014-3005">
            <a:extLst>
              <a:ext uri="{FF2B5EF4-FFF2-40B4-BE49-F238E27FC236}">
                <a16:creationId xmlns="" xmlns:a16="http://schemas.microsoft.com/office/drawing/2014/main" id="{690512F9-0B02-4ABA-BF5A-04D18C34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850" y="281818"/>
            <a:ext cx="1581150" cy="14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1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B9795F6-4745-4DDA-9641-86537B0E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HODNOCENÍ</a:t>
            </a:r>
            <a:r>
              <a:rPr lang="cs-CZ"/>
              <a:t> - BODOVÁNÍ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961B7A34-BA3B-4305-97FD-A85EB4F07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588730"/>
              </p:ext>
            </p:extLst>
          </p:nvPr>
        </p:nvGraphicFramePr>
        <p:xfrm>
          <a:off x="838200" y="1825625"/>
          <a:ext cx="10515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326">
                  <a:extLst>
                    <a:ext uri="{9D8B030D-6E8A-4147-A177-3AD203B41FA5}">
                      <a16:colId xmlns="" xmlns:a16="http://schemas.microsoft.com/office/drawing/2014/main" val="907188457"/>
                    </a:ext>
                  </a:extLst>
                </a:gridCol>
                <a:gridCol w="7300274">
                  <a:extLst>
                    <a:ext uri="{9D8B030D-6E8A-4147-A177-3AD203B41FA5}">
                      <a16:colId xmlns="" xmlns:a16="http://schemas.microsoft.com/office/drawing/2014/main" val="2920306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t>ZNÁMKA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595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nevyhovující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416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vyhovující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13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uspokojivě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1088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dobře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061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velmi dobře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838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+mj-lt"/>
                        </a:rPr>
                        <a:t>výborně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488780"/>
                  </a:ext>
                </a:extLst>
              </a:tr>
            </a:tbl>
          </a:graphicData>
        </a:graphic>
      </p:graphicFrame>
      <p:pic>
        <p:nvPicPr>
          <p:cNvPr id="5" name="Picture 2" descr="camse_cup_2014-3005">
            <a:extLst>
              <a:ext uri="{FF2B5EF4-FFF2-40B4-BE49-F238E27FC236}">
                <a16:creationId xmlns="" xmlns:a16="http://schemas.microsoft.com/office/drawing/2014/main" id="{EA198212-B4CB-4AF8-A2F5-34B1D1AC0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0"/>
            <a:ext cx="158115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9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wa, Bird, Nature, Eyes, Animals, Beak, Eye, Peck">
            <a:extLst>
              <a:ext uri="{FF2B5EF4-FFF2-40B4-BE49-F238E27FC236}">
                <a16:creationId xmlns="" xmlns:a16="http://schemas.microsoft.com/office/drawing/2014/main" id="{5714DAC6-D48D-4EBF-8223-8FE03F1C4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r="11480" b="-2"/>
          <a:stretch/>
        </p:blipFill>
        <p:spPr bwMode="auto">
          <a:xfrm>
            <a:off x="799188" y="1904281"/>
            <a:ext cx="337481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6881E42-A55C-4EAE-B773-70D483EE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/>
              <a:t>VÝSLEDKY</a:t>
            </a:r>
            <a:endParaRPr lang="cs-CZ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DBD121E-6FCA-4724-928E-4821A2ADC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8" y="1825625"/>
            <a:ext cx="6717792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cs-CZ" sz="2000" dirty="0">
                <a:latin typeface="Trebuchet MS" pitchFamily="34"/>
              </a:rPr>
              <a:t>    Jaké přínosy má pro vás realizace tohoto projektu?</a:t>
            </a:r>
          </a:p>
          <a:p>
            <a:pPr marL="0" lvl="0" indent="0">
              <a:buNone/>
            </a:pPr>
            <a:r>
              <a:rPr lang="cs-CZ" sz="2000" dirty="0">
                <a:latin typeface="Trebuchet MS" pitchFamily="34"/>
              </a:rPr>
              <a:t>1. Seznámili jste se riziky, na která můžete narazit na internetu.</a:t>
            </a:r>
          </a:p>
          <a:p>
            <a:pPr marL="0" lvl="0" indent="0">
              <a:buNone/>
            </a:pPr>
            <a:r>
              <a:rPr lang="cs-CZ" sz="2000" dirty="0">
                <a:latin typeface="Trebuchet MS" pitchFamily="34"/>
              </a:rPr>
              <a:t>2. Poznali jste způsob, jak si poradit v situaci, kdy narazíte na internetu na nebezpečí.</a:t>
            </a:r>
          </a:p>
          <a:p>
            <a:pPr marL="0" lvl="0" indent="0">
              <a:buNone/>
            </a:pPr>
            <a:r>
              <a:rPr lang="cs-CZ" sz="2000" dirty="0">
                <a:latin typeface="Trebuchet MS" pitchFamily="34"/>
              </a:rPr>
              <a:t>3. Seznámili jste se s pravidly kulturního používání internetu.</a:t>
            </a:r>
          </a:p>
          <a:p>
            <a:pPr marL="0" lvl="0" indent="0">
              <a:buNone/>
            </a:pPr>
            <a:r>
              <a:rPr lang="cs-CZ" sz="2000" dirty="0">
                <a:latin typeface="Trebuchet MS" pitchFamily="34"/>
              </a:rPr>
              <a:t>4. Naučili jste se používat internet jako zdroj informací.</a:t>
            </a:r>
          </a:p>
          <a:p>
            <a:pPr marL="0" lvl="0" indent="0">
              <a:buNone/>
            </a:pPr>
            <a:r>
              <a:rPr lang="cs-CZ" sz="2000" dirty="0">
                <a:latin typeface="Trebuchet MS" pitchFamily="34"/>
              </a:rPr>
              <a:t>5. Naučili jste se zpracovávat tyto informace </a:t>
            </a:r>
            <a:r>
              <a:rPr dirty="0"/>
              <a:t/>
            </a:r>
            <a:br>
              <a:rPr dirty="0"/>
            </a:br>
            <a:r>
              <a:rPr lang="cs-CZ" sz="2000" dirty="0">
                <a:latin typeface="Trebuchet MS" pitchFamily="34"/>
              </a:rPr>
              <a:t>v různých formách.</a:t>
            </a:r>
          </a:p>
          <a:p>
            <a:pPr marL="0" lvl="0" indent="0">
              <a:buNone/>
            </a:pPr>
            <a:r>
              <a:rPr lang="cs-CZ" sz="2000" dirty="0">
                <a:latin typeface="Trebuchet MS" pitchFamily="34"/>
              </a:rPr>
              <a:t>6. Učili jste se spolupracovat ve skupině.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7647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wa, Bird, Nature, Eyes, Animals, Beak, Eye, Peck">
            <a:extLst>
              <a:ext uri="{FF2B5EF4-FFF2-40B4-BE49-F238E27FC236}">
                <a16:creationId xmlns="" xmlns:a16="http://schemas.microsoft.com/office/drawing/2014/main" id="{F6B334BF-90FB-4899-A593-4920A9C8E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r="4964" b="-1"/>
          <a:stretch/>
        </p:blipFill>
        <p:spPr bwMode="auto">
          <a:xfrm>
            <a:off x="1000434" y="1904283"/>
            <a:ext cx="3173564" cy="34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B25F204-F417-419C-9F92-D08CC1A6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/>
              <a:t>VÝSLEDKY</a:t>
            </a:r>
            <a:endParaRPr lang="cs-CZ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73A75DD-B610-4C7A-B41D-85310E1B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658" y="1825625"/>
            <a:ext cx="6703142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400"/>
              </a:spcBef>
              <a:buNone/>
            </a:pPr>
            <a:r>
              <a:rPr lang="cs-CZ" sz="2400" dirty="0">
                <a:latin typeface="Trebuchet MS" pitchFamily="34"/>
              </a:rPr>
              <a:t>7. Mohli jste si procvičit prezentaci shromážděných informací Vašim spolužákům.</a:t>
            </a:r>
          </a:p>
          <a:p>
            <a:pPr marL="0" lvl="0" indent="0">
              <a:spcBef>
                <a:spcPts val="400"/>
              </a:spcBef>
              <a:buNone/>
            </a:pPr>
            <a:endParaRPr lang="cs-CZ" sz="2400" dirty="0">
              <a:latin typeface="Trebuchet MS" pitchFamily="34"/>
            </a:endParaRPr>
          </a:p>
          <a:p>
            <a:pPr marL="0" lvl="0" indent="0">
              <a:spcBef>
                <a:spcPts val="400"/>
              </a:spcBef>
              <a:buNone/>
            </a:pPr>
            <a:r>
              <a:rPr lang="cs-CZ" sz="2400" dirty="0">
                <a:latin typeface="Trebuchet MS" pitchFamily="34"/>
              </a:rPr>
              <a:t>8. Mohli jste se cítit plně odpovědní za získávání znalostí.</a:t>
            </a:r>
          </a:p>
          <a:p>
            <a:pPr marL="0" lvl="0" indent="0">
              <a:spcBef>
                <a:spcPts val="400"/>
              </a:spcBef>
              <a:buNone/>
            </a:pPr>
            <a:endParaRPr lang="cs-CZ" sz="2400" dirty="0">
              <a:latin typeface="Trebuchet MS" pitchFamily="34"/>
            </a:endParaRPr>
          </a:p>
          <a:p>
            <a:pPr marL="0" lvl="0" indent="0">
              <a:spcBef>
                <a:spcPts val="400"/>
              </a:spcBef>
              <a:buNone/>
            </a:pPr>
            <a:r>
              <a:rPr lang="cs-CZ" sz="2400" dirty="0">
                <a:latin typeface="Trebuchet MS" pitchFamily="34"/>
              </a:rPr>
              <a:t>9. Vaše práce mohou posloužit jiným žákům</a:t>
            </a:r>
            <a:r>
              <a:rPr dirty="0"/>
              <a:t/>
            </a:r>
            <a:br>
              <a:rPr dirty="0"/>
            </a:br>
            <a:r>
              <a:rPr lang="cs-CZ" sz="2400" dirty="0">
                <a:latin typeface="Trebuchet MS" pitchFamily="34"/>
              </a:rPr>
              <a:t>ve Vaší škole, a nejen jim.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504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3665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9781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End">
            <a:extLst>
              <a:ext uri="{FF2B5EF4-FFF2-40B4-BE49-F238E27FC236}">
                <a16:creationId xmlns="" xmlns:a16="http://schemas.microsoft.com/office/drawing/2014/main" id="{7F519F27-44C0-440E-B413-41C425FF7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r="28389" b="-1"/>
          <a:stretch/>
        </p:blipFill>
        <p:spPr bwMode="auto">
          <a:xfrm>
            <a:off x="1149821" y="1126397"/>
            <a:ext cx="3044952" cy="42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3AB669F-CDA2-4957-8FE2-F8C73C01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1" y="806357"/>
            <a:ext cx="5285791" cy="1188720"/>
          </a:xfrm>
          <a:ln w="3175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3200" b="1">
                <a:solidFill>
                  <a:srgbClr val="FFFFFF"/>
                </a:solidFill>
              </a:rPr>
              <a:t>PŘÍRUČKA PRO UČITELE</a:t>
            </a:r>
            <a:endParaRPr lang="cs-CZ" sz="32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BA74DF9-5AF9-4CCC-92CB-E8126ED37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0" y="2219325"/>
            <a:ext cx="5285792" cy="3957638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cs-CZ" sz="1700" dirty="0">
                <a:solidFill>
                  <a:srgbClr val="FFFFFF"/>
                </a:solidFill>
              </a:rPr>
              <a:t>1. Rozdělení do skupin je možné provést podle jiných kritérií, např. s ohledem na kognitivní možnosti žáků, jejich dovednosti, zájmy tak, </a:t>
            </a:r>
            <a:r>
              <a:rPr lang="cs-CZ" sz="1700">
                <a:solidFill>
                  <a:srgbClr val="FFFFFF"/>
                </a:solidFill>
              </a:rPr>
              <a:t>aby byly </a:t>
            </a:r>
            <a:r>
              <a:rPr lang="cs-CZ" sz="1700" dirty="0">
                <a:solidFill>
                  <a:srgbClr val="FFFFFF"/>
                </a:solidFill>
              </a:rPr>
              <a:t>síly v jednotlivých skupinách rozloženy rovnoměrně.</a:t>
            </a: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endParaRPr lang="cs-CZ" sz="1700" dirty="0">
              <a:solidFill>
                <a:srgbClr val="FFFFFF"/>
              </a:solidFill>
            </a:endParaRPr>
          </a:p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cs-CZ" sz="1700" dirty="0">
                <a:solidFill>
                  <a:srgbClr val="FFFFFF"/>
                </a:solidFill>
              </a:rPr>
              <a:t>2. Forma zpracování informací nemusí být shora daná. Každá skupina může vybrat tu formu, která jí nejvíce vyhovuje, ve které se cítí dobře.</a:t>
            </a: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endParaRPr lang="cs-CZ" sz="1700" dirty="0">
              <a:solidFill>
                <a:srgbClr val="FFFFFF"/>
              </a:solidFill>
            </a:endParaRPr>
          </a:p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cs-CZ" sz="1700" dirty="0">
                <a:solidFill>
                  <a:srgbClr val="FFFFFF"/>
                </a:solidFill>
              </a:rPr>
              <a:t>3. Doba na realizaci projektu by měla být uzpůsobena možnostem žáků. Učitel po seznámení</a:t>
            </a:r>
            <a:r>
              <a:rPr dirty="0"/>
              <a:t/>
            </a:r>
            <a:br>
              <a:rPr dirty="0"/>
            </a:br>
            <a:r>
              <a:rPr lang="cs-CZ" sz="1700" dirty="0">
                <a:solidFill>
                  <a:srgbClr val="FFFFFF"/>
                </a:solidFill>
              </a:rPr>
              <a:t>s WQ stanoví dobu nezbytnou na jeho realizaci.</a:t>
            </a: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endParaRPr lang="cs-CZ" sz="1700" dirty="0">
              <a:solidFill>
                <a:srgbClr val="FFFFFF"/>
              </a:solidFill>
            </a:endParaRPr>
          </a:p>
          <a:p>
            <a:endParaRPr lang="cs-CZ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41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3665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9781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End">
            <a:extLst>
              <a:ext uri="{FF2B5EF4-FFF2-40B4-BE49-F238E27FC236}">
                <a16:creationId xmlns="" xmlns:a16="http://schemas.microsoft.com/office/drawing/2014/main" id="{B1CD9C4A-B24A-4716-8880-33AE828F3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r="28389" b="-1"/>
          <a:stretch/>
        </p:blipFill>
        <p:spPr bwMode="auto">
          <a:xfrm>
            <a:off x="1236328" y="3009355"/>
            <a:ext cx="2507778" cy="35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FDA801C-8A84-46EB-975B-779C7812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538" y="2502441"/>
            <a:ext cx="4307984" cy="1090746"/>
          </a:xfrm>
          <a:ln w="3175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3200" dirty="0"/>
              <a:t>PŘÍRUČKA PRO UČITELE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819747B-5E1F-4A9A-BDFB-0F8F9954C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653" y="3428999"/>
            <a:ext cx="7254869" cy="27479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cs-CZ" sz="1700" dirty="0"/>
              <a:t>4. Lze také zavést anonymní hodnocení prezentované práce dané skupiny mezi žáky z jiných skupin.</a:t>
            </a: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endParaRPr lang="cs-CZ" sz="1700" dirty="0"/>
          </a:p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cs-CZ" sz="1700" dirty="0"/>
              <a:t>5. Bylo by vhodné rozšířit na území školy vzniklé práce, aby žáci věděli, že jejich práce má praktické využití.</a:t>
            </a:r>
          </a:p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endParaRPr lang="cs-CZ" sz="1700" dirty="0"/>
          </a:p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cs-CZ" sz="1700" dirty="0"/>
              <a:t>6. Učitel by si měl předem prohlédnout navrhované zdroje a v případě potřeby je vytřídit, omezit nebo zdůraznit nejvhodnější nebo nejdostupnější obsah.</a:t>
            </a:r>
          </a:p>
          <a:p>
            <a:pPr marL="0" lvl="0" indent="0">
              <a:spcBef>
                <a:spcPts val="475"/>
              </a:spcBef>
              <a:spcAft>
                <a:spcPts val="600"/>
              </a:spcAft>
              <a:buNone/>
            </a:pPr>
            <a:endParaRPr lang="cs-CZ" sz="1700" dirty="0">
              <a:solidFill>
                <a:srgbClr val="FFFFFF"/>
              </a:solidFill>
            </a:endParaRPr>
          </a:p>
          <a:p>
            <a:pPr marL="0" lvl="0" indent="0">
              <a:spcBef>
                <a:spcPts val="475"/>
              </a:spcBef>
              <a:spcAft>
                <a:spcPts val="600"/>
              </a:spcAft>
              <a:buNone/>
            </a:pPr>
            <a:endParaRPr lang="cs-CZ" sz="1700" dirty="0">
              <a:solidFill>
                <a:srgbClr val="FFFFFF"/>
              </a:solidFill>
            </a:endParaRPr>
          </a:p>
          <a:p>
            <a:endParaRPr lang="cs-CZ" sz="1700" dirty="0">
              <a:solidFill>
                <a:srgbClr val="FFFFFF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A206CD83-A87C-493F-9A08-D3D300660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"/>
            <a:ext cx="12192000" cy="250297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49" y="6238875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92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Smiling woman working on computer">
            <a:extLst>
              <a:ext uri="{FF2B5EF4-FFF2-40B4-BE49-F238E27FC236}">
                <a16:creationId xmlns="" xmlns:a16="http://schemas.microsoft.com/office/drawing/2014/main" id="{F22D0675-D634-41D5-9DD4-E1D493E86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31315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E59D9E-50BF-426C-BBCD-444D0733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b="1" dirty="0"/>
              <a:t>ÚVOD</a:t>
            </a:r>
            <a:endParaRPr lang="cs-CZ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4662D02-D96D-4321-B0E9-55EE49906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cs-CZ" sz="1900" b="1" dirty="0"/>
              <a:t>Vítejte, drazí studenti!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cs-CZ" sz="1900" b="1" dirty="0"/>
              <a:t>Víte, co je internet?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cs-CZ" sz="1900" b="1" dirty="0"/>
              <a:t>Je to mnoho, velmi mnoho vzájemně propojených sítí. Používání internetu se trochu podobá chůzi v labyrintu. Nevíte, koho potkáte za rohem, co vás tam čeká. Proto musíte znát pravidla a předpisy, abyste se mohli v internetu pohybovat bezpečně. Musíte také znát nebezpečí, na která můžete v internetu narazit. Pak se jim lépe vyhnete. A když se „dostanete do problémů“, musíte vědět, kde hledat pomoc.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cs-CZ" sz="1900" b="1" dirty="0"/>
              <a:t>To vše se dozvíte na dnešní hodině.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cs-CZ" sz="1900" b="1" dirty="0"/>
              <a:t>Bude to VAŠE PRÁCE a sami budete hledat informace.</a:t>
            </a: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53848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2011 04 10 Treedom XII watching Taunus in the spring">
            <a:extLst>
              <a:ext uri="{FF2B5EF4-FFF2-40B4-BE49-F238E27FC236}">
                <a16:creationId xmlns="" xmlns:a16="http://schemas.microsoft.com/office/drawing/2014/main" id="{35167CEC-3741-44D2-A624-D5034596C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683" y="640263"/>
            <a:ext cx="5126736" cy="498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2A171AB-3E04-48D8-9756-673D6DE0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ZADÁNÍ</a:t>
            </a:r>
            <a:endParaRPr lang="cs-CZ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B740FE1-7EBB-403E-9546-B6E692BBD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1731146"/>
            <a:ext cx="5235490" cy="4163627"/>
          </a:xfrm>
        </p:spPr>
        <p:txBody>
          <a:bodyPr>
            <a:normAutofit/>
          </a:bodyPr>
          <a:lstStyle/>
          <a:p>
            <a:pPr lvl="0" algn="just"/>
            <a:r>
              <a:rPr lang="cs-CZ" sz="1600" dirty="0"/>
              <a:t>Rozdělte se do </a:t>
            </a:r>
            <a:r>
              <a:rPr lang="cs-CZ" sz="1600" b="1" dirty="0"/>
              <a:t>3</a:t>
            </a:r>
            <a:r>
              <a:rPr lang="cs-CZ" sz="1600" dirty="0"/>
              <a:t> skupin. Každý žák bude losovat kartičku - dostane </a:t>
            </a:r>
            <a:r>
              <a:rPr lang="cs-CZ" sz="1600" dirty="0">
                <a:solidFill>
                  <a:srgbClr val="00B050"/>
                </a:solidFill>
              </a:rPr>
              <a:t>zelenou</a:t>
            </a:r>
            <a:r>
              <a:rPr lang="cs-CZ" sz="1600" dirty="0"/>
              <a:t>, </a:t>
            </a:r>
            <a:r>
              <a:rPr lang="cs-CZ" sz="1600" dirty="0">
                <a:solidFill>
                  <a:srgbClr val="C00000"/>
                </a:solidFill>
              </a:rPr>
              <a:t>červenou</a:t>
            </a:r>
            <a:r>
              <a:rPr lang="cs-CZ" sz="1600" dirty="0"/>
              <a:t> nebo </a:t>
            </a:r>
            <a:r>
              <a:rPr lang="cs-CZ" sz="1600" dirty="0">
                <a:solidFill>
                  <a:srgbClr val="0070C0"/>
                </a:solidFill>
              </a:rPr>
              <a:t>modrou</a:t>
            </a:r>
            <a:r>
              <a:rPr lang="cs-CZ" sz="1600" dirty="0"/>
              <a:t>. Stejné barvy vytvoří skupinu. Rozdělte se do skupin podle barev.</a:t>
            </a:r>
          </a:p>
          <a:p>
            <a:pPr lvl="0" algn="just"/>
            <a:r>
              <a:rPr lang="cs-CZ" sz="1600" dirty="0"/>
              <a:t>Každá skupina bude mít za úkol vytvořit souhrn informací souvisejících s předmětem tohoto projektu. Každá skupina bude v jiné formě tyto informace zpracovávat. Možné formy:</a:t>
            </a:r>
          </a:p>
          <a:p>
            <a:pPr marL="0" lvl="0" indent="0" algn="just">
              <a:buSzPct val="45000"/>
              <a:buNone/>
            </a:pPr>
            <a:r>
              <a:rPr lang="cs-CZ" sz="1600" b="1" dirty="0"/>
              <a:t>1. Velký plakát</a:t>
            </a:r>
            <a:r>
              <a:rPr lang="cs-CZ" sz="1600" dirty="0"/>
              <a:t>, který bude potom viset na nástěnce</a:t>
            </a:r>
            <a:r>
              <a:rPr dirty="0"/>
              <a:t/>
            </a:r>
            <a:br>
              <a:rPr dirty="0"/>
            </a:br>
            <a:r>
              <a:rPr lang="cs-CZ" sz="1600" dirty="0"/>
              <a:t>ve Vaší škole – </a:t>
            </a:r>
            <a:r>
              <a:rPr lang="cs-CZ" sz="1600" b="1" dirty="0">
                <a:solidFill>
                  <a:srgbClr val="00B050"/>
                </a:solidFill>
              </a:rPr>
              <a:t>zelená skupina.</a:t>
            </a:r>
          </a:p>
          <a:p>
            <a:pPr marL="0" lvl="0" indent="0" algn="just">
              <a:buSzPct val="45000"/>
              <a:buNone/>
            </a:pPr>
            <a:r>
              <a:rPr lang="cs-CZ" sz="1600" b="1" dirty="0"/>
              <a:t>2. Informační leták</a:t>
            </a:r>
            <a:r>
              <a:rPr lang="cs-CZ" sz="1600" dirty="0"/>
              <a:t>, který potom můžete předat Vašim spolužákům z jiných tříd </a:t>
            </a:r>
            <a:r>
              <a:rPr lang="cs-CZ" sz="1600" dirty="0">
                <a:solidFill>
                  <a:srgbClr val="FF0000"/>
                </a:solidFill>
              </a:rPr>
              <a:t>– </a:t>
            </a:r>
            <a:r>
              <a:rPr lang="cs-CZ" sz="1600" b="1" dirty="0">
                <a:solidFill>
                  <a:srgbClr val="FF0000"/>
                </a:solidFill>
              </a:rPr>
              <a:t>červená skupina.</a:t>
            </a:r>
          </a:p>
          <a:p>
            <a:pPr marL="0" lvl="0" indent="0" algn="just">
              <a:buSzPct val="45000"/>
              <a:buNone/>
            </a:pPr>
            <a:r>
              <a:rPr lang="cs-CZ" sz="1600" b="1" dirty="0"/>
              <a:t>3. Prezentace v programu PowerPoint</a:t>
            </a:r>
            <a:r>
              <a:rPr lang="cs-CZ" sz="1600" dirty="0"/>
              <a:t>, kterou potom můžete zpřístupnit na internetových stránkách Vaší školy </a:t>
            </a:r>
            <a:r>
              <a:rPr lang="cs-CZ" sz="1600" dirty="0">
                <a:solidFill>
                  <a:srgbClr val="0070C0"/>
                </a:solidFill>
              </a:rPr>
              <a:t>– </a:t>
            </a:r>
            <a:r>
              <a:rPr lang="cs-CZ" sz="1600" b="1" dirty="0">
                <a:solidFill>
                  <a:srgbClr val="0070C0"/>
                </a:solidFill>
              </a:rPr>
              <a:t>modrá skupina.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0798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rgbClr val="918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anger!!  Spider crossing.">
            <a:extLst>
              <a:ext uri="{FF2B5EF4-FFF2-40B4-BE49-F238E27FC236}">
                <a16:creationId xmlns="" xmlns:a16="http://schemas.microsoft.com/office/drawing/2014/main" id="{68F1C35D-3235-4C4A-9F4C-3BE67F8D9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4017" y="2096372"/>
            <a:ext cx="4007904" cy="26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F3E27DC-7566-4F98-81A8-2E36366C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PROCES – I. hodina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7CC482A-5CE5-45CE-BABE-E55F1B7DF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081232" cy="3931920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spcBef>
                <a:spcPts val="400"/>
              </a:spcBef>
              <a:buNone/>
            </a:pPr>
            <a:r>
              <a:rPr lang="cs-CZ" sz="2000" dirty="0">
                <a:solidFill>
                  <a:srgbClr val="FFFFFF"/>
                </a:solidFill>
              </a:rPr>
              <a:t>A nyní Váš pracovní plán:</a:t>
            </a:r>
            <a:endParaRPr lang="cs-CZ" sz="2000" b="1" dirty="0">
              <a:solidFill>
                <a:srgbClr val="FFFFFF"/>
              </a:solidFill>
            </a:endParaRPr>
          </a:p>
          <a:p>
            <a:pPr marL="0" lvl="0" indent="0" algn="just">
              <a:spcBef>
                <a:spcPts val="400"/>
              </a:spcBef>
              <a:buNone/>
            </a:pPr>
            <a:r>
              <a:rPr lang="cs-CZ" sz="2000" dirty="0">
                <a:solidFill>
                  <a:srgbClr val="FFFFFF"/>
                </a:solidFill>
              </a:rPr>
              <a:t>1. Za využití uvedených internetových stránek </a:t>
            </a:r>
            <a:r>
              <a:rPr dirty="0"/>
              <a:t/>
            </a:r>
            <a:br>
              <a:rPr dirty="0"/>
            </a:br>
            <a:r>
              <a:rPr lang="cs-CZ" sz="2000" dirty="0">
                <a:solidFill>
                  <a:srgbClr val="FFFFFF"/>
                </a:solidFill>
              </a:rPr>
              <a:t>(v části Zdroje) máte za úkol najít </a:t>
            </a:r>
            <a:r>
              <a:rPr dirty="0"/>
              <a:t/>
            </a:r>
            <a:br>
              <a:rPr dirty="0"/>
            </a:br>
            <a:r>
              <a:rPr lang="cs-CZ" sz="2000" dirty="0">
                <a:solidFill>
                  <a:srgbClr val="FFFFFF"/>
                </a:solidFill>
              </a:rPr>
              <a:t>a vypsat na velký papír </a:t>
            </a:r>
            <a:r>
              <a:rPr lang="cs-CZ" dirty="0"/>
              <a:t> </a:t>
            </a:r>
            <a:r>
              <a:rPr lang="cs-CZ" sz="2000" b="1" u="sng" dirty="0">
                <a:solidFill>
                  <a:srgbClr val="FF0000"/>
                </a:solidFill>
              </a:rPr>
              <a:t>nebezpečí,</a:t>
            </a:r>
            <a:r>
              <a:rPr lang="cs-CZ" sz="2000" dirty="0">
                <a:solidFill>
                  <a:srgbClr val="FFFFFF"/>
                </a:solidFill>
              </a:rPr>
              <a:t> na která lze narazit v internetu. Důležité je, aby u každého rizika bylo uvedeno několik slov na vysvětlení, v čem toto riziko spočívá.</a:t>
            </a:r>
          </a:p>
          <a:p>
            <a:pPr marL="0" lvl="0" indent="0" algn="just">
              <a:spcBef>
                <a:spcPts val="400"/>
              </a:spcBef>
              <a:buNone/>
            </a:pPr>
            <a:r>
              <a:rPr lang="cs-CZ" sz="2000" dirty="0">
                <a:solidFill>
                  <a:srgbClr val="FFFFFF"/>
                </a:solidFill>
              </a:rPr>
              <a:t>2. Každá skupina prezentuje svůj seznam ostatním žákům.</a:t>
            </a:r>
          </a:p>
          <a:p>
            <a:pPr marL="0" lvl="0" indent="0" algn="just">
              <a:spcBef>
                <a:spcPts val="400"/>
              </a:spcBef>
              <a:buNone/>
            </a:pPr>
            <a:r>
              <a:rPr lang="cs-CZ" sz="2000" dirty="0">
                <a:solidFill>
                  <a:srgbClr val="FFFFFF"/>
                </a:solidFill>
              </a:rPr>
              <a:t>3. Vytvořte na tabuli společný, kompletní seznam rizik spojených s internetem.</a:t>
            </a:r>
          </a:p>
          <a:p>
            <a:pPr marL="0" lvl="0" indent="0" algn="just">
              <a:spcBef>
                <a:spcPts val="400"/>
              </a:spcBef>
              <a:buNone/>
            </a:pPr>
            <a:r>
              <a:rPr lang="cs-CZ" sz="2000" dirty="0">
                <a:solidFill>
                  <a:srgbClr val="FFFFFF"/>
                </a:solidFill>
              </a:rPr>
              <a:t>4. Pokud se někdo z Vás dříve </a:t>
            </a:r>
            <a:r>
              <a:rPr dirty="0"/>
              <a:t/>
            </a:r>
            <a:br>
              <a:rPr dirty="0"/>
            </a:br>
            <a:r>
              <a:rPr lang="cs-CZ" sz="2000" dirty="0">
                <a:solidFill>
                  <a:srgbClr val="FFFFFF"/>
                </a:solidFill>
              </a:rPr>
              <a:t>setkal s některým rizikem, může se podělit o zkušenosti s jinými spolužáky ve třídě.</a:t>
            </a:r>
          </a:p>
          <a:p>
            <a:endParaRPr lang="cs-CZ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5" descr="Obraz zawierający zewnętrzne, podłoże, osoba&#10;&#10;Opis wygenerowany przy wysokim poziomie pewności">
            <a:extLst>
              <a:ext uri="{FF2B5EF4-FFF2-40B4-BE49-F238E27FC236}">
                <a16:creationId xmlns="" xmlns:a16="http://schemas.microsoft.com/office/drawing/2014/main" id="{12E55A71-D577-44DB-8931-C5B6F8E92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5" r="2" b="21521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098" name="Picture 2" descr="&quot;Help Me...&quot;">
            <a:extLst>
              <a:ext uri="{FF2B5EF4-FFF2-40B4-BE49-F238E27FC236}">
                <a16:creationId xmlns="" xmlns:a16="http://schemas.microsoft.com/office/drawing/2014/main" id="{25D1E7C0-C55E-4E91-8FE4-BDA1E8BA5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9" r="-2" b="26617"/>
          <a:stretch/>
        </p:blipFill>
        <p:spPr bwMode="auto"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40C8D0F-8BE6-440B-99C2-2E008B97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PROCES – I. hodina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FDF72EA-2716-4ACF-9948-B9456CEE8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2" y="2015406"/>
            <a:ext cx="5746408" cy="4065986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cs-CZ" sz="2400" dirty="0">
                <a:solidFill>
                  <a:schemeClr val="bg1"/>
                </a:solidFill>
              </a:rPr>
              <a:t>5. Nyní bude Vaším úkolem najít informace o tom, </a:t>
            </a:r>
            <a:r>
              <a:rPr lang="cs-CZ" sz="2400" b="1" u="sng" dirty="0">
                <a:solidFill>
                  <a:srgbClr val="C00000"/>
                </a:solidFill>
              </a:rPr>
              <a:t>co dělat, když se setkáte s nebezpečím </a:t>
            </a:r>
            <a:r>
              <a:rPr dirty="0"/>
              <a:t/>
            </a:r>
            <a:br>
              <a:rPr dirty="0"/>
            </a:br>
            <a:r>
              <a:rPr lang="cs-CZ" sz="2400" b="1" u="sng" dirty="0">
                <a:solidFill>
                  <a:srgbClr val="C00000"/>
                </a:solidFill>
              </a:rPr>
              <a:t>na internetu</a:t>
            </a:r>
            <a:r>
              <a:rPr lang="cs-CZ" sz="2400" b="1" dirty="0">
                <a:solidFill>
                  <a:srgbClr val="C0000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cs-CZ" sz="2400" dirty="0">
                <a:solidFill>
                  <a:schemeClr val="bg1"/>
                </a:solidFill>
              </a:rPr>
              <a:t>Tyto informace (hesla) vypište na velký papír. Každá skupina plní toto zadání samostatně, bez sdílení informací.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3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3EAFE1F-C50F-4278-8087-F7EC8070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80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47FF"/>
                </a:solidFill>
              </a:rPr>
              <a:t>PROCES – II. hodina</a:t>
            </a:r>
            <a:endParaRPr lang="cs-CZ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3E06B377-DE2A-4E37-825F-3D277F065E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18"/>
              </a:rPr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E00CCB32-F5A7-4F6B-82F0-5B6B27EAD5E3}"/>
              </a:ext>
            </a:extLst>
          </p:cNvPr>
          <p:cNvSpPr txBox="1"/>
          <p:nvPr/>
        </p:nvSpPr>
        <p:spPr>
          <a:xfrm>
            <a:off x="601922" y="2140921"/>
            <a:ext cx="8965801" cy="1489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</a:rPr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C3B13DF6-72C8-47F0-A728-62B9238FDA60}"/>
              </a:ext>
            </a:extLst>
          </p:cNvPr>
          <p:cNvSpPr txBox="1"/>
          <p:nvPr/>
        </p:nvSpPr>
        <p:spPr>
          <a:xfrm>
            <a:off x="754323" y="1442300"/>
            <a:ext cx="6589156" cy="51470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lvl="0">
              <a:lnSpc>
                <a:spcPct val="90000"/>
              </a:lnSpc>
              <a:spcBef>
                <a:spcPts val="400"/>
              </a:spcBef>
            </a:pPr>
            <a:endParaRPr lang="cs-CZ" b="1" dirty="0"/>
          </a:p>
          <a:p>
            <a:pPr lvl="0" algn="just">
              <a:lnSpc>
                <a:spcPct val="90000"/>
              </a:lnSpc>
              <a:spcBef>
                <a:spcPts val="400"/>
              </a:spcBef>
            </a:pPr>
            <a:r>
              <a:rPr lang="cs-CZ" sz="2400" dirty="0"/>
              <a:t>6. V této části projektu budete v uvedených</a:t>
            </a:r>
          </a:p>
          <a:p>
            <a:pPr lvl="0" algn="just">
              <a:lnSpc>
                <a:spcPct val="90000"/>
              </a:lnSpc>
              <a:spcBef>
                <a:spcPts val="400"/>
              </a:spcBef>
            </a:pPr>
            <a:r>
              <a:rPr lang="cs-CZ" sz="2400" dirty="0"/>
              <a:t> zdrojových odkazech hledat informace o </a:t>
            </a:r>
            <a:r>
              <a:rPr dirty="0"/>
              <a:t/>
            </a:r>
            <a:br>
              <a:rPr dirty="0"/>
            </a:br>
            <a:r>
              <a:rPr lang="cs-CZ" sz="2400" dirty="0"/>
              <a:t> tzv. </a:t>
            </a:r>
            <a:r>
              <a:rPr lang="cs-CZ" sz="2400" b="1" u="sng" dirty="0">
                <a:solidFill>
                  <a:srgbClr val="008000"/>
                </a:solidFill>
              </a:rPr>
              <a:t>Netiektě</a:t>
            </a:r>
            <a:r>
              <a:rPr lang="cs-CZ" sz="2400" dirty="0"/>
              <a:t> – pravidlech kulturního chování </a:t>
            </a:r>
            <a:r>
              <a:rPr dirty="0"/>
              <a:t/>
            </a:r>
            <a:br>
              <a:rPr dirty="0"/>
            </a:br>
            <a:r>
              <a:rPr lang="cs-CZ" sz="2400" dirty="0"/>
              <a:t>na internetu. Vyberete z nalezených pravidel </a:t>
            </a:r>
            <a:r>
              <a:rPr dirty="0"/>
              <a:t/>
            </a:r>
            <a:br>
              <a:rPr dirty="0"/>
            </a:br>
            <a:r>
              <a:rPr lang="cs-CZ" sz="2400" dirty="0"/>
              <a:t>10 takových, která jsou podle Vás nejdůležitější, </a:t>
            </a:r>
            <a:r>
              <a:rPr dirty="0"/>
              <a:t/>
            </a:r>
            <a:br>
              <a:rPr dirty="0"/>
            </a:br>
            <a:r>
              <a:rPr lang="cs-CZ" sz="2400" dirty="0"/>
              <a:t>a vypište je na velký papír. </a:t>
            </a:r>
            <a:r>
              <a:rPr dirty="0"/>
              <a:t/>
            </a:r>
            <a:br>
              <a:rPr dirty="0"/>
            </a:br>
            <a:r>
              <a:rPr lang="cs-CZ" sz="2400" dirty="0"/>
              <a:t>Každá skupina plní toto zadání samostatně, </a:t>
            </a:r>
            <a:r>
              <a:rPr dirty="0"/>
              <a:t/>
            </a:r>
            <a:br>
              <a:rPr dirty="0"/>
            </a:br>
            <a:r>
              <a:rPr lang="cs-CZ" sz="2400" dirty="0"/>
              <a:t>bez sdílení informací s jinými skupinami.</a:t>
            </a:r>
          </a:p>
        </p:txBody>
      </p:sp>
      <p:pic>
        <p:nvPicPr>
          <p:cNvPr id="5122" name="Picture 2" descr="https://farm3.staticflickr.com/2896/14566518520_9fe45e0878_c.jpg">
            <a:extLst>
              <a:ext uri="{FF2B5EF4-FFF2-40B4-BE49-F238E27FC236}">
                <a16:creationId xmlns="" xmlns:a16="http://schemas.microsoft.com/office/drawing/2014/main" id="{E3DAFBA0-9FDD-496E-A249-AF18971E2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30" y="1825625"/>
            <a:ext cx="4438185" cy="313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3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t`s abstract my dear ;-)">
            <a:extLst>
              <a:ext uri="{FF2B5EF4-FFF2-40B4-BE49-F238E27FC236}">
                <a16:creationId xmlns="" xmlns:a16="http://schemas.microsoft.com/office/drawing/2014/main" id="{56FA8D37-4F09-4A2E-A0AB-F23D9B378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 b="312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09CBE7C-56D9-47F2-ACFB-2D851B32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4000" b="1">
                <a:solidFill>
                  <a:srgbClr val="FFFFFF"/>
                </a:solidFill>
              </a:rPr>
              <a:t>PROCES – III. hodina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29A0DD6-0846-4281-9D7E-9A5E19F4A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953763" cy="4726276"/>
          </a:xfrm>
        </p:spPr>
        <p:txBody>
          <a:bodyPr anchor="ctr">
            <a:normAutofit/>
          </a:bodyPr>
          <a:lstStyle/>
          <a:p>
            <a:pPr marL="0" lvl="0" indent="0" algn="just">
              <a:spcBef>
                <a:spcPts val="400"/>
              </a:spcBef>
              <a:buNone/>
            </a:pPr>
            <a:r>
              <a:rPr lang="cs-CZ" sz="2000" dirty="0">
                <a:solidFill>
                  <a:srgbClr val="FFFFFF"/>
                </a:solidFill>
              </a:rPr>
              <a:t>V bodech 1-6 jste shromáždili informace nezbytné k tomu, abyste mohli připravit Vaše informační materiály</a:t>
            </a:r>
          </a:p>
          <a:p>
            <a:pPr marL="0" lvl="0" indent="0" algn="just">
              <a:spcBef>
                <a:spcPts val="400"/>
              </a:spcBef>
              <a:buNone/>
            </a:pPr>
            <a:r>
              <a:rPr lang="cs-CZ" sz="2000" dirty="0">
                <a:solidFill>
                  <a:srgbClr val="FFFFFF"/>
                </a:solidFill>
              </a:rPr>
              <a:t>– </a:t>
            </a:r>
            <a:r>
              <a:rPr lang="cs-CZ" sz="2000" b="1" dirty="0">
                <a:solidFill>
                  <a:srgbClr val="FFFFFF"/>
                </a:solidFill>
              </a:rPr>
              <a:t>plakát</a:t>
            </a:r>
            <a:r>
              <a:rPr lang="cs-CZ" sz="2000" dirty="0">
                <a:solidFill>
                  <a:srgbClr val="FFFFFF"/>
                </a:solidFill>
              </a:rPr>
              <a:t>, </a:t>
            </a:r>
            <a:r>
              <a:rPr lang="cs-CZ" sz="2000" b="1" dirty="0">
                <a:solidFill>
                  <a:srgbClr val="FFFFFF"/>
                </a:solidFill>
              </a:rPr>
              <a:t>leták</a:t>
            </a:r>
            <a:r>
              <a:rPr lang="cs-CZ" sz="2000" dirty="0">
                <a:solidFill>
                  <a:srgbClr val="FFFFFF"/>
                </a:solidFill>
              </a:rPr>
              <a:t>, </a:t>
            </a:r>
            <a:r>
              <a:rPr lang="cs-CZ" sz="2000" b="1" dirty="0">
                <a:solidFill>
                  <a:srgbClr val="FFFFFF"/>
                </a:solidFill>
              </a:rPr>
              <a:t>prezentaci Power Point.</a:t>
            </a:r>
          </a:p>
          <a:p>
            <a:pPr marL="0" lvl="0" indent="0" algn="just">
              <a:spcBef>
                <a:spcPts val="400"/>
              </a:spcBef>
              <a:buNone/>
            </a:pPr>
            <a:endParaRPr lang="cs-CZ" sz="2000" b="1" dirty="0">
              <a:solidFill>
                <a:srgbClr val="FFFFFF"/>
              </a:solidFill>
            </a:endParaRPr>
          </a:p>
          <a:p>
            <a:pPr marL="0" lvl="0" indent="0" algn="just">
              <a:spcBef>
                <a:spcPts val="400"/>
              </a:spcBef>
              <a:buNone/>
            </a:pPr>
            <a:r>
              <a:rPr lang="cs-CZ" sz="2000" b="1" dirty="0">
                <a:solidFill>
                  <a:srgbClr val="FFFFFF"/>
                </a:solidFill>
              </a:rPr>
              <a:t>Nezapomeňte do vašich prací umístit:</a:t>
            </a:r>
          </a:p>
          <a:p>
            <a:pPr lvl="0" algn="just">
              <a:spcBef>
                <a:spcPts val="400"/>
              </a:spcBef>
            </a:pPr>
            <a:r>
              <a:rPr lang="cs-CZ" sz="2000" dirty="0">
                <a:solidFill>
                  <a:srgbClr val="FFFFFF"/>
                </a:solidFill>
              </a:rPr>
              <a:t>1. Název / Předmět. </a:t>
            </a:r>
          </a:p>
          <a:p>
            <a:pPr lvl="0" algn="just">
              <a:spcBef>
                <a:spcPts val="400"/>
              </a:spcBef>
            </a:pPr>
            <a:r>
              <a:rPr lang="cs-CZ" sz="2000" dirty="0">
                <a:solidFill>
                  <a:srgbClr val="FFFFFF"/>
                </a:solidFill>
              </a:rPr>
              <a:t>2. Jména a příjmení autorů.</a:t>
            </a:r>
          </a:p>
          <a:p>
            <a:pPr lvl="0" algn="just">
              <a:spcBef>
                <a:spcPts val="400"/>
              </a:spcBef>
            </a:pPr>
            <a:r>
              <a:rPr lang="cs-CZ" sz="2000" dirty="0">
                <a:solidFill>
                  <a:srgbClr val="FFFFFF"/>
                </a:solidFill>
              </a:rPr>
              <a:t>3. Informace v zajímavé, estetické, vyčerpávající, různorodé formě. Využijte svou fantazii a dovednosti, využijte uvedené zdroje.</a:t>
            </a:r>
          </a:p>
          <a:p>
            <a:pPr lvl="0" algn="just">
              <a:spcBef>
                <a:spcPts val="400"/>
              </a:spcBef>
            </a:pPr>
            <a:r>
              <a:rPr lang="cs-CZ" sz="2000" dirty="0">
                <a:solidFill>
                  <a:srgbClr val="FFFFFF"/>
                </a:solidFill>
              </a:rPr>
              <a:t>Své práce prezentujte na konci hodiny celé třídě.</a:t>
            </a:r>
          </a:p>
          <a:p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2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amenka">
            <a:extLst>
              <a:ext uri="{FF2B5EF4-FFF2-40B4-BE49-F238E27FC236}">
                <a16:creationId xmlns="" xmlns:a16="http://schemas.microsoft.com/office/drawing/2014/main" id="{F2C48197-6E60-4922-8FBF-839B7161F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r="20578" b="-2"/>
          <a:stretch/>
        </p:blipFill>
        <p:spPr bwMode="auto"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0551EDC-AB55-41AC-9E1E-00C81807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ZDROJE</a:t>
            </a:r>
            <a:endParaRPr lang="cs-CZ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947CD30-5151-42C9-9B70-304693683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ctr">
            <a:normAutofit/>
          </a:bodyPr>
          <a:lstStyle/>
          <a:p>
            <a:pPr lvl="0"/>
            <a:r>
              <a:rPr lang="cs-CZ" sz="1400" dirty="0">
                <a:solidFill>
                  <a:schemeClr val="bg1"/>
                </a:solidFill>
              </a:rPr>
              <a:t>Zde jsou odkazy, pod kterými najdete informace nezbytné pro Vaši práci.</a:t>
            </a:r>
            <a:r>
              <a:rPr dirty="0"/>
              <a:t/>
            </a:r>
            <a:br>
              <a:rPr dirty="0"/>
            </a:br>
            <a:r>
              <a:rPr lang="cs-CZ" sz="1400" dirty="0">
                <a:solidFill>
                  <a:schemeClr val="bg1"/>
                </a:solidFill>
              </a:rPr>
              <a:t> Můžete také využít jiné, jestli chcete.</a:t>
            </a:r>
          </a:p>
          <a:p>
            <a:pPr lvl="0">
              <a:spcBef>
                <a:spcPts val="400"/>
              </a:spcBef>
            </a:pPr>
            <a:r>
              <a:rPr lang="pl-PL" sz="1400" dirty="0" smtClean="0">
                <a:hlinkClick r:id="rId3"/>
              </a:rPr>
              <a:t>https://www.eset.com/cz/o-nas/pro-novinare/tiskove-zpravy/internetove-hrozby-v-cesku-chromex-v-cervenci-srovnal-krok-s-malwarem-danger/</a:t>
            </a:r>
            <a:endParaRPr lang="pl-PL" sz="1400" dirty="0" smtClean="0"/>
          </a:p>
          <a:p>
            <a:pPr lvl="0">
              <a:spcBef>
                <a:spcPts val="400"/>
              </a:spcBef>
            </a:pPr>
            <a:r>
              <a:rPr lang="pl-PL" sz="1400" dirty="0" smtClean="0">
                <a:hlinkClick r:id="rId4"/>
              </a:rPr>
              <a:t>https://cs.wikipedia.org/wiki/Netiketa</a:t>
            </a:r>
            <a:endParaRPr lang="pl-PL" sz="1400" dirty="0" smtClean="0"/>
          </a:p>
          <a:p>
            <a:pPr lvl="0">
              <a:spcBef>
                <a:spcPts val="400"/>
              </a:spcBef>
            </a:pPr>
            <a:r>
              <a:rPr lang="pl-PL" sz="1400" dirty="0" smtClean="0">
                <a:hlinkClick r:id="rId5"/>
              </a:rPr>
              <a:t>https://www.antivirovecentrum.cz/aktuality/internetove-hrozby-v-ceske-republice-zari-2019.aspx</a:t>
            </a:r>
            <a:endParaRPr lang="pl-PL" sz="1400" dirty="0" smtClean="0"/>
          </a:p>
          <a:p>
            <a:pPr lvl="0">
              <a:spcBef>
                <a:spcPts val="400"/>
              </a:spcBef>
            </a:pPr>
            <a:r>
              <a:rPr lang="pl-PL" sz="1400" dirty="0" smtClean="0">
                <a:hlinkClick r:id="rId6"/>
              </a:rPr>
              <a:t>https://www.mesec.cz/tiskove-zpravy/soucasne-internetove-hrozby-v-cr-rostouci-trend-internetovych-podvodu-a-dalsich-hrozeb-socialni-inzenyrstvi/</a:t>
            </a:r>
            <a:endParaRPr lang="pl-PL" sz="1400" dirty="0" smtClean="0"/>
          </a:p>
          <a:p>
            <a:pPr lvl="0">
              <a:spcBef>
                <a:spcPts val="400"/>
              </a:spcBef>
            </a:pPr>
            <a:r>
              <a:rPr lang="pl-PL" sz="1400" dirty="0" smtClean="0">
                <a:hlinkClick r:id="rId7"/>
              </a:rPr>
              <a:t>https://www.3zscheb.cz/</a:t>
            </a:r>
            <a:r>
              <a:rPr lang="pl-PL" sz="1400" dirty="0" err="1" smtClean="0">
                <a:hlinkClick r:id="rId7"/>
              </a:rPr>
              <a:t>vyuka</a:t>
            </a:r>
            <a:r>
              <a:rPr lang="pl-PL" sz="1400" dirty="0" smtClean="0">
                <a:hlinkClick r:id="rId7"/>
              </a:rPr>
              <a:t>/</a:t>
            </a:r>
            <a:r>
              <a:rPr lang="pl-PL" sz="1400" dirty="0" err="1" smtClean="0">
                <a:hlinkClick r:id="rId7"/>
              </a:rPr>
              <a:t>vyuka</a:t>
            </a:r>
            <a:r>
              <a:rPr lang="pl-PL" sz="1400" dirty="0" smtClean="0">
                <a:hlinkClick r:id="rId7"/>
              </a:rPr>
              <a:t>/</a:t>
            </a:r>
            <a:r>
              <a:rPr lang="pl-PL" sz="1400" dirty="0" err="1" smtClean="0">
                <a:hlinkClick r:id="rId7"/>
              </a:rPr>
              <a:t>informatika</a:t>
            </a:r>
            <a:r>
              <a:rPr lang="pl-PL" sz="1400" dirty="0" smtClean="0">
                <a:hlinkClick r:id="rId7"/>
              </a:rPr>
              <a:t>/</a:t>
            </a:r>
            <a:r>
              <a:rPr lang="pl-PL" sz="1400" dirty="0" err="1" smtClean="0">
                <a:hlinkClick r:id="rId7"/>
              </a:rPr>
              <a:t>internetove-hrozby</a:t>
            </a:r>
            <a:endParaRPr lang="pl-PL" sz="1400" dirty="0" smtClean="0"/>
          </a:p>
          <a:p>
            <a:pPr lvl="0">
              <a:spcBef>
                <a:spcPts val="400"/>
              </a:spcBef>
            </a:pPr>
            <a:r>
              <a:rPr lang="pl-PL" sz="1400" dirty="0" smtClean="0">
                <a:hlinkClick r:id="rId8"/>
              </a:rPr>
              <a:t>http://ppk.chip.cz/cs/poradna/bezpecnost/hrozby-internetu/</a:t>
            </a:r>
            <a:endParaRPr lang="pl-PL" sz="1400" dirty="0" smtClean="0"/>
          </a:p>
          <a:p>
            <a:pPr lvl="0">
              <a:spcBef>
                <a:spcPts val="400"/>
              </a:spcBef>
            </a:pPr>
            <a:r>
              <a:rPr lang="pl-PL" sz="1400" smtClean="0">
                <a:hlinkClick r:id="rId9"/>
              </a:rPr>
              <a:t>https://www.anti-virus.cz/internetove-hrozby-v-cr</a:t>
            </a:r>
            <a:endParaRPr lang="pl-PL" sz="1400" dirty="0" smtClean="0"/>
          </a:p>
          <a:p>
            <a:pPr lvl="0">
              <a:spcBef>
                <a:spcPts val="400"/>
              </a:spcBef>
            </a:pPr>
            <a:endParaRPr lang="cs-CZ" sz="1400" dirty="0">
              <a:solidFill>
                <a:schemeClr val="bg1"/>
              </a:solidFill>
            </a:endParaRPr>
          </a:p>
          <a:p>
            <a:pPr marL="0" lvl="0" indent="0">
              <a:spcBef>
                <a:spcPts val="400"/>
              </a:spcBef>
              <a:buNone/>
            </a:pPr>
            <a:endParaRPr lang="cs-CZ" sz="1400" dirty="0">
              <a:solidFill>
                <a:schemeClr val="bg1"/>
              </a:solidFill>
            </a:endParaRPr>
          </a:p>
          <a:p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0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AEA4550-FB66-4BC9-94ED-DE51EFD4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HODNOCENÍ</a:t>
            </a:r>
            <a:endParaRPr lang="cs-CZ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7AEBFCAB-81F7-4A73-90FF-4EBDE263A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987056"/>
              </p:ext>
            </p:extLst>
          </p:nvPr>
        </p:nvGraphicFramePr>
        <p:xfrm>
          <a:off x="838200" y="1825625"/>
          <a:ext cx="1051560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480">
                  <a:extLst>
                    <a:ext uri="{9D8B030D-6E8A-4147-A177-3AD203B41FA5}">
                      <a16:colId xmlns="" xmlns:a16="http://schemas.microsoft.com/office/drawing/2014/main" val="1881291383"/>
                    </a:ext>
                  </a:extLst>
                </a:gridCol>
                <a:gridCol w="2592279">
                  <a:extLst>
                    <a:ext uri="{9D8B030D-6E8A-4147-A177-3AD203B41FA5}">
                      <a16:colId xmlns="" xmlns:a16="http://schemas.microsoft.com/office/drawing/2014/main" val="3731982650"/>
                    </a:ext>
                  </a:extLst>
                </a:gridCol>
                <a:gridCol w="2625941">
                  <a:extLst>
                    <a:ext uri="{9D8B030D-6E8A-4147-A177-3AD203B41FA5}">
                      <a16:colId xmlns="" xmlns:a16="http://schemas.microsoft.com/office/drawing/2014/main" val="3935696474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834379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Arial" pitchFamily="18"/>
                        </a:rPr>
                        <a:t>Počet bodů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atin typeface="Arial" pitchFamily="1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atin typeface="Arial" pitchFamily="1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latin typeface="Arial" pitchFamily="18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423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1" i="0" u="none" strike="noStrike" kern="1200" dirty="0"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>
                          <a:latin typeface="Arial" pitchFamily="18"/>
                        </a:rPr>
                        <a:t>Věcný obsah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Málo informací.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Informace mimo téma.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Slabé využití zdrojů.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Mnoho informací.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Informace na téma. Dobré využití zdrojů.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Kompletní informace.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Informace na téma.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Vyčerpávající využití uvedených zdrojů, případně jiné zdroje.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941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1" i="0" u="none" strike="noStrike" kern="1200" dirty="0"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>
                          <a:latin typeface="Arial" pitchFamily="18"/>
                        </a:rPr>
                        <a:t>Estetický dojem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Práce málo čitelná, neestetická.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Špatné rozplánování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informací na stránce.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Bez grafických prvků.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Práce čitelná, estetická.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Dobré rozplánování informací na stránce.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Práce estetická, čitelná, přehledná, vyzývající k seznámení s jejím obsahem.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Arial" pitchFamily="18"/>
                        </a:rPr>
                        <a:t>Dobré rozplánování informací na stránce. Dobře zvolená grafika.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98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0768924"/>
                  </a:ext>
                </a:extLst>
              </a:tr>
            </a:tbl>
          </a:graphicData>
        </a:graphic>
      </p:graphicFrame>
      <p:pic>
        <p:nvPicPr>
          <p:cNvPr id="6146" name="Picture 2" descr="camse_cup_2014-3005">
            <a:extLst>
              <a:ext uri="{FF2B5EF4-FFF2-40B4-BE49-F238E27FC236}">
                <a16:creationId xmlns="" xmlns:a16="http://schemas.microsoft.com/office/drawing/2014/main" id="{9843E0F8-AFA2-40D0-907E-B9963A97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333449"/>
            <a:ext cx="1581150" cy="14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860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819</Words>
  <Application>Microsoft Office PowerPoint</Application>
  <PresentationFormat>Panoramiczny</PresentationFormat>
  <Paragraphs>131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Lucida Sans Unicode</vt:lpstr>
      <vt:lpstr>Mangal</vt:lpstr>
      <vt:lpstr>Trebuchet MS</vt:lpstr>
      <vt:lpstr>Motyw pakietu Office</vt:lpstr>
      <vt:lpstr>BEZPEČNOST  NA INTERNETU</vt:lpstr>
      <vt:lpstr>ÚVOD</vt:lpstr>
      <vt:lpstr>ZADÁNÍ</vt:lpstr>
      <vt:lpstr>PROCES – I. hodina</vt:lpstr>
      <vt:lpstr>PROCES – I. hodina</vt:lpstr>
      <vt:lpstr>PROCES – II. hodina</vt:lpstr>
      <vt:lpstr>PROCES – III. hodina</vt:lpstr>
      <vt:lpstr>ZDROJE</vt:lpstr>
      <vt:lpstr>HODNOCENÍ</vt:lpstr>
      <vt:lpstr>HODNOCENÍ</vt:lpstr>
      <vt:lpstr>HODNOCENÍ - BODOVÁNÍ</vt:lpstr>
      <vt:lpstr>VÝSLEDKY</vt:lpstr>
      <vt:lpstr>VÝSLEDKY</vt:lpstr>
      <vt:lpstr>PŘÍRUČKA PRO UČITELE</vt:lpstr>
      <vt:lpstr>PŘÍRUČKA PRO UČITELE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BĄDŹ BEZPIECZNY W INTERNECIE</dc:title>
  <dc:creator>Sabina Folwarska</dc:creator>
  <cp:lastModifiedBy>Anna Basta</cp:lastModifiedBy>
  <cp:revision>31</cp:revision>
  <dcterms:created xsi:type="dcterms:W3CDTF">2017-08-22T12:32:24Z</dcterms:created>
  <dcterms:modified xsi:type="dcterms:W3CDTF">2020-01-14T13:38:24Z</dcterms:modified>
</cp:coreProperties>
</file>