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2" r:id="rId11"/>
    <p:sldId id="267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660"/>
  </p:normalViewPr>
  <p:slideViewPr>
    <p:cSldViewPr>
      <p:cViewPr varScale="1">
        <p:scale>
          <a:sx n="58" d="100"/>
          <a:sy n="58" d="100"/>
        </p:scale>
        <p:origin x="131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59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85C8FE-D91E-480E-9C59-E0DB3C8AC937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A353D16-D0BD-438C-91C1-10BF9ABC58F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Tr%C3%A1vic%C3%AD_soustava" TargetMode="External"/><Relationship Id="rId2" Type="http://schemas.openxmlformats.org/officeDocument/2006/relationships/hyperlink" Target="https://www.vysokeskoly.cz/maturitniotazky/biologie/travici-soustav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brazky.seznam.cz/?q=Tr%C3%A1vic%C3%AD%20soustava&amp;fulltext&amp;mm=2&amp;sourceid=web&amp;thru=hint" TargetMode="External"/><Relationship Id="rId4" Type="http://schemas.openxmlformats.org/officeDocument/2006/relationships/hyperlink" Target="http://antiskola.eu/cz/referaty/484-travici-soustav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0">
              <a:schemeClr val="bg1"/>
            </a:gs>
            <a:gs pos="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5575" y="1772816"/>
            <a:ext cx="5623793" cy="1252438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TRÁVICÍ SOUSTAVA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148064" y="2399035"/>
            <a:ext cx="3456384" cy="338437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 </a:t>
            </a:r>
            <a:r>
              <a:rPr lang="cs-CZ" b="1" dirty="0">
                <a:solidFill>
                  <a:srgbClr val="000000"/>
                </a:solidFill>
                <a:latin typeface="Comic Sans MS" pitchFamily="66"/>
              </a:rPr>
              <a:t>Web Quest je určen pro druhý stupeň základních škol.</a:t>
            </a:r>
          </a:p>
          <a:p>
            <a:r>
              <a:rPr lang="cs-CZ" b="1" dirty="0">
                <a:solidFill>
                  <a:srgbClr val="000000"/>
                </a:solidFill>
                <a:latin typeface="Comic Sans MS" pitchFamily="66"/>
              </a:rPr>
              <a:t>Jeho cílem je vzbudit zájem žáků o trávicí soustavu a získání nových informací na toto téma.</a:t>
            </a:r>
          </a:p>
          <a:p>
            <a:endParaRPr lang="cs-CZ" b="1" dirty="0">
              <a:solidFill>
                <a:srgbClr val="000000"/>
              </a:solidFill>
              <a:latin typeface="Comic Sans MS" pitchFamily="66"/>
            </a:endParaRPr>
          </a:p>
          <a:p>
            <a:endParaRPr lang="cs-CZ" b="1" dirty="0">
              <a:solidFill>
                <a:srgbClr val="000000"/>
              </a:solidFill>
              <a:latin typeface="Comic Sans MS" pitchFamily="66"/>
            </a:endParaRPr>
          </a:p>
          <a:p>
            <a:endParaRPr lang="cs-CZ" b="1" dirty="0">
              <a:solidFill>
                <a:srgbClr val="000000"/>
              </a:solidFill>
              <a:latin typeface="Comic Sans MS" pitchFamily="66"/>
            </a:endParaRPr>
          </a:p>
          <a:p>
            <a:r>
              <a:rPr dirty="0"/>
              <a:t/>
            </a:r>
            <a:br>
              <a:rPr dirty="0"/>
            </a:br>
            <a:r>
              <a:rPr lang="cs-CZ" b="1" dirty="0">
                <a:solidFill>
                  <a:srgbClr val="000000"/>
                </a:solidFill>
                <a:latin typeface="Comic Sans MS" pitchFamily="66"/>
              </a:rPr>
              <a:t>Autorem projektu je: Joanna Lemirowska - Wronka</a:t>
            </a:r>
            <a:endParaRPr lang="cs-CZ" dirty="0"/>
          </a:p>
        </p:txBody>
      </p:sp>
      <p:sp>
        <p:nvSpPr>
          <p:cNvPr id="4" name="AutoShape 2" descr="Znalezione obrazy dla zapytania uk&amp;lstrok;ad pokarmowy cz&amp;lstrok;owi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970" y="3140969"/>
            <a:ext cx="1887777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1B4B8F11-61E6-4A8F-8AC7-1500F4A5DA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" y="0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442" y="6267599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36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68752" cy="936104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683568" y="1412776"/>
            <a:ext cx="7137241" cy="4419853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hlinkClick r:id="rId2"/>
              </a:rPr>
              <a:t>https://www.vysokeskoly.cz/maturitniotazky/biologie/travici-soustava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https://cs.wikipedia.org/wiki/Tr%C3%A1vic%C3%AD_soustava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http://antiskola.eu/cz/referaty/484-travici-soustava</a:t>
            </a:r>
            <a:endParaRPr lang="pl-PL" dirty="0" smtClean="0"/>
          </a:p>
          <a:p>
            <a:r>
              <a:rPr lang="pl-PL" smtClean="0">
                <a:hlinkClick r:id="rId5"/>
              </a:rPr>
              <a:t>https://obrazky.seznam.cz/?q=Tr%C3%A1vic%C3%AD%20soustava&amp;fulltext&amp;mm=2&amp;sourceid=web&amp;thru=hint#utm_content=ncobrazky&amp;utm_term=Tr%C3%A1vic%C3%AD%20soustava&amp;utm_medium=hint&amp;utm_source=search.seznam.cz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5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HODNOCENÍ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367935"/>
              </p:ext>
            </p:extLst>
          </p:nvPr>
        </p:nvGraphicFramePr>
        <p:xfrm>
          <a:off x="755650" y="1484313"/>
          <a:ext cx="7777164" cy="140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POČET BODŮ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VĚCNÝ OBSAH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Shromážděné informace jsou neúplné, mnoho jich chybí, objevují se informace mimo téma. Slabé využití zdrojů.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Správné, pravdivé informace. Případné drobné chyby.</a:t>
                      </a:r>
                    </a:p>
                    <a:p>
                      <a:r>
                        <a:rPr lang="pl-PL" sz="1400" baseline="0" dirty="0"/>
                        <a:t>Dobré využití zdrojů.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Správně zrealizovaný projekt, patřičné, vyčerpávající informace. Velmi dobré využití uvedených zdrojů, případně jiné zdroje a dodatečné znalosti mimo vzdělávací program.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ESTETIKA PROVEDENÍ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Práce provedená nedbale, málo čitelná, nemá grafiku, ilustrace, chybí popisy. Špatné rozplánování informací na stránce.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Práce provedená pečlivě, čitelně. Dobré rozplánování informací na stránce. Má patřičnou grafiku.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Práce velmi estetická a kreativní, přehledná, vyzývající k seznámení s jejím obsahem. Správné rozvržení grafiky a textu. Práce zajímavá, barevná.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ANGAŽOVANOST SKUPINY</a:t>
                      </a:r>
                    </a:p>
                    <a:p>
                      <a:r>
                        <a:rPr lang="pl-PL" sz="1400" dirty="0"/>
                        <a:t>A SCHOPNOST SPOLUPRÁCE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Absence angažovanosti všech členů skupiny do kreativní spolupráce. 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Dobrá spolupráce ve skupině.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Plná angažovanost do práce všech členů skupiny, vzájemná motivace a pomoc při práci. Vysoká úroveň spolupráce ve skupině.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PREZENTACE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Práce přečtená, nereferovaná. Bez odpovědí na kontrolní otázky od učitele.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Prezentace částečně referovaná, částečně přečtená. Obtíže při poskytování odpovědí na kontrolní otázky od učitele.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Práce referovaná zajímavým způsobem, uspořádaně, správně. Prokázání pochopení prezentovaného obsahu. Správné odpovědi na kontrolní otázky od učitele.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PŘÍPRAVA ALBA A SCHÉMATU STAVBY TRÁVICÍ SOUSTAVY</a:t>
                      </a:r>
                      <a:r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Komplikace ve spolupráci žáků při tvorbě alba. Chaotické uspořádání alba. Schéma trávicí soustavy málo čitelné, neobsahuje všechny prvky.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Dobrá spolupráce v kolektivu. Uspořádání alba logické a kompaktní. Schéma trávicí soustavy vytvořeno správně, esteticky, obsahuje všechny prvky a popisy.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Spolupráce celého třídního kolektivu na velmi vysoké úrovni, velká kreativita. Uspořádání stránek v albu adekvátní tématu, logické. Schéma trávicí soustavy vytvořeno esteticky, zajímavě, za použití zajímavého umělecky-technického řešení, obsahuje všechny prvky a popisy, je výrazné.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63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HODNOCENÍ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323652"/>
            <a:ext cx="7497281" cy="3508977"/>
          </a:xfrm>
        </p:spPr>
        <p:txBody>
          <a:bodyPr/>
          <a:lstStyle/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ZNÁMKA</a:t>
            </a:r>
          </a:p>
          <a:p>
            <a:endParaRPr lang="cs-CZ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140571"/>
              </p:ext>
            </p:extLst>
          </p:nvPr>
        </p:nvGraphicFramePr>
        <p:xfrm>
          <a:off x="2555776" y="2132856"/>
          <a:ext cx="4824536" cy="4113498"/>
        </p:xfrm>
        <a:graphic>
          <a:graphicData uri="http://schemas.openxmlformats.org/drawingml/2006/table">
            <a:tbl>
              <a:tblPr firstRow="1" firstCol="1" bandRow="1"/>
              <a:tblGrid>
                <a:gridCol w="1271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2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BODY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effectLst/>
                          <a:latin typeface="Times New Roman"/>
                        </a:rPr>
                        <a:t>ZNÁMKA</a:t>
                      </a:r>
                      <a:endParaRPr lang="cs-CZ" sz="1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&lt;3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nevyhovující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3-6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vyhovující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7-9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uspokojivě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10-11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dobře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12-13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velmi dobře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14-15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výborně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183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880728" cy="9361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VÝSLEDKY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277" y="4365104"/>
            <a:ext cx="314744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52565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u="sng" dirty="0"/>
              <a:t>Přínosy během realizace projektu:</a:t>
            </a:r>
            <a:endParaRPr lang="cs-CZ" dirty="0"/>
          </a:p>
          <a:p>
            <a:r>
              <a:rPr lang="cs-CZ"/>
              <a:t>Naučili jste se získávat a zpracovávat informace získané z internetu.</a:t>
            </a:r>
          </a:p>
          <a:p>
            <a:r>
              <a:rPr lang="cs-CZ"/>
              <a:t>Zdokonalili jste své schopnosti spolupráce ve skupině a celém kolektivu.</a:t>
            </a:r>
          </a:p>
          <a:p>
            <a:r>
              <a:rPr lang="cs-CZ"/>
              <a:t>Vaše individuální, skupinová a kolektivní práce přispěla ke vzniku krásného alba o trávicí soustavě člověka, které může posloužit jako podpora a usnadní osvojování znalostí na toto téma.</a:t>
            </a:r>
          </a:p>
          <a:p>
            <a:r>
              <a:rPr lang="cs-CZ"/>
              <a:t>Samostatné vyhledávání informací o jednotlivých součástech trávicí soustavy a jejích onemocněních přispělo k rozšíření znalostí o vlastním organismu. </a:t>
            </a:r>
          </a:p>
        </p:txBody>
      </p:sp>
    </p:spTree>
    <p:extLst>
      <p:ext uri="{BB962C8B-B14F-4D97-AF65-F5344CB8AC3E}">
        <p14:creationId xmlns:p14="http://schemas.microsoft.com/office/powerpoint/2010/main" val="4104481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1772816"/>
            <a:ext cx="633670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PŘÍRUČKA PRO UČITELE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348880"/>
            <a:ext cx="7632848" cy="46085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1. Před zahájením projektu důkladně seznamte žáky s obsahem zadání, uzpůsobte způsob komunikace možnostem žáků. </a:t>
            </a:r>
          </a:p>
          <a:p>
            <a:pPr marL="68580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2. Seznamte žáky s pravidly bezpečného používání internetu. Učitel by měl s žáky prohlédnout internetové zdroje, pomoci jim v pochopení.</a:t>
            </a:r>
          </a:p>
          <a:p>
            <a:pPr marL="68580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3. Učitel by měl pro každou skupinu připravit kartičky s problematikou, kterou je nutné zpracovat, a pokyny souvisejícími s prací.</a:t>
            </a:r>
          </a:p>
          <a:p>
            <a:pPr marL="68580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4. Třídní kolektiv rozdělte do skupin takovým způsobem, aby byla práce uzpůsobena možnostem žáků a každý měl šanci se během trvání projektu plně realizovat.</a:t>
            </a:r>
          </a:p>
          <a:p>
            <a:pPr marL="68580" indent="0">
              <a:buNone/>
            </a:pPr>
            <a:r>
              <a:rPr lang="cs-CZ" sz="1500" dirty="0">
                <a:solidFill>
                  <a:schemeClr val="tx1"/>
                </a:solidFill>
              </a:rPr>
              <a:t>5. Na realizaci projektu můžete vyčlenit tři až čtyři hodiny - v závislosti na možnostech žáků.</a:t>
            </a:r>
          </a:p>
          <a:p>
            <a:pPr marL="6858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AE4E0C0C-0E62-4321-8352-9EDA4E79C9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75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1. Úvod</a:t>
            </a:r>
          </a:p>
          <a:p>
            <a:pPr marL="0" indent="0">
              <a:buNone/>
            </a:pPr>
            <a:r>
              <a:rPr lang="cs-CZ"/>
              <a:t>2. Zadání</a:t>
            </a:r>
          </a:p>
          <a:p>
            <a:pPr marL="0" indent="0">
              <a:buNone/>
            </a:pPr>
            <a:r>
              <a:rPr lang="cs-CZ"/>
              <a:t>3. Proces</a:t>
            </a:r>
          </a:p>
          <a:p>
            <a:pPr marL="0" indent="0">
              <a:buNone/>
            </a:pPr>
            <a:r>
              <a:rPr lang="cs-CZ"/>
              <a:t>4. Zdroje</a:t>
            </a:r>
          </a:p>
          <a:p>
            <a:pPr marL="0" indent="0">
              <a:buNone/>
            </a:pPr>
            <a:r>
              <a:rPr lang="cs-CZ"/>
              <a:t>5. Hodnocení</a:t>
            </a:r>
          </a:p>
          <a:p>
            <a:pPr marL="0" indent="0">
              <a:buNone/>
            </a:pPr>
            <a:r>
              <a:rPr lang="cs-CZ"/>
              <a:t>6. Výsledky</a:t>
            </a:r>
          </a:p>
          <a:p>
            <a:pPr marL="0" indent="0">
              <a:buNone/>
            </a:pPr>
            <a:r>
              <a:rPr lang="cs-CZ"/>
              <a:t>7. Příručka pro učitele</a:t>
            </a:r>
          </a:p>
        </p:txBody>
      </p:sp>
    </p:spTree>
    <p:extLst>
      <p:ext uri="{BB962C8B-B14F-4D97-AF65-F5344CB8AC3E}">
        <p14:creationId xmlns:p14="http://schemas.microsoft.com/office/powerpoint/2010/main" val="322881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341567" cy="864096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131840" y="1052736"/>
            <a:ext cx="5554960" cy="5328592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Představ si, že máš hlad. Běžíš rychle do lednice, uděláš si chlebíček a s chutí jej sníš. Již jsi spokojen a jen to Tě zajímá... STOP !</a:t>
            </a:r>
          </a:p>
          <a:p>
            <a:endParaRPr lang="cs-CZ" sz="36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556792"/>
            <a:ext cx="2715127" cy="352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90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6"/>
            <a:ext cx="5832648" cy="546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3856274" cy="961176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ÚVOD</a:t>
            </a:r>
            <a:endParaRPr lang="cs-CZ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5716" y="1491342"/>
            <a:ext cx="5328592" cy="5366658"/>
          </a:xfrm>
        </p:spPr>
        <p:txBody>
          <a:bodyPr>
            <a:normAutofit/>
          </a:bodyPr>
          <a:lstStyle/>
          <a:p>
            <a:r>
              <a:rPr lang="cs-CZ" dirty="0"/>
              <a:t> Jestlipak víš, proč skutečně JÍŠ?</a:t>
            </a:r>
          </a:p>
          <a:p>
            <a:r>
              <a:rPr lang="cs-CZ" dirty="0"/>
              <a:t> K čemu skutečně slouží Tvoje TRÁVICÍ SOUSTAVA?</a:t>
            </a:r>
          </a:p>
          <a:p>
            <a:r>
              <a:rPr lang="cs-CZ" dirty="0"/>
              <a:t> Jaká je cesta jídla, které jsi snědl? Jakými orgány tvého organismu musí projít?</a:t>
            </a:r>
          </a:p>
          <a:p>
            <a:r>
              <a:rPr lang="cs-CZ" dirty="0"/>
              <a:t>Na všechny tato otázky najdeš odpovědi díky spolupráci se spolužáky a samostatné práci, která spočívá ve zjišťování informací o trávicí soustavě člověka.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6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736594" cy="88916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ZADÁNÍ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12776"/>
            <a:ext cx="7488832" cy="468052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Vaším úkolem je vytvořit album ve formátu A3, které bude obsahovat informace a fotografie týkající se trávicí soustavy a jejích chorob. Následně budete svou práci prezentovat před celou třídou. Navíc společně vytvoříte schéma stavby trávicí soustavy, které umístíte na konec alba. Na splnění úkolu máte 3 týdny.</a:t>
            </a:r>
          </a:p>
          <a:p>
            <a:r>
              <a:rPr lang="cs-CZ" sz="2800" dirty="0"/>
              <a:t>Každá skupina by měla do své práce umístit informace o:  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</a:rPr>
              <a:t>funkci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7030A0"/>
                </a:solidFill>
              </a:rPr>
              <a:t>umístění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FF00"/>
                </a:solidFill>
              </a:rPr>
              <a:t>stavbě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velikosti</a:t>
            </a:r>
            <a:r>
              <a:rPr lang="cs-CZ" sz="2800" dirty="0"/>
              <a:t> a </a:t>
            </a:r>
            <a:r>
              <a:rPr lang="cs-CZ" sz="2800" dirty="0">
                <a:solidFill>
                  <a:srgbClr val="0070C0"/>
                </a:solidFill>
              </a:rPr>
              <a:t>chorobách</a:t>
            </a:r>
            <a:r>
              <a:rPr lang="cs-CZ" sz="2800" dirty="0"/>
              <a:t> daného článku trávicí soustavy. </a:t>
            </a:r>
          </a:p>
        </p:txBody>
      </p:sp>
    </p:spTree>
    <p:extLst>
      <p:ext uri="{BB962C8B-B14F-4D97-AF65-F5344CB8AC3E}">
        <p14:creationId xmlns:p14="http://schemas.microsoft.com/office/powerpoint/2010/main" val="119428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828600" y="26977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1000"/>
                    </a14:imgEffect>
                    <a14:imgEffect>
                      <a14:brightnessContrast bright="79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775" y="692696"/>
            <a:ext cx="368644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cs-CZ"/>
              <a:t>Rozdělte se do 3 skupin. Každá skupina bude mít za úkol vytvořit souhrn informací souvisejících s předmětem tohoto projektu.</a:t>
            </a:r>
          </a:p>
          <a:p>
            <a:pPr lvl="0"/>
            <a:r>
              <a:rPr lang="cs-CZ"/>
              <a:t>SKUPINA A:</a:t>
            </a:r>
          </a:p>
          <a:p>
            <a:pPr lvl="0"/>
            <a:r>
              <a:rPr lang="cs-CZ"/>
              <a:t>- dutina ústní a onemocnění dutiny ústní</a:t>
            </a:r>
          </a:p>
          <a:p>
            <a:pPr lvl="0"/>
            <a:r>
              <a:rPr lang="cs-CZ"/>
              <a:t>- krk a onemocnění krku</a:t>
            </a:r>
          </a:p>
          <a:p>
            <a:pPr lvl="0"/>
            <a:r>
              <a:rPr lang="cs-CZ"/>
              <a:t>SKUPINA B:</a:t>
            </a:r>
          </a:p>
          <a:p>
            <a:pPr lvl="0"/>
            <a:r>
              <a:rPr lang="cs-CZ"/>
              <a:t>- hltan a onemocnění hltanu</a:t>
            </a:r>
          </a:p>
          <a:p>
            <a:pPr lvl="0"/>
            <a:r>
              <a:rPr lang="cs-CZ"/>
              <a:t>- žaludek a onemocnění žaludku </a:t>
            </a:r>
          </a:p>
          <a:p>
            <a:pPr lvl="0"/>
            <a:r>
              <a:rPr lang="cs-CZ"/>
              <a:t>SKUPINA C:</a:t>
            </a:r>
          </a:p>
          <a:p>
            <a:pPr lvl="0"/>
            <a:r>
              <a:rPr lang="cs-CZ"/>
              <a:t>- tenké střevo a onemocnění tenkého střeva</a:t>
            </a:r>
          </a:p>
          <a:p>
            <a:pPr lvl="0"/>
            <a:r>
              <a:rPr lang="cs-CZ"/>
              <a:t>- tlusté střevo a onemocnění tlustého střeva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10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-207314"/>
            <a:ext cx="4176464" cy="1224136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PROCES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saturation sat="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052736"/>
            <a:ext cx="489654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7632848" cy="6552728"/>
          </a:xfrm>
        </p:spPr>
        <p:txBody>
          <a:bodyPr>
            <a:normAutofit/>
          </a:bodyPr>
          <a:lstStyle/>
          <a:p>
            <a:r>
              <a:rPr lang="cs-CZ" dirty="0"/>
              <a:t>Získání informací. Informace, obrázky, fotografie připravte na karty formátu A3. </a:t>
            </a:r>
          </a:p>
          <a:p>
            <a:r>
              <a:rPr lang="cs-CZ" dirty="0"/>
              <a:t>Na přípravu karet do alba budete mít týden - přinesete hotové karty na další hodinu biologie.</a:t>
            </a:r>
          </a:p>
          <a:p>
            <a:r>
              <a:rPr lang="cs-CZ" dirty="0"/>
              <a:t>Z karet společně vytvoříte jedno společné album týkající se trávicí soustavy člověka.</a:t>
            </a:r>
          </a:p>
          <a:p>
            <a:r>
              <a:rPr lang="cs-CZ" dirty="0"/>
              <a:t> Na základě informací získaných během přípravy alba společně vytvoříte poslední kartu alba, na které bude model trávicí soustavy. Způsob provedení záleží na Vás (může být namalovaný, vytvořený z různých materiálů, může být pohyblivý - tj. s možností připnutí a odepnutí jednotlivých prvků trávicí soustavy).</a:t>
            </a:r>
            <a:r>
              <a:rPr dirty="0"/>
              <a:t/>
            </a:r>
            <a:br>
              <a:rPr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53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404664"/>
            <a:ext cx="3528510" cy="961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62129"/>
            <a:ext cx="3024336" cy="50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39553" y="1556792"/>
            <a:ext cx="5472607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Na dalších hodinách každá skupina představí svou práci, aby se s ostatními žáky podělila o získané informace. </a:t>
            </a:r>
          </a:p>
          <a:p>
            <a:r>
              <a:rPr lang="cs-CZ" sz="2800" dirty="0"/>
              <a:t>Nakonec bude učitel klást otázky,</a:t>
            </a:r>
          </a:p>
          <a:p>
            <a:r>
              <a:rPr lang="cs-CZ" sz="2800" dirty="0"/>
              <a:t>aby zjistil, kolik informací jste si zapamatovali.</a:t>
            </a:r>
          </a:p>
        </p:txBody>
      </p:sp>
    </p:spTree>
    <p:extLst>
      <p:ext uri="{BB962C8B-B14F-4D97-AF65-F5344CB8AC3E}">
        <p14:creationId xmlns:p14="http://schemas.microsoft.com/office/powerpoint/2010/main" val="234483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4176464" cy="1152128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5184576"/>
          </a:xfrm>
        </p:spPr>
        <p:txBody>
          <a:bodyPr>
            <a:normAutofit lnSpcReduction="10000"/>
          </a:bodyPr>
          <a:lstStyle/>
          <a:p>
            <a:pPr indent="-342900"/>
            <a:r>
              <a:rPr lang="cs-CZ"/>
              <a:t>Informace nezbytné pro přípravu zadání hledejte na uvedených internetových stránkách, nebo na jiných, které znáte.</a:t>
            </a:r>
          </a:p>
          <a:p>
            <a:pPr indent="-342900"/>
            <a:r>
              <a:rPr lang="cs-CZ"/>
              <a:t>Práce musí být estetická (hezky provedená),</a:t>
            </a:r>
          </a:p>
          <a:p>
            <a:pPr marL="0" indent="0">
              <a:buNone/>
            </a:pPr>
            <a:r>
              <a:rPr lang="cs-CZ"/>
              <a:t>     v zajímavé, vyčerpávající, různorodé formě.</a:t>
            </a:r>
          </a:p>
          <a:p>
            <a:pPr indent="-342900"/>
            <a:r>
              <a:rPr lang="cs-CZ"/>
              <a:t> </a:t>
            </a:r>
            <a:r>
              <a:rPr lang="cs-CZ" u="sng" dirty="0"/>
              <a:t>V každé prezentaci musí být uvedeno:</a:t>
            </a:r>
          </a:p>
          <a:p>
            <a:r>
              <a:rPr lang="cs-CZ"/>
              <a:t>1</a:t>
            </a:r>
            <a:r>
              <a:rPr lang="cs-CZ" b="1" dirty="0"/>
              <a:t>. </a:t>
            </a:r>
            <a:r>
              <a:rPr lang="cs-CZ" b="1"/>
              <a:t>Předmět</a:t>
            </a:r>
            <a:r>
              <a:rPr lang="cs-CZ"/>
              <a:t> (jiný pro každou skupinu).</a:t>
            </a:r>
            <a:endParaRPr lang="cs-CZ" dirty="0"/>
          </a:p>
          <a:p>
            <a:r>
              <a:rPr lang="cs-CZ"/>
              <a:t>2</a:t>
            </a:r>
            <a:r>
              <a:rPr lang="cs-CZ" b="1" dirty="0"/>
              <a:t>. Jména a příjmení žáků, kteří ji připravili.</a:t>
            </a:r>
          </a:p>
          <a:p>
            <a:r>
              <a:rPr lang="cs-CZ"/>
              <a:t>3. Zpracování zadání podle pokynů.</a:t>
            </a:r>
            <a:endParaRPr lang="cs-CZ" dirty="0"/>
          </a:p>
          <a:p>
            <a:r>
              <a:rPr lang="cs-CZ"/>
              <a:t>4. Každá skupina prezentuje svoji práci ve třídě samostatně.</a:t>
            </a:r>
          </a:p>
          <a:p>
            <a:r>
              <a:rPr lang="cs-CZ"/>
              <a:t>5. Každá skupina prezentuje svoji práci před celou třídou.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412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381</TotalTime>
  <Words>1055</Words>
  <Application>Microsoft Office PowerPoint</Application>
  <PresentationFormat>Pokaz na ekranie (4:3)</PresentationFormat>
  <Paragraphs>119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Century Gothic</vt:lpstr>
      <vt:lpstr>Comic Sans MS</vt:lpstr>
      <vt:lpstr>Times New Roman</vt:lpstr>
      <vt:lpstr>Wingdings 2</vt:lpstr>
      <vt:lpstr>Austin</vt:lpstr>
      <vt:lpstr>TRÁVICÍ SOUSTAVA</vt:lpstr>
      <vt:lpstr>OBSAH</vt:lpstr>
      <vt:lpstr>ÚVOD</vt:lpstr>
      <vt:lpstr>ÚVOD</vt:lpstr>
      <vt:lpstr>ZADÁNÍ</vt:lpstr>
      <vt:lpstr>PROCES</vt:lpstr>
      <vt:lpstr>PROCES</vt:lpstr>
      <vt:lpstr>Prezentacja programu PowerPoint</vt:lpstr>
      <vt:lpstr>PROCES</vt:lpstr>
      <vt:lpstr>ZDROJE</vt:lpstr>
      <vt:lpstr>HODNOCENÍ</vt:lpstr>
      <vt:lpstr>HODNOCENÍ</vt:lpstr>
      <vt:lpstr>VÝSLEDKY</vt:lpstr>
      <vt:lpstr>PŘÍRUČKA PRO UČITELE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Wronka</dc:creator>
  <cp:lastModifiedBy>Anna Basta</cp:lastModifiedBy>
  <cp:revision>38</cp:revision>
  <dcterms:created xsi:type="dcterms:W3CDTF">2017-03-05T12:23:35Z</dcterms:created>
  <dcterms:modified xsi:type="dcterms:W3CDTF">2020-01-22T13:22:17Z</dcterms:modified>
</cp:coreProperties>
</file>