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0" r:id="rId5"/>
    <p:sldId id="262" r:id="rId6"/>
    <p:sldId id="259" r:id="rId7"/>
    <p:sldId id="263" r:id="rId8"/>
    <p:sldId id="261" r:id="rId9"/>
    <p:sldId id="270" r:id="rId10"/>
    <p:sldId id="264" r:id="rId11"/>
    <p:sldId id="265" r:id="rId12"/>
    <p:sldId id="266" r:id="rId13"/>
    <p:sldId id="271" r:id="rId14"/>
    <p:sldId id="267" r:id="rId15"/>
    <p:sldId id="268" r:id="rId16"/>
    <p:sldId id="269"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789083"/>
    <a:srgbClr val="DE2E2A"/>
    <a:srgbClr val="D434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35113-BB25-451F-B74E-0769C21691AD}" type="datetimeFigureOut">
              <a:rPr lang="pl-PL" smtClean="0"/>
              <a:pPr/>
              <a:t>14.01.2020</a:t>
            </a:fld>
            <a:endParaRPr lang="cs-CZ"/>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12294-3153-40ED-A878-056E3204A61F}" type="slidenum">
              <a:rPr lang="pl-PL" smtClean="0"/>
              <a:pPr/>
              <a:t>‹#›</a:t>
            </a:fld>
            <a:endParaRPr lang="cs-CZ"/>
          </a:p>
        </p:txBody>
      </p:sp>
    </p:spTree>
    <p:extLst>
      <p:ext uri="{BB962C8B-B14F-4D97-AF65-F5344CB8AC3E}">
        <p14:creationId xmlns:p14="http://schemas.microsoft.com/office/powerpoint/2010/main" val="50509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3412294-3153-40ED-A878-056E3204A61F}" type="slidenum">
              <a:rPr lang="pl-PL" smtClean="0"/>
              <a:pPr/>
              <a:t>3</a:t>
            </a:fld>
            <a:endParaRPr lang="cs-CZ"/>
          </a:p>
        </p:txBody>
      </p:sp>
    </p:spTree>
    <p:extLst>
      <p:ext uri="{BB962C8B-B14F-4D97-AF65-F5344CB8AC3E}">
        <p14:creationId xmlns:p14="http://schemas.microsoft.com/office/powerpoint/2010/main" val="21625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3412294-3153-40ED-A878-056E3204A61F}" type="slidenum">
              <a:rPr lang="pl-PL" smtClean="0"/>
              <a:pPr/>
              <a:t>16</a:t>
            </a:fld>
            <a:endParaRPr lang="cs-CZ"/>
          </a:p>
        </p:txBody>
      </p:sp>
    </p:spTree>
    <p:extLst>
      <p:ext uri="{BB962C8B-B14F-4D97-AF65-F5344CB8AC3E}">
        <p14:creationId xmlns:p14="http://schemas.microsoft.com/office/powerpoint/2010/main" val="351722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34EDF18-6061-4553-AC0B-01AD4AA4543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A3A2B95D-8699-4D24-B5A9-A9A2D23E41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0F0C9095-EC88-4DB9-8F80-E51F749E33B5}"/>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5" name="Symbol zastępczy stopki 4">
            <a:extLst>
              <a:ext uri="{FF2B5EF4-FFF2-40B4-BE49-F238E27FC236}">
                <a16:creationId xmlns="" xmlns:a16="http://schemas.microsoft.com/office/drawing/2014/main" id="{24861D41-40E8-482D-A015-FEFD6543A8B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017F9650-3D18-4AF6-9122-254849AD5657}"/>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395815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B9CDB78-0A66-409F-9720-D8CDDD33B16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BC5E0AF0-6EDD-47B3-85B7-A4AB6FBCB4E9}"/>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244A9F05-A7E0-4879-9D05-1A5202E71FF8}"/>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5" name="Symbol zastępczy stopki 4">
            <a:extLst>
              <a:ext uri="{FF2B5EF4-FFF2-40B4-BE49-F238E27FC236}">
                <a16:creationId xmlns="" xmlns:a16="http://schemas.microsoft.com/office/drawing/2014/main" id="{60F26F33-5D61-463B-8913-27052EA11C0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35AD46C5-2835-4B0F-97A2-7960011DD96B}"/>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409090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8B742C88-D66E-4E41-9B3F-31D544FB26CC}"/>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810FBFB8-2A1B-442F-A6D5-814797F671AB}"/>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AB3AD476-F307-4237-B746-50D0A296FCA7}"/>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5" name="Symbol zastępczy stopki 4">
            <a:extLst>
              <a:ext uri="{FF2B5EF4-FFF2-40B4-BE49-F238E27FC236}">
                <a16:creationId xmlns="" xmlns:a16="http://schemas.microsoft.com/office/drawing/2014/main" id="{7E9D1495-DF41-410A-9D3D-40CC4B3ED76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8152713D-A549-431C-866D-7D4100FCF95C}"/>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376876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BC6E907-6498-4A24-95EB-FF50BA60930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D28BBF29-F1C3-4381-9797-82B947D8CE3F}"/>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1C04301F-D772-4B79-A266-E23A8E66908E}"/>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5" name="Symbol zastępczy stopki 4">
            <a:extLst>
              <a:ext uri="{FF2B5EF4-FFF2-40B4-BE49-F238E27FC236}">
                <a16:creationId xmlns="" xmlns:a16="http://schemas.microsoft.com/office/drawing/2014/main" id="{79561E3D-B8E9-4B07-9B4C-EE2989AD10B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44106E9B-D105-4BFD-8DE1-CCC57C043A3C}"/>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61431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DEDAEAF-AAC0-48A2-B1F6-1DA18D7F888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 xmlns:a16="http://schemas.microsoft.com/office/drawing/2014/main" id="{782D9D54-A9E0-45C8-BC1B-80512E749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 xmlns:a16="http://schemas.microsoft.com/office/drawing/2014/main" id="{CFAAD1AD-5CE4-4248-B266-1A157FE36A16}"/>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5" name="Symbol zastępczy stopki 4">
            <a:extLst>
              <a:ext uri="{FF2B5EF4-FFF2-40B4-BE49-F238E27FC236}">
                <a16:creationId xmlns="" xmlns:a16="http://schemas.microsoft.com/office/drawing/2014/main" id="{C5778FF4-6EF3-48BF-B88D-ABEF594B2E2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F2C7B30F-2407-4841-AB96-D2B163330019}"/>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291077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3D99EE4-64CD-48A7-BAD5-F445955D7F2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07D5FDA9-B98E-4B2D-98A0-4EBE36CA1F48}"/>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701488CC-49FB-4C6A-A8BB-E0026D22500C}"/>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3FCDEC55-C5FE-4C62-A1E9-C8F860975F8B}"/>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6" name="Symbol zastępczy stopki 5">
            <a:extLst>
              <a:ext uri="{FF2B5EF4-FFF2-40B4-BE49-F238E27FC236}">
                <a16:creationId xmlns="" xmlns:a16="http://schemas.microsoft.com/office/drawing/2014/main" id="{FD4B4E95-D331-4E30-A048-C533C4CE75A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E918F420-853C-4A8E-967B-F7CAA96EA535}"/>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11100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CB19492-73AE-4526-B1BC-973F2752A2DA}"/>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 xmlns:a16="http://schemas.microsoft.com/office/drawing/2014/main" id="{F4D53715-25E2-4A70-AEB6-7C854A104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 xmlns:a16="http://schemas.microsoft.com/office/drawing/2014/main" id="{225865D8-7D04-4037-B4D2-10B5DA175EED}"/>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 xmlns:a16="http://schemas.microsoft.com/office/drawing/2014/main" id="{B8D13EF6-84AD-4D3D-89FA-9A3CF9E3FD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 xmlns:a16="http://schemas.microsoft.com/office/drawing/2014/main" id="{503DEC7C-1EA9-411D-AAB5-3CDDE9990EEF}"/>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 xmlns:a16="http://schemas.microsoft.com/office/drawing/2014/main" id="{332A651D-EA47-45BA-B55B-668627D96F35}"/>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8" name="Symbol zastępczy stopki 7">
            <a:extLst>
              <a:ext uri="{FF2B5EF4-FFF2-40B4-BE49-F238E27FC236}">
                <a16:creationId xmlns="" xmlns:a16="http://schemas.microsoft.com/office/drawing/2014/main" id="{7BB97758-3994-4AD2-82D6-09A0D01D59F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51BEBCAA-779F-48F7-899A-7E55F975C880}"/>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39864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7CB1C07-F3DE-4D5A-BA4A-31D17376C15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E65C44DE-D499-4DF4-AA7B-DFF9EF83524D}"/>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4" name="Symbol zastępczy stopki 3">
            <a:extLst>
              <a:ext uri="{FF2B5EF4-FFF2-40B4-BE49-F238E27FC236}">
                <a16:creationId xmlns="" xmlns:a16="http://schemas.microsoft.com/office/drawing/2014/main" id="{9E3214BD-CA7C-43B8-A57D-38252DEFEF9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 xmlns:a16="http://schemas.microsoft.com/office/drawing/2014/main" id="{14797698-A928-4C7F-BDE8-9B7422B1C4CC}"/>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232111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F854253A-7568-4D7A-A3CD-56F1EFAC3466}"/>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3" name="Symbol zastępczy stopki 2">
            <a:extLst>
              <a:ext uri="{FF2B5EF4-FFF2-40B4-BE49-F238E27FC236}">
                <a16:creationId xmlns="" xmlns:a16="http://schemas.microsoft.com/office/drawing/2014/main" id="{1C1D9D8C-D098-4672-AA7B-391A52CEFA17}"/>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 xmlns:a16="http://schemas.microsoft.com/office/drawing/2014/main" id="{113ED9A9-75F5-4126-9983-1BE2F01CE048}"/>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23910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994A235-0DC4-46E9-A96B-6BC58B297E6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 xmlns:a16="http://schemas.microsoft.com/office/drawing/2014/main" id="{6F4762D1-ECF6-4D43-98EE-8FF9F9B7AD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547CF4A8-773F-411D-91CD-DB4F2BF61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 xmlns:a16="http://schemas.microsoft.com/office/drawing/2014/main" id="{87CEF8D9-F9F2-4C39-9AE8-531F50F122C9}"/>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6" name="Symbol zastępczy stopki 5">
            <a:extLst>
              <a:ext uri="{FF2B5EF4-FFF2-40B4-BE49-F238E27FC236}">
                <a16:creationId xmlns="" xmlns:a16="http://schemas.microsoft.com/office/drawing/2014/main" id="{7FA94C4F-1BDC-4A55-9B7F-82961615DEB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9293A006-80F6-4A33-B5E8-349844267112}"/>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143187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9FE7E74-08BD-4216-98CF-C411F98B9A5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 xmlns:a16="http://schemas.microsoft.com/office/drawing/2014/main" id="{5CED4985-43ED-4931-8A35-432370DB7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 xmlns:a16="http://schemas.microsoft.com/office/drawing/2014/main" id="{4F42D472-6973-4E86-9433-222C2E9DD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 xmlns:a16="http://schemas.microsoft.com/office/drawing/2014/main" id="{2B15EEB6-62BF-4985-BABE-2BA25CC92257}"/>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6" name="Symbol zastępczy stopki 5">
            <a:extLst>
              <a:ext uri="{FF2B5EF4-FFF2-40B4-BE49-F238E27FC236}">
                <a16:creationId xmlns="" xmlns:a16="http://schemas.microsoft.com/office/drawing/2014/main" id="{696F375A-0E4F-4D17-BEAD-13CDF6ADED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6245316C-15F4-4E6A-B4ED-3FC551DF9FDF}"/>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240920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0A2AA5E0-456F-457E-90DC-8CFFECDE7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7704D677-7B1F-462D-BA30-E9315FF7A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A13705A5-8441-4037-A821-B00B913C67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F7C2A-1235-4EBE-8959-942CCF7FA340}" type="datetimeFigureOut">
              <a:rPr lang="pl-PL" smtClean="0"/>
              <a:pPr/>
              <a:t>14.01.2020</a:t>
            </a:fld>
            <a:endParaRPr lang="pl-PL"/>
          </a:p>
        </p:txBody>
      </p:sp>
      <p:sp>
        <p:nvSpPr>
          <p:cNvPr id="5" name="Symbol zastępczy stopki 4">
            <a:extLst>
              <a:ext uri="{FF2B5EF4-FFF2-40B4-BE49-F238E27FC236}">
                <a16:creationId xmlns="" xmlns:a16="http://schemas.microsoft.com/office/drawing/2014/main" id="{5DB368B5-DDE8-44D0-ABD7-194548436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 xmlns:a16="http://schemas.microsoft.com/office/drawing/2014/main" id="{141ABE93-A522-40BD-B8D8-611DAC08B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6F950-8929-4DA0-B2F1-035CBB625EEE}" type="slidenum">
              <a:rPr lang="pl-PL" smtClean="0"/>
              <a:pPr/>
              <a:t>‹#›</a:t>
            </a:fld>
            <a:endParaRPr lang="pl-PL"/>
          </a:p>
        </p:txBody>
      </p:sp>
    </p:spTree>
    <p:extLst>
      <p:ext uri="{BB962C8B-B14F-4D97-AF65-F5344CB8AC3E}">
        <p14:creationId xmlns:p14="http://schemas.microsoft.com/office/powerpoint/2010/main" val="1937545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www.hackmath.net/sk/priklady-ulohy/stredna-skola" TargetMode="External"/><Relationship Id="rId13" Type="http://schemas.openxmlformats.org/officeDocument/2006/relationships/hyperlink" Target="https://www.hackmath.net/cz/priklad-uloha/835" TargetMode="External"/><Relationship Id="rId3" Type="http://schemas.openxmlformats.org/officeDocument/2006/relationships/hyperlink" Target="http://www.hrani.jecool.net/category/stolni-hry/" TargetMode="External"/><Relationship Id="rId7" Type="http://schemas.openxmlformats.org/officeDocument/2006/relationships/hyperlink" Target="https://www.google.com/search?client=firefox-b&amp;biw=1582&amp;bih=761&amp;tbm=isch&amp;sxsrf=ACYBGNTgRvBLS2xX-hVbYoHhQ_vUd1z2jw:1578393384290&amp;sa=1&amp;ei=KF8UXumoEYmO1fAPjdKq2AQ&amp;q=stoln%C3%AD+hry+pravidla&amp;oq=stoln%C3%AD+hry+pravidla&amp;gs_l=img.3...37213.38856..39065...0.0..0.98.955.11......0....1..gws-wiz-img.......35i39j0i19.ugMXo273OrE&amp;ved=0ahUKEwjp3PHHpfHmAhUJRxUIHQ2pCksQ4dUDCAc&amp;uact=5" TargetMode="External"/><Relationship Id="rId12" Type="http://schemas.openxmlformats.org/officeDocument/2006/relationships/hyperlink" Target="http://www.profesor.pl/publikacja,3643,Sprawdziany-i-testy,Egzamin-probny-z-zakresu-matematyki-dla-III-klasy-gimnazjum-grupa-A-i-B" TargetMode="External"/><Relationship Id="rId2" Type="http://schemas.openxmlformats.org/officeDocument/2006/relationships/hyperlink" Target="https://www.google.pl/search?q=tworzenie+gry+planszowej&amp;client=firefox-b-ab&amp;tbm=isch&amp;tbo=u&amp;source=univ&amp;sa=X&amp;ved=0ahUKEwiBtIHg7MnSAhWiB5oKHUOnCVUQsAQIUw&amp;biw=1272&amp;bih=663" TargetMode="External"/><Relationship Id="rId1" Type="http://schemas.openxmlformats.org/officeDocument/2006/relationships/slideLayout" Target="../slideLayouts/slideLayout2.xml"/><Relationship Id="rId6" Type="http://schemas.openxmlformats.org/officeDocument/2006/relationships/hyperlink" Target="https://www.google.pl/search?q=instrukcja+do+gry+planszowej&amp;client=firefox-b&amp;sa=X&amp;tbm=isch&amp;tbo=u&amp;source=univ&amp;ved=0ahUKE" TargetMode="External"/><Relationship Id="rId11" Type="http://schemas.openxmlformats.org/officeDocument/2006/relationships/hyperlink" Target="https://www.prikladyzmatematiky.cz/geometricke-ulohy/konstrukcni-ulohy/" TargetMode="External"/><Relationship Id="rId5" Type="http://schemas.openxmlformats.org/officeDocument/2006/relationships/hyperlink" Target="https://www.google.com/search?client=firefox-b&amp;biw=1740&amp;bih=838&amp;tbm=isch&amp;sxsrf=ACYBGNSuhp6uRP41lYCRRH14HH0HLpSEcQ:1578392463480&amp;sa=1&amp;ei=j1sUXqz1HMeYlwT77q7IDg&amp;q=stoln%C3%AD+hry&amp;oq=stoln%C3%AD+hry&amp;gs_l=img.3..0i19l10.511710.511710..512218...23.0..0.210.575.1j2j1......0....2j1..gws-wiz-img.......35i39j0i67.Y1HaMAeoOhg&amp;ved=0ahUKEwjs-OeQovHmAhVHzIUKHXu3C-kQ4dUDCAc&amp;uact=5" TargetMode="External"/><Relationship Id="rId10" Type="http://schemas.openxmlformats.org/officeDocument/2006/relationships/hyperlink" Target="http://www.e-zadania.pl/gimnazjum/" TargetMode="External"/><Relationship Id="rId4" Type="http://schemas.openxmlformats.org/officeDocument/2006/relationships/hyperlink" Target="https://www.google.pl/search?q=gra+planszowa&amp;client=firefox-b&amp;source=lnms&amp;tbm=isch&amp;sa=X&amp;ved=0ahUKEwj-x5aC4MnSAhVlAZoKHUJqA9cQ_AUICCgB&amp;biw=1272&amp;bih=663" TargetMode="External"/><Relationship Id="rId9" Type="http://schemas.openxmlformats.org/officeDocument/2006/relationships/hyperlink" Target="http://www.cauchy.pl/gimnazjum/" TargetMode="External"/><Relationship Id="rId1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ra Rodzinna, Gra, Gra Planszowa">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2834799-394B-40E4-A8B7-F16EEF5BE0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963" r="2" b="8153"/>
          <a:stretch/>
        </p:blipFill>
        <p:spPr bwMode="auto">
          <a:xfrm>
            <a:off x="8894230" y="4851219"/>
            <a:ext cx="2619740" cy="12751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ośćmi, Gry, Hazard, Kostki, Numery">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B5F499B-8A00-4A30-9E05-FBC7C968568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1" r="-2" b="21683"/>
          <a:stretch/>
        </p:blipFill>
        <p:spPr bwMode="auto">
          <a:xfrm>
            <a:off x="8078051" y="2637932"/>
            <a:ext cx="3549258" cy="2047033"/>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3"/>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4"/>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F9DEF39-03F4-4949-BECC-2D1B875FE749}"/>
              </a:ext>
            </a:extLst>
          </p:cNvPr>
          <p:cNvSpPr>
            <a:spLocks noGrp="1"/>
          </p:cNvSpPr>
          <p:nvPr>
            <p:ph type="ctrTitle"/>
          </p:nvPr>
        </p:nvSpPr>
        <p:spPr>
          <a:xfrm>
            <a:off x="735399" y="4506796"/>
            <a:ext cx="4820273" cy="2096366"/>
          </a:xfrm>
        </p:spPr>
        <p:txBody>
          <a:bodyPr anchor="t">
            <a:normAutofit/>
          </a:bodyPr>
          <a:lstStyle/>
          <a:p>
            <a:pPr algn="l"/>
            <a:r>
              <a:rPr lang="cs-CZ" sz="5400" b="1" dirty="0" smtClean="0">
                <a:effectLst>
                  <a:outerShdw dist="17962" dir="2700000">
                    <a:srgbClr val="000000"/>
                  </a:outerShdw>
                </a:effectLst>
                <a:latin typeface="Comic Sans MS" pitchFamily="66"/>
              </a:rPr>
              <a:t>Matematická </a:t>
            </a:r>
            <a:r>
              <a:rPr lang="cs-CZ" sz="5400" b="1" dirty="0">
                <a:effectLst>
                  <a:outerShdw dist="17962" dir="2700000">
                    <a:srgbClr val="000000"/>
                  </a:outerShdw>
                </a:effectLst>
                <a:latin typeface="Comic Sans MS" pitchFamily="66"/>
              </a:rPr>
              <a:t>desková hra</a:t>
            </a:r>
            <a:endParaRPr lang="cs-CZ" sz="5400" dirty="0"/>
          </a:p>
        </p:txBody>
      </p:sp>
      <p:sp>
        <p:nvSpPr>
          <p:cNvPr id="5" name="Podtytuł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F50D7A8-9F62-4300-B72F-1CF3E264C25A}"/>
              </a:ext>
            </a:extLst>
          </p:cNvPr>
          <p:cNvSpPr txBox="1">
            <a:spLocks noGrp="1"/>
          </p:cNvSpPr>
          <p:nvPr>
            <p:ph type="subTitle" idx="1"/>
          </p:nvPr>
        </p:nvSpPr>
        <p:spPr>
          <a:xfrm>
            <a:off x="901653" y="3096435"/>
            <a:ext cx="4167376" cy="1155525"/>
          </a:xfrm>
          <a:prstGeom prst="rect">
            <a:avLst/>
          </a:prstGeom>
        </p:spPr>
        <p:txBody>
          <a:bodyPr vert="horz" lIns="0" tIns="0" rIns="0" bIns="0" anchor="b" anchorCtr="1" compatLnSpc="1">
            <a:normAutofit/>
          </a:bodyPr>
          <a:lstStyle/>
          <a:p>
            <a:pPr algn="l"/>
            <a:r>
              <a:rPr lang="cs-CZ" sz="2000" dirty="0"/>
              <a:t>WEBQUEST JE URČEN PRO 9. TŘÍDY ZÁKLADNÍCH ŠKOL</a:t>
            </a:r>
          </a:p>
          <a:p>
            <a:pPr algn="l"/>
            <a:r>
              <a:rPr lang="cs-CZ" sz="2000" dirty="0"/>
              <a:t>Autorka projektu: SABINA FOLWARSKA</a:t>
            </a:r>
          </a:p>
        </p:txBody>
      </p:sp>
      <p:pic>
        <p:nvPicPr>
          <p:cNvPr id="3" name="Picture 2" descr="C:\Users\Admin\Desktop\logosbeneficaireserasmusright_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30763"/>
            <a:ext cx="12192001" cy="2502441"/>
          </a:xfrm>
          <a:prstGeom prst="rect">
            <a:avLst/>
          </a:prstGeom>
          <a:noFill/>
          <a:extLst>
            <a:ext uri="{909E8E84-426E-40DD-AFC4-6F175D3DCCD1}">
              <a14:hiddenFill xmlns:a14="http://schemas.microsoft.com/office/drawing/2010/main">
                <a:solidFill>
                  <a:srgbClr val="FFFFFF"/>
                </a:solidFill>
              </a14:hiddenFill>
            </a:ext>
          </a:extLst>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3859" y="6301030"/>
            <a:ext cx="1744278" cy="556968"/>
          </a:xfrm>
          <a:prstGeom prst="rect">
            <a:avLst/>
          </a:prstGeom>
        </p:spPr>
      </p:pic>
    </p:spTree>
    <p:extLst>
      <p:ext uri="{BB962C8B-B14F-4D97-AF65-F5344CB8AC3E}">
        <p14:creationId xmlns:p14="http://schemas.microsoft.com/office/powerpoint/2010/main" val="2819194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a:extLst/>
          </p:cNvPr>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7327567" y="450221"/>
            <a:ext cx="4405512" cy="594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p:cNvPr>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p:cNvPr>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p:cNvPr>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pole tekstow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4189465-0598-4964-B9F7-E7191C71DE80}"/>
              </a:ext>
            </a:extLst>
          </p:cNvPr>
          <p:cNvSpPr txBox="1"/>
          <p:nvPr/>
        </p:nvSpPr>
        <p:spPr>
          <a:xfrm>
            <a:off x="287999" y="1151997"/>
            <a:ext cx="10511997" cy="859682"/>
          </a:xfrm>
          <a:prstGeom prst="rect">
            <a:avLst/>
          </a:prstGeom>
          <a:noFill/>
          <a:ln cap="flat">
            <a:noFill/>
          </a:ln>
        </p:spPr>
        <p:txBody>
          <a:bodyPr vert="horz" wrap="non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000000"/>
              </a:solidFill>
              <a:uFillTx/>
              <a:latin typeface="Arial" pitchFamily="18"/>
              <a:ea typeface="Lucida Sans Unicode" pitchFamily="2"/>
              <a:cs typeface="Mangal" pitchFamily="2"/>
            </a:endParaRPr>
          </a:p>
        </p:txBody>
      </p:sp>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BD41DB5-92B2-4CF6-BFF3-4B85702C0D28}"/>
              </a:ext>
            </a:extLst>
          </p:cNvPr>
          <p:cNvSpPr>
            <a:spLocks noGrp="1"/>
          </p:cNvSpPr>
          <p:nvPr>
            <p:ph type="title"/>
          </p:nvPr>
        </p:nvSpPr>
        <p:spPr>
          <a:xfrm>
            <a:off x="774700" y="762000"/>
            <a:ext cx="3759200" cy="3340100"/>
          </a:xfrm>
        </p:spPr>
        <p:txBody>
          <a:bodyPr>
            <a:normAutofit/>
          </a:bodyPr>
          <a:lstStyle/>
          <a:p>
            <a:r>
              <a:rPr lang="cs-CZ">
                <a:solidFill>
                  <a:srgbClr val="FFFFFF"/>
                </a:solidFill>
              </a:rPr>
              <a:t>ZDROJE</a:t>
            </a:r>
          </a:p>
        </p:txBody>
      </p:sp>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CCCFC6A-7D00-4CD6-AC48-2B8EAB9EF687}"/>
              </a:ext>
            </a:extLst>
          </p:cNvPr>
          <p:cNvSpPr>
            <a:spLocks noGrp="1"/>
          </p:cNvSpPr>
          <p:nvPr>
            <p:ph idx="1"/>
          </p:nvPr>
        </p:nvSpPr>
        <p:spPr>
          <a:xfrm>
            <a:off x="7658103" y="795548"/>
            <a:ext cx="3759198" cy="5275603"/>
          </a:xfrm>
        </p:spPr>
        <p:txBody>
          <a:bodyPr anchor="ctr">
            <a:normAutofit lnSpcReduction="10000"/>
          </a:bodyPr>
          <a:lstStyle/>
          <a:p>
            <a:pPr marL="0" indent="0">
              <a:buNone/>
            </a:pPr>
            <a:endParaRPr lang="cs-CZ" sz="1100" dirty="0">
              <a:latin typeface="Arial" pitchFamily="18"/>
              <a:ea typeface="Lucida Sans Unicode" pitchFamily="2"/>
              <a:cs typeface="Mangal" pitchFamily="2"/>
            </a:endParaRPr>
          </a:p>
          <a:p>
            <a:pPr marL="0" indent="0">
              <a:buNone/>
            </a:pPr>
            <a:endParaRPr lang="cs-CZ" sz="1100" dirty="0">
              <a:latin typeface="Arial" pitchFamily="18"/>
              <a:ea typeface="Lucida Sans Unicode" pitchFamily="2"/>
              <a:cs typeface="Mangal" pitchFamily="2"/>
            </a:endParaRPr>
          </a:p>
          <a:p>
            <a:pPr marL="0" indent="0">
              <a:buNone/>
            </a:pPr>
            <a:endParaRPr lang="cs-CZ" sz="1100" dirty="0">
              <a:latin typeface="Arial" pitchFamily="18"/>
              <a:ea typeface="Lucida Sans Unicode" pitchFamily="2"/>
              <a:cs typeface="Mangal" pitchFamily="2"/>
            </a:endParaRPr>
          </a:p>
          <a:p>
            <a:pPr marL="0" indent="0">
              <a:buNone/>
            </a:pPr>
            <a:r>
              <a:rPr lang="cs-CZ" sz="1100" dirty="0">
                <a:latin typeface="Arial" pitchFamily="34" charset="0"/>
                <a:cs typeface="Arial" pitchFamily="34" charset="0"/>
                <a:hlinkClick r:id="rId2"/>
              </a:rPr>
              <a:t>1</a:t>
            </a:r>
            <a:r>
              <a:rPr lang="cs-CZ" sz="1100" dirty="0" smtClean="0">
                <a:latin typeface="Arial" pitchFamily="34" charset="0"/>
                <a:cs typeface="Arial" pitchFamily="34" charset="0"/>
                <a:hlinkClick r:id="rId2"/>
              </a:rPr>
              <a:t>.</a:t>
            </a:r>
            <a:r>
              <a:rPr lang="pl-PL" sz="1100" dirty="0" smtClean="0">
                <a:latin typeface="Arial" pitchFamily="34" charset="0"/>
                <a:cs typeface="Arial" pitchFamily="34" charset="0"/>
                <a:hlinkClick r:id="rId3"/>
              </a:rPr>
              <a:t> http://www.hrani.jecool.net/category/stolni-hry/</a:t>
            </a:r>
            <a:endParaRPr lang="cs-CZ" sz="1100" dirty="0">
              <a:latin typeface="Arial" pitchFamily="34" charset="0"/>
              <a:cs typeface="Arial" pitchFamily="34" charset="0"/>
              <a:hlinkClick r:id="rId2"/>
            </a:endParaRPr>
          </a:p>
          <a:p>
            <a:pPr marL="0" indent="0">
              <a:buNone/>
            </a:pPr>
            <a:r>
              <a:rPr lang="cs-CZ" sz="1100" dirty="0">
                <a:latin typeface="Arial" pitchFamily="18"/>
                <a:hlinkClick r:id="rId4"/>
              </a:rPr>
              <a:t>2. </a:t>
            </a:r>
            <a:r>
              <a:rPr lang="pl-PL" sz="1100" dirty="0" smtClean="0">
                <a:latin typeface="Arial" pitchFamily="34" charset="0"/>
                <a:cs typeface="Arial" pitchFamily="34" charset="0"/>
                <a:hlinkClick r:id="rId5"/>
              </a:rPr>
              <a:t>https://www.google.com/search?client=firefox-b&amp;biw=1740&amp;bih=838&amp;tbm=isch&amp;sxsrf=ACYBGNSuhp6uRP41lYCRRH14HH0HLpSEcQ%3A1578392463480&amp;sa=1&amp;ei=j1sUXqz1HMeYlwT77q7IDg&amp;q=stoln%C3%AD+hry&amp;oq=stoln%C3%AD+hry&amp;gs_l=img.3..0i19l10.511710.511710..512218...23.0..0.210.575.1j2j1......0....2j1..gws-wiz-img.......35i39j0i67.Y1HaMAeoOhg&amp;ved=0ahUKEwjs-OeQovHmAhVHzIUKHXu3C-kQ4dUDCAc&amp;uact=5</a:t>
            </a:r>
            <a:endParaRPr lang="cs-CZ" sz="1100" dirty="0">
              <a:latin typeface="Arial" pitchFamily="34" charset="0"/>
              <a:cs typeface="Arial" pitchFamily="34" charset="0"/>
              <a:hlinkClick r:id="rId4"/>
            </a:endParaRPr>
          </a:p>
          <a:p>
            <a:endParaRPr lang="cs-CZ" sz="1100" dirty="0">
              <a:latin typeface="Arial" pitchFamily="18"/>
              <a:ea typeface="Lucida Sans Unicode" pitchFamily="2"/>
              <a:cs typeface="Mangal" pitchFamily="2"/>
            </a:endParaRPr>
          </a:p>
          <a:p>
            <a:pPr marL="0" indent="0">
              <a:buNone/>
            </a:pPr>
            <a:r>
              <a:rPr lang="cs-CZ" sz="1100" dirty="0">
                <a:latin typeface="Arial" pitchFamily="34" charset="0"/>
                <a:cs typeface="Arial" pitchFamily="34" charset="0"/>
                <a:hlinkClick r:id="rId6"/>
              </a:rPr>
              <a:t>3. </a:t>
            </a:r>
            <a:r>
              <a:rPr lang="pl-PL" sz="1100" dirty="0" smtClean="0">
                <a:latin typeface="Arial" pitchFamily="34" charset="0"/>
                <a:cs typeface="Arial" pitchFamily="34" charset="0"/>
                <a:hlinkClick r:id="rId7"/>
              </a:rPr>
              <a:t>https://www.google.com/search?client=firefox-b&amp;biw=1582&amp;bih=761&amp;tbm=isch&amp;sxsrf=ACYBGNTgRvBLS2xX-hVbYoHhQ_vUd1z2jw%3A1578393384290&amp;sa=1&amp;ei=KF8UXumoEYmO1fAPjdKq2AQ&amp;q=stoln%C3%AD+hry+pravidla&amp;oq=stoln%C3%AD+hry+pravidla&amp;gs_l=img.3...37213.38856..39065...0.0..0.98.955.11......0....1..gws-wiz-img.......35i39j0i19.ugMXo273OrE&amp;ved=0ahUKEwjp3PHHpfHmAhUJRxUIHQ2pCksQ4dUDCAc&amp;uact=5</a:t>
            </a:r>
            <a:endParaRPr lang="cs-CZ" sz="1100" dirty="0">
              <a:latin typeface="Arial" pitchFamily="34" charset="0"/>
              <a:cs typeface="Arial" pitchFamily="34" charset="0"/>
              <a:hlinkClick r:id="rId6"/>
            </a:endParaRPr>
          </a:p>
          <a:p>
            <a:pPr marL="0" indent="0">
              <a:buNone/>
            </a:pPr>
            <a:r>
              <a:rPr lang="cs-CZ" sz="1100" dirty="0">
                <a:latin typeface="Arial" pitchFamily="34" charset="0"/>
                <a:cs typeface="Arial" pitchFamily="34" charset="0"/>
                <a:hlinkClick r:id="rId6"/>
              </a:rPr>
              <a:t>4. </a:t>
            </a:r>
            <a:r>
              <a:rPr lang="pl-PL" sz="1100" dirty="0" smtClean="0">
                <a:latin typeface="Arial" pitchFamily="34" charset="0"/>
                <a:cs typeface="Arial" pitchFamily="34" charset="0"/>
                <a:hlinkClick r:id="rId8"/>
              </a:rPr>
              <a:t>https://www.hackmath.net/sk/priklady-ulohy/stredna-skola</a:t>
            </a:r>
            <a:endParaRPr lang="cs-CZ" sz="1100" dirty="0">
              <a:latin typeface="Arial" pitchFamily="34" charset="0"/>
              <a:cs typeface="Arial" pitchFamily="34" charset="0"/>
              <a:hlinkClick r:id="rId9"/>
            </a:endParaRPr>
          </a:p>
          <a:p>
            <a:pPr marL="0" indent="0">
              <a:buNone/>
            </a:pPr>
            <a:r>
              <a:rPr lang="cs-CZ" sz="1100" dirty="0">
                <a:latin typeface="Arial" pitchFamily="34" charset="0"/>
                <a:cs typeface="Arial" pitchFamily="34" charset="0"/>
                <a:hlinkClick r:id="rId10"/>
              </a:rPr>
              <a:t>5. </a:t>
            </a:r>
            <a:r>
              <a:rPr lang="pl-PL" sz="1100" dirty="0" smtClean="0">
                <a:latin typeface="Arial" pitchFamily="34" charset="0"/>
                <a:cs typeface="Arial" pitchFamily="34" charset="0"/>
                <a:hlinkClick r:id="rId11"/>
              </a:rPr>
              <a:t>https://www.prikladyzmatematiky.cz/geometricke-ulohy/konstrukcni-ulohy/</a:t>
            </a:r>
            <a:endParaRPr lang="cs-CZ" sz="1100" dirty="0">
              <a:latin typeface="Arial" pitchFamily="34" charset="0"/>
              <a:cs typeface="Arial" pitchFamily="34" charset="0"/>
              <a:hlinkClick r:id="rId10"/>
            </a:endParaRPr>
          </a:p>
          <a:p>
            <a:pPr marL="0" indent="0">
              <a:buNone/>
            </a:pPr>
            <a:r>
              <a:rPr lang="cs-CZ" sz="1100" dirty="0">
                <a:latin typeface="Arial" pitchFamily="34" charset="0"/>
                <a:cs typeface="Arial" pitchFamily="34" charset="0"/>
                <a:hlinkClick r:id="rId12"/>
              </a:rPr>
              <a:t>6</a:t>
            </a:r>
            <a:r>
              <a:rPr lang="cs-CZ" sz="1100" dirty="0" smtClean="0">
                <a:latin typeface="Arial" pitchFamily="34" charset="0"/>
                <a:cs typeface="Arial" pitchFamily="34" charset="0"/>
                <a:hlinkClick r:id="rId12"/>
              </a:rPr>
              <a:t>.</a:t>
            </a:r>
            <a:r>
              <a:rPr lang="pl-PL" sz="1100" dirty="0" smtClean="0">
                <a:latin typeface="Arial" pitchFamily="34" charset="0"/>
                <a:cs typeface="Arial" pitchFamily="34" charset="0"/>
                <a:hlinkClick r:id="rId13"/>
              </a:rPr>
              <a:t> https://www.hackmath.net/cz/priklad-uloha/835</a:t>
            </a:r>
            <a:endParaRPr lang="cs-CZ" sz="1100" dirty="0">
              <a:latin typeface="Arial" pitchFamily="34" charset="0"/>
              <a:cs typeface="Arial" pitchFamily="34" charset="0"/>
              <a:hlinkClick r:id="rId12"/>
            </a:endParaRPr>
          </a:p>
          <a:p>
            <a:pPr marL="0" indent="0">
              <a:buNone/>
            </a:pPr>
            <a:endParaRPr lang="cs-CZ" sz="1100" dirty="0">
              <a:latin typeface="Arial" pitchFamily="18"/>
              <a:ea typeface="Lucida Sans Unicode" pitchFamily="2"/>
              <a:cs typeface="Mangal" pitchFamily="2"/>
            </a:endParaRPr>
          </a:p>
          <a:p>
            <a:pPr marL="0" indent="0">
              <a:buNone/>
            </a:pPr>
            <a:endParaRPr lang="cs-CZ" sz="1100" dirty="0">
              <a:latin typeface="Arial" pitchFamily="18"/>
              <a:ea typeface="Lucida Sans Unicode" pitchFamily="2"/>
              <a:cs typeface="Mangal" pitchFamily="2"/>
            </a:endParaRPr>
          </a:p>
          <a:p>
            <a:pPr>
              <a:buFont typeface="Arial" panose="020B0604020202020204" pitchFamily="34" charset="0"/>
              <a:buAutoNum type="arabicPeriod" startAt="5"/>
            </a:pPr>
            <a:endParaRPr lang="cs-CZ" sz="1100" dirty="0">
              <a:latin typeface="Arial" pitchFamily="18"/>
              <a:ea typeface="Lucida Sans Unicode" pitchFamily="2"/>
              <a:cs typeface="Mangal" pitchFamily="2"/>
            </a:endParaRPr>
          </a:p>
          <a:p>
            <a:pPr>
              <a:buAutoNum type="arabicPeriod" startAt="5"/>
            </a:pPr>
            <a:endParaRPr lang="cs-CZ" sz="1100" dirty="0">
              <a:latin typeface="Arial" pitchFamily="18"/>
              <a:ea typeface="Lucida Sans Unicode" pitchFamily="2"/>
              <a:cs typeface="Mangal" pitchFamily="2"/>
            </a:endParaRPr>
          </a:p>
          <a:p>
            <a:pPr>
              <a:buAutoNum type="arabicPeriod" startAt="5"/>
            </a:pPr>
            <a:endParaRPr lang="cs-CZ" sz="1100" dirty="0">
              <a:latin typeface="Arial" pitchFamily="18"/>
              <a:ea typeface="Lucida Sans Unicode" pitchFamily="2"/>
              <a:cs typeface="Mangal" pitchFamily="2"/>
            </a:endParaRPr>
          </a:p>
          <a:p>
            <a:pPr marL="0" indent="0">
              <a:buNone/>
            </a:pPr>
            <a:endParaRPr lang="cs-CZ" sz="1100" dirty="0">
              <a:latin typeface="Arial" pitchFamily="18"/>
              <a:ea typeface="Lucida Sans Unicode" pitchFamily="2"/>
              <a:cs typeface="Mangal" pitchFamily="2"/>
            </a:endParaRPr>
          </a:p>
          <a:p>
            <a:endParaRPr lang="cs-CZ" sz="1100" dirty="0">
              <a:latin typeface="Arial" pitchFamily="18"/>
              <a:ea typeface="Lucida Sans Unicode" pitchFamily="2"/>
              <a:cs typeface="Mangal" pitchFamily="2"/>
            </a:endParaRPr>
          </a:p>
          <a:p>
            <a:endParaRPr lang="cs-CZ" sz="1100" dirty="0"/>
          </a:p>
        </p:txBody>
      </p:sp>
      <p:pic>
        <p:nvPicPr>
          <p:cNvPr id="10242" name="Picture 2" descr="Wody, Technologia, Staw, Fontanna">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8BFD45E-DF29-4054-8C9B-B6464E3B682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14913" y="2401676"/>
            <a:ext cx="2162175" cy="196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20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FD95E5C-2D1A-4045-887B-D8ED62B997D7}"/>
              </a:ext>
            </a:extLst>
          </p:cNvPr>
          <p:cNvSpPr>
            <a:spLocks noGrp="1"/>
          </p:cNvSpPr>
          <p:nvPr>
            <p:ph type="title"/>
          </p:nvPr>
        </p:nvSpPr>
        <p:spPr/>
        <p:txBody>
          <a:bodyPr/>
          <a:lstStyle/>
          <a:p>
            <a:pPr algn="ctr"/>
            <a:r>
              <a:rPr lang="cs-CZ" b="1" dirty="0">
                <a:solidFill>
                  <a:schemeClr val="accent1">
                    <a:lumMod val="75000"/>
                  </a:schemeClr>
                </a:solidFill>
              </a:rPr>
              <a:t>HODNOCENÍ</a:t>
            </a:r>
          </a:p>
        </p:txBody>
      </p:sp>
      <p:graphicFrame>
        <p:nvGraphicFramePr>
          <p:cNvPr id="4" name="Symbol zastępczy zawartości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F50203E-5D9A-45EB-93CE-B6E41AE44B6C}"/>
              </a:ext>
            </a:extLst>
          </p:cNvPr>
          <p:cNvGraphicFramePr>
            <a:graphicFrameLocks noGrp="1"/>
          </p:cNvGraphicFramePr>
          <p:nvPr>
            <p:ph idx="1"/>
            <p:extLst>
              <p:ext uri="{D42A27DB-BD31-4B8C-83A1-F6EECF244321}">
                <p14:modId xmlns:p14="http://schemas.microsoft.com/office/powerpoint/2010/main" val="1964827802"/>
              </p:ext>
            </p:extLst>
          </p:nvPr>
        </p:nvGraphicFramePr>
        <p:xfrm>
          <a:off x="838200" y="1825625"/>
          <a:ext cx="10515600" cy="3235960"/>
        </p:xfrm>
        <a:graphic>
          <a:graphicData uri="http://schemas.openxmlformats.org/drawingml/2006/table">
            <a:tbl>
              <a:tblPr firstRow="1" bandRow="1">
                <a:tableStyleId>{5C22544A-7EE6-4342-B048-85BDC9FD1C3A}</a:tableStyleId>
              </a:tblPr>
              <a:tblGrid>
                <a:gridCol w="2628900">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3293825914"/>
                    </a:ext>
                  </a:extLst>
                </a:gridCol>
                <a:gridCol w="2628900">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829790821"/>
                    </a:ext>
                  </a:extLst>
                </a:gridCol>
                <a:gridCol w="2628900">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3044024991"/>
                    </a:ext>
                  </a:extLst>
                </a:gridCol>
                <a:gridCol w="2628900">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69775101"/>
                    </a:ext>
                  </a:extLst>
                </a:gridCol>
              </a:tblGrid>
              <a:tr h="370840">
                <a:tc>
                  <a:txBody>
                    <a:bodyPr/>
                    <a:lstStyle/>
                    <a:p>
                      <a:pPr marL="0" marR="0" lvl="0" indent="0" algn="ctr" rtl="0" hangingPunct="0">
                        <a:lnSpc>
                          <a:spcPct val="100000"/>
                        </a:lnSpc>
                        <a:spcBef>
                          <a:spcPts val="0"/>
                        </a:spcBef>
                        <a:spcAft>
                          <a:spcPts val="0"/>
                        </a:spcAft>
                        <a:buNone/>
                        <a:tabLst/>
                      </a:pPr>
                      <a:r>
                        <a:rPr lang="pl-PL" dirty="0">
                          <a:solidFill>
                            <a:srgbClr val="FF0000"/>
                          </a:solidFill>
                        </a:rPr>
                        <a:t>Počet bodů</a:t>
                      </a:r>
                    </a:p>
                  </a:txBody>
                  <a:tcPr/>
                </a:tc>
                <a:tc>
                  <a:txBody>
                    <a:bodyPr/>
                    <a:lstStyle/>
                    <a:p>
                      <a:pPr marL="0" marR="0" lvl="0" indent="0" algn="ctr" rtl="0" hangingPunct="0">
                        <a:lnSpc>
                          <a:spcPct val="100000"/>
                        </a:lnSpc>
                        <a:spcBef>
                          <a:spcPts val="0"/>
                        </a:spcBef>
                        <a:spcAft>
                          <a:spcPts val="0"/>
                        </a:spcAft>
                        <a:buNone/>
                        <a:tabLst/>
                      </a:pPr>
                      <a:r>
                        <a:rPr lang="pl-PL" dirty="0">
                          <a:solidFill>
                            <a:srgbClr val="FF0000"/>
                          </a:solidFill>
                        </a:rPr>
                        <a:t>1</a:t>
                      </a:r>
                    </a:p>
                  </a:txBody>
                  <a:tcPr/>
                </a:tc>
                <a:tc>
                  <a:txBody>
                    <a:bodyPr/>
                    <a:lstStyle/>
                    <a:p>
                      <a:pPr marL="0" marR="0" lvl="0" indent="0" algn="ctr" rtl="0" hangingPunct="0">
                        <a:lnSpc>
                          <a:spcPct val="100000"/>
                        </a:lnSpc>
                        <a:spcBef>
                          <a:spcPts val="0"/>
                        </a:spcBef>
                        <a:spcAft>
                          <a:spcPts val="0"/>
                        </a:spcAft>
                        <a:buNone/>
                        <a:tabLst/>
                      </a:pPr>
                      <a:r>
                        <a:rPr lang="pl-PL" dirty="0">
                          <a:solidFill>
                            <a:srgbClr val="FF0000"/>
                          </a:solidFill>
                        </a:rPr>
                        <a:t>2</a:t>
                      </a:r>
                    </a:p>
                  </a:txBody>
                  <a:tcPr/>
                </a:tc>
                <a:tc>
                  <a:txBody>
                    <a:bodyPr/>
                    <a:lstStyle/>
                    <a:p>
                      <a:pPr marL="0" marR="0" lvl="0" indent="0" algn="ctr" rtl="0" hangingPunct="0">
                        <a:lnSpc>
                          <a:spcPct val="100000"/>
                        </a:lnSpc>
                        <a:spcBef>
                          <a:spcPts val="0"/>
                        </a:spcBef>
                        <a:spcAft>
                          <a:spcPts val="0"/>
                        </a:spcAft>
                        <a:buNone/>
                        <a:tabLst/>
                      </a:pPr>
                      <a:r>
                        <a:rPr lang="pl-PL" dirty="0">
                          <a:solidFill>
                            <a:srgbClr val="FF0000"/>
                          </a:solidFill>
                        </a:rPr>
                        <a:t>3</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42053110"/>
                  </a:ext>
                </a:extLst>
              </a:tr>
              <a:tr h="370840">
                <a:tc>
                  <a:txBody>
                    <a:bodyPr/>
                    <a:lstStyle/>
                    <a:p>
                      <a:pPr marL="0" marR="0" lvl="0" indent="0" algn="ctr" rtl="0" hangingPunct="0">
                        <a:lnSpc>
                          <a:spcPct val="100000"/>
                        </a:lnSpc>
                        <a:spcBef>
                          <a:spcPts val="0"/>
                        </a:spcBef>
                        <a:spcAft>
                          <a:spcPts val="0"/>
                        </a:spcAft>
                        <a:buNone/>
                        <a:tabLst/>
                      </a:pPr>
                      <a:endParaRPr lang="cs-CZ" sz="16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Věcný obsah</a:t>
                      </a:r>
                    </a:p>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hry</a:t>
                      </a:r>
                    </a:p>
                  </a:txBody>
                  <a:tcPr/>
                </a:tc>
                <a:tc>
                  <a:txBody>
                    <a:bodyPr/>
                    <a:lstStyle/>
                    <a:p>
                      <a:pPr marL="0" marR="0" lvl="0" indent="0" algn="just" rtl="0" hangingPunct="0">
                        <a:lnSpc>
                          <a:spcPct val="100000"/>
                        </a:lnSpc>
                        <a:spcBef>
                          <a:spcPts val="0"/>
                        </a:spcBef>
                        <a:spcAft>
                          <a:spcPts val="0"/>
                        </a:spcAft>
                        <a:buNone/>
                        <a:tabLst/>
                      </a:pPr>
                      <a:r>
                        <a:rPr lang="cs-CZ" sz="1600" b="0" i="0" u="none" strike="noStrike" kern="1200" dirty="0">
                          <a:latin typeface="Trebuchet MS" pitchFamily="34"/>
                        </a:rPr>
                        <a:t>Práce slabá z věcného hlediska. Chybějící prvky.</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Práce dobrá z věcného hlediska. Nedostatky nebo drobné chyby.</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Práce velmi dobrá z věcného hlediska. Správný, zajímavý obsah. </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3097104791"/>
                  </a:ext>
                </a:extLst>
              </a:tr>
              <a:tr h="370840">
                <a:tc>
                  <a:txBody>
                    <a:bodyPr/>
                    <a:lstStyle/>
                    <a:p>
                      <a:pPr marL="0" marR="0" lvl="0" indent="0" algn="ctr" rtl="0" hangingPunct="0">
                        <a:lnSpc>
                          <a:spcPct val="100000"/>
                        </a:lnSpc>
                        <a:spcBef>
                          <a:spcPts val="0"/>
                        </a:spcBef>
                        <a:spcAft>
                          <a:spcPts val="0"/>
                        </a:spcAft>
                        <a:buNone/>
                        <a:tabLst/>
                      </a:pPr>
                      <a:endParaRPr lang="cs-CZ" sz="16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Estetický dojem</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Práce málo čitelná, neestetická, nedbale provedená.</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Špatné rozplánování informací na stránce.</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Bez grafických prvků.</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Práce čitelná, estetická, pečlivá.</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Dobré rozplánování informací na stránce.</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Práce estetická, čitelná, přehledná, vyzývající k seznámení s jejím obsahem, velmi pečlivá.</a:t>
                      </a:r>
                    </a:p>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Dobré rozplánování informací na stránce. Dobře zvolená grafika. Práce vynikající. </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872313055"/>
                  </a:ext>
                </a:extLst>
              </a:tr>
            </a:tbl>
          </a:graphicData>
        </a:graphic>
      </p:graphicFrame>
      <p:pic>
        <p:nvPicPr>
          <p:cNvPr id="5" name="Picture 2" descr="Grafika, Wykres, Wynik, Obroty, Zysk">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5D2BC3F-3E2A-477C-BD42-477E4D00B0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1" y="1"/>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0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98C6A6-B1AC-4BD3-BBFA-2E0CF84E108F}"/>
              </a:ext>
            </a:extLst>
          </p:cNvPr>
          <p:cNvSpPr>
            <a:spLocks noGrp="1"/>
          </p:cNvSpPr>
          <p:nvPr>
            <p:ph type="title"/>
          </p:nvPr>
        </p:nvSpPr>
        <p:spPr/>
        <p:txBody>
          <a:bodyPr/>
          <a:lstStyle/>
          <a:p>
            <a:pPr algn="ctr"/>
            <a:r>
              <a:rPr lang="cs-CZ" b="1" dirty="0">
                <a:solidFill>
                  <a:schemeClr val="accent1"/>
                </a:solidFill>
              </a:rPr>
              <a:t>HODNOCENÍ</a:t>
            </a:r>
          </a:p>
        </p:txBody>
      </p:sp>
      <p:graphicFrame>
        <p:nvGraphicFramePr>
          <p:cNvPr id="4" name="Symbol zastępczy zawartości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C352E42-B4FE-4449-8FDF-BF6455D27CEE}"/>
              </a:ext>
            </a:extLst>
          </p:cNvPr>
          <p:cNvGraphicFramePr>
            <a:graphicFrameLocks noGrp="1"/>
          </p:cNvGraphicFramePr>
          <p:nvPr>
            <p:ph idx="1"/>
            <p:extLst>
              <p:ext uri="{D42A27DB-BD31-4B8C-83A1-F6EECF244321}">
                <p14:modId xmlns:p14="http://schemas.microsoft.com/office/powerpoint/2010/main" val="17410427"/>
              </p:ext>
            </p:extLst>
          </p:nvPr>
        </p:nvGraphicFramePr>
        <p:xfrm>
          <a:off x="896645" y="1825625"/>
          <a:ext cx="10457155" cy="3479800"/>
        </p:xfrm>
        <a:graphic>
          <a:graphicData uri="http://schemas.openxmlformats.org/drawingml/2006/table">
            <a:tbl>
              <a:tblPr firstRow="1" bandRow="1">
                <a:tableStyleId>{5C22544A-7EE6-4342-B048-85BDC9FD1C3A}</a:tableStyleId>
              </a:tblPr>
              <a:tblGrid>
                <a:gridCol w="2570455">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94375861"/>
                    </a:ext>
                  </a:extLst>
                </a:gridCol>
                <a:gridCol w="2628900">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3670639993"/>
                    </a:ext>
                  </a:extLst>
                </a:gridCol>
                <a:gridCol w="2628900">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3018315303"/>
                    </a:ext>
                  </a:extLst>
                </a:gridCol>
                <a:gridCol w="2628900">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4121238020"/>
                    </a:ext>
                  </a:extLst>
                </a:gridCol>
              </a:tblGrid>
              <a:tr h="370840">
                <a:tc>
                  <a:txBody>
                    <a:bodyPr/>
                    <a:lstStyle/>
                    <a:p>
                      <a:pPr marL="0" marR="0" lvl="0" indent="0" algn="ctr" rtl="0" hangingPunct="0">
                        <a:lnSpc>
                          <a:spcPct val="100000"/>
                        </a:lnSpc>
                        <a:spcBef>
                          <a:spcPts val="0"/>
                        </a:spcBef>
                        <a:spcAft>
                          <a:spcPts val="0"/>
                        </a:spcAft>
                        <a:buNone/>
                        <a:tabLst/>
                      </a:pPr>
                      <a:r>
                        <a:rPr lang="cs-CZ" sz="1800" b="0" i="0" u="none" strike="noStrike" kern="1200" dirty="0">
                          <a:solidFill>
                            <a:srgbClr val="C00000"/>
                          </a:solidFill>
                          <a:latin typeface="Arial" pitchFamily="18"/>
                        </a:rPr>
                        <a:t>Počet bodů</a:t>
                      </a:r>
                    </a:p>
                  </a:txBody>
                  <a:tcPr/>
                </a:tc>
                <a:tc>
                  <a:txBody>
                    <a:bodyPr/>
                    <a:lstStyle/>
                    <a:p>
                      <a:pPr marL="0" marR="0" lvl="0" indent="0" algn="ctr" rtl="0" hangingPunct="0">
                        <a:lnSpc>
                          <a:spcPct val="100000"/>
                        </a:lnSpc>
                        <a:spcBef>
                          <a:spcPts val="0"/>
                        </a:spcBef>
                        <a:spcAft>
                          <a:spcPts val="0"/>
                        </a:spcAft>
                        <a:buNone/>
                        <a:tabLst/>
                      </a:pPr>
                      <a:r>
                        <a:rPr lang="cs-CZ" sz="1800" b="0" i="0" u="none" strike="noStrike" kern="1200">
                          <a:solidFill>
                            <a:srgbClr val="C00000"/>
                          </a:solidFill>
                          <a:latin typeface="Arial" pitchFamily="18"/>
                        </a:rPr>
                        <a:t>1</a:t>
                      </a:r>
                    </a:p>
                  </a:txBody>
                  <a:tcPr/>
                </a:tc>
                <a:tc>
                  <a:txBody>
                    <a:bodyPr/>
                    <a:lstStyle/>
                    <a:p>
                      <a:pPr marL="0" marR="0" lvl="0" indent="0" algn="ctr" rtl="0" hangingPunct="0">
                        <a:lnSpc>
                          <a:spcPct val="100000"/>
                        </a:lnSpc>
                        <a:spcBef>
                          <a:spcPts val="0"/>
                        </a:spcBef>
                        <a:spcAft>
                          <a:spcPts val="0"/>
                        </a:spcAft>
                        <a:buNone/>
                        <a:tabLst/>
                      </a:pPr>
                      <a:r>
                        <a:rPr lang="cs-CZ" sz="1800" b="0" i="0" u="none" strike="noStrike" kern="1200">
                          <a:solidFill>
                            <a:srgbClr val="C00000"/>
                          </a:solidFill>
                          <a:latin typeface="Arial" pitchFamily="18"/>
                        </a:rPr>
                        <a:t>2</a:t>
                      </a:r>
                    </a:p>
                  </a:txBody>
                  <a:tcPr/>
                </a:tc>
                <a:tc>
                  <a:txBody>
                    <a:bodyPr/>
                    <a:lstStyle/>
                    <a:p>
                      <a:pPr marL="0" marR="0" lvl="0" indent="0" algn="ctr" rtl="0" hangingPunct="0">
                        <a:lnSpc>
                          <a:spcPct val="100000"/>
                        </a:lnSpc>
                        <a:spcBef>
                          <a:spcPts val="0"/>
                        </a:spcBef>
                        <a:spcAft>
                          <a:spcPts val="0"/>
                        </a:spcAft>
                        <a:buNone/>
                        <a:tabLst/>
                      </a:pPr>
                      <a:r>
                        <a:rPr lang="cs-CZ" sz="1800" b="0" i="0" u="none" strike="noStrike" kern="1200">
                          <a:solidFill>
                            <a:srgbClr val="C00000"/>
                          </a:solidFill>
                          <a:latin typeface="Arial" pitchFamily="18"/>
                        </a:rPr>
                        <a:t>3</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3849557604"/>
                  </a:ext>
                </a:extLst>
              </a:tr>
              <a:tr h="370840">
                <a:tc>
                  <a:txBody>
                    <a:bodyPr/>
                    <a:lstStyle/>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Angažovanost skupiny</a:t>
                      </a:r>
                      <a:r>
                        <a:rPr dirty="0"/>
                        <a:t/>
                      </a:r>
                      <a:br>
                        <a:rPr dirty="0"/>
                      </a:br>
                      <a:r>
                        <a:rPr lang="cs-CZ" sz="1600" b="0" i="0" u="none" strike="noStrike" kern="1200" dirty="0">
                          <a:latin typeface="Trebuchet MS" pitchFamily="34"/>
                        </a:rPr>
                        <a:t>a</a:t>
                      </a:r>
                      <a:r>
                        <a:rPr dirty="0"/>
                        <a:t/>
                      </a:r>
                      <a:br>
                        <a:rPr dirty="0"/>
                      </a:br>
                      <a:r>
                        <a:rPr lang="cs-CZ" sz="1600" b="0" i="0" u="none" strike="noStrike" kern="1200" dirty="0">
                          <a:latin typeface="Trebuchet MS" pitchFamily="34"/>
                        </a:rPr>
                        <a:t>schopnost spolupráce</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Absence angažovanosti všech členů skupiny do kreativní spolupráce.</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Dobrá angažovanost do práce všech členů skupiny. Schopnost spolupráce na uspokojivé úrovni.</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Plná angažovanost do práce všech členů skupiny. Vzájemná motivace k práci. Schopnost spolupráce ve skupině na vysoké úrovni.</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323297080"/>
                  </a:ext>
                </a:extLst>
              </a:tr>
              <a:tr h="370840">
                <a:tc>
                  <a:txBody>
                    <a:bodyPr/>
                    <a:lstStyle/>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Prezentace</a:t>
                      </a:r>
                    </a:p>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hry</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Prezentace málo čitelná, povrchní, nevzbuzující zájem. Bez odpovědi na dotazy učitele a spolužáků.</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Prezentace čitelná, dobrá, zajímavá. Bez uspokojivých odpovědí na kladené otázky.</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Prezentace hezká, vyčerpávající, vyzývající ke hře. Správné odpovědi na kontrolní otázky učitele a dotazy jiných žáků.</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943755824"/>
                  </a:ext>
                </a:extLst>
              </a:tr>
            </a:tbl>
          </a:graphicData>
        </a:graphic>
      </p:graphicFrame>
      <p:pic>
        <p:nvPicPr>
          <p:cNvPr id="8" name="Picture 2" descr="Grafika, Wykres, Wynik, Obroty, Zysk">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0F32495-966B-4785-98C1-10A3226E0C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0" y="15679"/>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0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F45C5FA-DE91-4CAA-B853-1EC6D259905E}"/>
              </a:ext>
            </a:extLst>
          </p:cNvPr>
          <p:cNvSpPr>
            <a:spLocks noGrp="1"/>
          </p:cNvSpPr>
          <p:nvPr>
            <p:ph type="title"/>
          </p:nvPr>
        </p:nvSpPr>
        <p:spPr/>
        <p:txBody>
          <a:bodyPr/>
          <a:lstStyle/>
          <a:p>
            <a:pPr algn="ctr"/>
            <a:r>
              <a:rPr lang="cs-CZ" b="1" dirty="0">
                <a:solidFill>
                  <a:schemeClr val="accent1">
                    <a:lumMod val="75000"/>
                  </a:schemeClr>
                </a:solidFill>
              </a:rPr>
              <a:t>HODNOCENÍ - BODOVÁNÍ</a:t>
            </a:r>
          </a:p>
        </p:txBody>
      </p:sp>
      <p:graphicFrame>
        <p:nvGraphicFramePr>
          <p:cNvPr id="4" name="Symbol zastępczy zawartości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5CA3591-DA42-4A25-A26C-2E3B85EE6AB6}"/>
              </a:ext>
            </a:extLst>
          </p:cNvPr>
          <p:cNvGraphicFramePr>
            <a:graphicFrameLocks noGrp="1"/>
          </p:cNvGraphicFramePr>
          <p:nvPr>
            <p:ph idx="1"/>
            <p:extLst>
              <p:ext uri="{D42A27DB-BD31-4B8C-83A1-F6EECF244321}">
                <p14:modId xmlns:p14="http://schemas.microsoft.com/office/powerpoint/2010/main" val="334556983"/>
              </p:ext>
            </p:extLst>
          </p:nvPr>
        </p:nvGraphicFramePr>
        <p:xfrm>
          <a:off x="838200" y="1825625"/>
          <a:ext cx="10515600" cy="3114040"/>
        </p:xfrm>
        <a:graphic>
          <a:graphicData uri="http://schemas.openxmlformats.org/drawingml/2006/table">
            <a:tbl>
              <a:tblPr firstRow="1" bandRow="1">
                <a:tableStyleId>{5C22544A-7EE6-4342-B048-85BDC9FD1C3A}</a:tableStyleId>
              </a:tblPr>
              <a:tblGrid>
                <a:gridCol w="5257800">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928877121"/>
                    </a:ext>
                  </a:extLst>
                </a:gridCol>
                <a:gridCol w="5257800">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3823781894"/>
                    </a:ext>
                  </a:extLst>
                </a:gridCol>
              </a:tblGrid>
              <a:tr h="370840">
                <a:tc>
                  <a:txBody>
                    <a:bodyPr/>
                    <a:lstStyle/>
                    <a:p>
                      <a:pPr algn="ctr"/>
                      <a:r>
                        <a:t>BODY</a:t>
                      </a:r>
                    </a:p>
                  </a:txBody>
                  <a:tcPr/>
                </a:tc>
                <a:tc>
                  <a:txBody>
                    <a:bodyPr/>
                    <a:lstStyle/>
                    <a:p>
                      <a:pPr algn="ctr"/>
                      <a:r>
                        <a:t>ZNÁMKA</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782760682"/>
                  </a:ext>
                </a:extLst>
              </a:tr>
              <a:tr h="370840">
                <a:tc>
                  <a:txBody>
                    <a:bodyPr/>
                    <a:lstStyle/>
                    <a:p>
                      <a:pPr algn="ctr"/>
                      <a:r>
                        <a:rPr lang="cs-CZ" sz="2400" dirty="0">
                          <a:latin typeface="Franklin Gothic Medium" panose="020B0603020102020204" pitchFamily="34" charset="0"/>
                        </a:rPr>
                        <a:t>&lt;4</a:t>
                      </a:r>
                    </a:p>
                  </a:txBody>
                  <a:tcPr/>
                </a:tc>
                <a:tc>
                  <a:txBody>
                    <a:bodyPr/>
                    <a:lstStyle/>
                    <a:p>
                      <a:pPr algn="ctr"/>
                      <a:r>
                        <a:rPr lang="cs-CZ" sz="2400" dirty="0">
                          <a:latin typeface="Franklin Gothic Medium" panose="020B0603020102020204" pitchFamily="34" charset="0"/>
                        </a:rPr>
                        <a:t>nevyhovující</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354003958"/>
                  </a:ext>
                </a:extLst>
              </a:tr>
              <a:tr h="370840">
                <a:tc>
                  <a:txBody>
                    <a:bodyPr/>
                    <a:lstStyle/>
                    <a:p>
                      <a:pPr algn="ctr"/>
                      <a:r>
                        <a:rPr lang="cs-CZ" sz="2400" dirty="0">
                          <a:latin typeface="Franklin Gothic Medium" panose="020B0603020102020204" pitchFamily="34" charset="0"/>
                        </a:rPr>
                        <a:t>4-5</a:t>
                      </a:r>
                    </a:p>
                  </a:txBody>
                  <a:tcPr/>
                </a:tc>
                <a:tc>
                  <a:txBody>
                    <a:bodyPr/>
                    <a:lstStyle/>
                    <a:p>
                      <a:pPr algn="ctr"/>
                      <a:r>
                        <a:rPr lang="cs-CZ" sz="2400" dirty="0">
                          <a:latin typeface="Franklin Gothic Medium" panose="020B0603020102020204" pitchFamily="34" charset="0"/>
                        </a:rPr>
                        <a:t>vyhovující</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3047020432"/>
                  </a:ext>
                </a:extLst>
              </a:tr>
              <a:tr h="370840">
                <a:tc>
                  <a:txBody>
                    <a:bodyPr/>
                    <a:lstStyle/>
                    <a:p>
                      <a:pPr algn="ctr"/>
                      <a:r>
                        <a:rPr lang="cs-CZ" sz="2400" dirty="0">
                          <a:latin typeface="Franklin Gothic Medium" panose="020B0603020102020204" pitchFamily="34" charset="0"/>
                        </a:rPr>
                        <a:t>6-7</a:t>
                      </a:r>
                    </a:p>
                  </a:txBody>
                  <a:tcPr/>
                </a:tc>
                <a:tc>
                  <a:txBody>
                    <a:bodyPr/>
                    <a:lstStyle/>
                    <a:p>
                      <a:pPr algn="ctr"/>
                      <a:r>
                        <a:rPr lang="cs-CZ" sz="2400" dirty="0">
                          <a:latin typeface="Franklin Gothic Medium" panose="020B0603020102020204" pitchFamily="34" charset="0"/>
                        </a:rPr>
                        <a:t>uspokojivě</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659052943"/>
                  </a:ext>
                </a:extLst>
              </a:tr>
              <a:tr h="370840">
                <a:tc>
                  <a:txBody>
                    <a:bodyPr/>
                    <a:lstStyle/>
                    <a:p>
                      <a:pPr algn="ctr"/>
                      <a:r>
                        <a:rPr lang="cs-CZ" sz="2400" dirty="0">
                          <a:latin typeface="Franklin Gothic Medium" panose="020B0603020102020204" pitchFamily="34" charset="0"/>
                        </a:rPr>
                        <a:t>8-9</a:t>
                      </a:r>
                    </a:p>
                  </a:txBody>
                  <a:tcPr/>
                </a:tc>
                <a:tc>
                  <a:txBody>
                    <a:bodyPr/>
                    <a:lstStyle/>
                    <a:p>
                      <a:pPr algn="ctr"/>
                      <a:r>
                        <a:rPr lang="cs-CZ" sz="2400" dirty="0">
                          <a:latin typeface="Franklin Gothic Medium" panose="020B0603020102020204" pitchFamily="34" charset="0"/>
                        </a:rPr>
                        <a:t>dobře</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522470146"/>
                  </a:ext>
                </a:extLst>
              </a:tr>
              <a:tr h="370840">
                <a:tc>
                  <a:txBody>
                    <a:bodyPr/>
                    <a:lstStyle/>
                    <a:p>
                      <a:pPr algn="ctr"/>
                      <a:r>
                        <a:rPr lang="cs-CZ" sz="2400" dirty="0">
                          <a:latin typeface="Franklin Gothic Medium" panose="020B0603020102020204" pitchFamily="34" charset="0"/>
                        </a:rPr>
                        <a:t>10-11</a:t>
                      </a:r>
                    </a:p>
                  </a:txBody>
                  <a:tcPr/>
                </a:tc>
                <a:tc>
                  <a:txBody>
                    <a:bodyPr/>
                    <a:lstStyle/>
                    <a:p>
                      <a:pPr algn="ctr"/>
                      <a:r>
                        <a:rPr lang="cs-CZ" sz="2400" dirty="0">
                          <a:latin typeface="Franklin Gothic Medium" panose="020B0603020102020204" pitchFamily="34" charset="0"/>
                        </a:rPr>
                        <a:t>velmi dobře</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148441862"/>
                  </a:ext>
                </a:extLst>
              </a:tr>
              <a:tr h="370840">
                <a:tc>
                  <a:txBody>
                    <a:bodyPr/>
                    <a:lstStyle/>
                    <a:p>
                      <a:pPr algn="ctr"/>
                      <a:r>
                        <a:rPr lang="cs-CZ" sz="2400" dirty="0">
                          <a:latin typeface="Franklin Gothic Medium" panose="020B0603020102020204" pitchFamily="34" charset="0"/>
                        </a:rPr>
                        <a:t>12</a:t>
                      </a:r>
                    </a:p>
                  </a:txBody>
                  <a:tcPr/>
                </a:tc>
                <a:tc>
                  <a:txBody>
                    <a:bodyPr/>
                    <a:lstStyle/>
                    <a:p>
                      <a:pPr algn="ctr"/>
                      <a:r>
                        <a:rPr lang="cs-CZ" sz="2400" dirty="0">
                          <a:latin typeface="Franklin Gothic Medium" panose="020B0603020102020204" pitchFamily="34" charset="0"/>
                        </a:rPr>
                        <a:t>výborně</a:t>
                      </a:r>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3963016027"/>
                  </a:ext>
                </a:extLst>
              </a:tr>
            </a:tbl>
          </a:graphicData>
        </a:graphic>
      </p:graphicFrame>
      <p:pic>
        <p:nvPicPr>
          <p:cNvPr id="6" name="Picture 2" descr="Grafika, Wykres, Wynik, Obroty, Zysk">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EA5F7A8-EEED-4732-BB77-1106F582DB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0" y="15679"/>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65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A2CE951-9374-44CD-8854-E83E237E3EC6}"/>
              </a:ext>
            </a:extLst>
          </p:cNvPr>
          <p:cNvSpPr>
            <a:spLocks noGrp="1"/>
          </p:cNvSpPr>
          <p:nvPr>
            <p:ph type="title"/>
          </p:nvPr>
        </p:nvSpPr>
        <p:spPr>
          <a:xfrm>
            <a:off x="1024129" y="585216"/>
            <a:ext cx="5062511" cy="1499616"/>
          </a:xfrm>
        </p:spPr>
        <p:txBody>
          <a:bodyPr>
            <a:normAutofit/>
          </a:bodyPr>
          <a:lstStyle/>
          <a:p>
            <a:r>
              <a:rPr lang="cs-CZ" b="1">
                <a:solidFill>
                  <a:srgbClr val="FFFFFF"/>
                </a:solidFill>
              </a:rPr>
              <a:t>VÝSLEDKY</a:t>
            </a:r>
          </a:p>
        </p:txBody>
      </p:sp>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534CC96-33A9-4416-ABF8-D88C7CC822F8}"/>
              </a:ext>
            </a:extLst>
          </p:cNvPr>
          <p:cNvSpPr>
            <a:spLocks noGrp="1"/>
          </p:cNvSpPr>
          <p:nvPr>
            <p:ph idx="1"/>
          </p:nvPr>
        </p:nvSpPr>
        <p:spPr>
          <a:xfrm>
            <a:off x="1024129" y="2286000"/>
            <a:ext cx="5081232" cy="3931920"/>
          </a:xfrm>
        </p:spPr>
        <p:txBody>
          <a:bodyPr>
            <a:normAutofit fontScale="92500" lnSpcReduction="10000"/>
          </a:bodyPr>
          <a:lstStyle/>
          <a:p>
            <a:pPr marL="0" lvl="0" indent="0">
              <a:buNone/>
            </a:pPr>
            <a:r>
              <a:rPr lang="cs-CZ" sz="1700" dirty="0">
                <a:solidFill>
                  <a:srgbClr val="FFFFFF"/>
                </a:solidFill>
              </a:rPr>
              <a:t>Jaké přínosy má pro vás realizace tohoto projektu?</a:t>
            </a:r>
          </a:p>
          <a:p>
            <a:pPr marL="342900" lvl="0" indent="-342900">
              <a:buAutoNum type="arabicPeriod"/>
            </a:pPr>
            <a:r>
              <a:rPr lang="cs-CZ" sz="1700" dirty="0">
                <a:solidFill>
                  <a:srgbClr val="FFFFFF"/>
                </a:solidFill>
              </a:rPr>
              <a:t>Mohli jste si zahrát na tvůrce deskových her.</a:t>
            </a:r>
          </a:p>
          <a:p>
            <a:pPr marL="342900" lvl="0" indent="-342900">
              <a:buAutoNum type="arabicPeriod"/>
            </a:pPr>
            <a:r>
              <a:rPr lang="cs-CZ" sz="1700" dirty="0">
                <a:solidFill>
                  <a:srgbClr val="FFFFFF"/>
                </a:solidFill>
              </a:rPr>
              <a:t>Viděli jste, že vytvoření dobré deskové hry není snadné.</a:t>
            </a:r>
          </a:p>
          <a:p>
            <a:pPr marL="342900" lvl="0" indent="-342900">
              <a:buAutoNum type="arabicPeriod"/>
            </a:pPr>
            <a:r>
              <a:rPr lang="cs-CZ" sz="1700" dirty="0">
                <a:solidFill>
                  <a:srgbClr val="FFFFFF"/>
                </a:solidFill>
              </a:rPr>
              <a:t>Mohli jste v praxi využít své znalosti a matematické dovednosti. </a:t>
            </a:r>
          </a:p>
          <a:p>
            <a:pPr marL="342900" lvl="0" indent="-342900">
              <a:buAutoNum type="arabicPeriod"/>
            </a:pPr>
            <a:r>
              <a:rPr lang="cs-CZ" sz="1700" dirty="0">
                <a:solidFill>
                  <a:srgbClr val="FFFFFF"/>
                </a:solidFill>
              </a:rPr>
              <a:t>Mohli jste zajímavým a tvůrčím způsobem upevnit své znalosti.</a:t>
            </a:r>
          </a:p>
          <a:p>
            <a:pPr marL="342900" lvl="0" indent="-342900">
              <a:buAutoNum type="arabicPeriod"/>
            </a:pPr>
            <a:r>
              <a:rPr lang="cs-CZ" sz="1700" dirty="0">
                <a:solidFill>
                  <a:srgbClr val="FFFFFF"/>
                </a:solidFill>
              </a:rPr>
              <a:t>Naučili jste se používat internet jako zdroj informací.</a:t>
            </a:r>
          </a:p>
          <a:p>
            <a:pPr marL="342900" lvl="0" indent="-342900">
              <a:buAutoNum type="arabicPeriod"/>
            </a:pPr>
            <a:r>
              <a:rPr lang="cs-CZ" sz="1700" dirty="0">
                <a:solidFill>
                  <a:srgbClr val="FFFFFF"/>
                </a:solidFill>
              </a:rPr>
              <a:t>Naučili jste se zpracovávat tyto informace v různých formách.</a:t>
            </a:r>
          </a:p>
          <a:p>
            <a:pPr marL="342900" lvl="0" indent="-342900">
              <a:buAutoNum type="arabicPeriod"/>
            </a:pPr>
            <a:r>
              <a:rPr lang="cs-CZ" sz="1700" dirty="0">
                <a:solidFill>
                  <a:srgbClr val="FFFFFF"/>
                </a:solidFill>
              </a:rPr>
              <a:t>Učili jste se spolupracovat ve skupině.</a:t>
            </a:r>
          </a:p>
          <a:p>
            <a:pPr marL="342900" lvl="0" indent="-342900">
              <a:buAutoNum type="arabicPeriod"/>
            </a:pPr>
            <a:r>
              <a:rPr lang="cs-CZ" sz="1700" dirty="0">
                <a:solidFill>
                  <a:srgbClr val="FFFFFF"/>
                </a:solidFill>
              </a:rPr>
              <a:t>Mohli jste svou práci prezentovat před třídou a podělit se tak o své dovednosti.</a:t>
            </a:r>
          </a:p>
          <a:p>
            <a:endParaRPr lang="cs-CZ" sz="1700" dirty="0">
              <a:solidFill>
                <a:srgbClr val="FFFFFF"/>
              </a:solidFill>
            </a:endParaRPr>
          </a:p>
        </p:txBody>
      </p:sp>
      <p:pic>
        <p:nvPicPr>
          <p:cNvPr id="8" name="Picture 2" descr="Sowa, Ptak, Książka, Wise, Natura, Znak">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E43EDCD-A1B2-4BD5-834E-99DD8D7EDCB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020" r="27753" b="2"/>
          <a:stretch/>
        </p:blipFill>
        <p:spPr bwMode="auto">
          <a:xfrm>
            <a:off x="7647216" y="10"/>
            <a:ext cx="3502025"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916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ukienka, Edukacja, Stos, Czerwony, Kobieta, Blask">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BF44FAB-12F6-40ED-8402-AE068B95B7E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49" r="495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CxnSpPr>
        <p:spPr>
          <a:xfrm>
            <a:off x="5080934" y="2115117"/>
            <a:ext cx="6309360" cy="0"/>
          </a:xfrm>
          <a:prstGeom prst="line">
            <a:avLst/>
          </a:prstGeom>
          <a:ln>
            <a:solidFill>
              <a:srgbClr val="55323C"/>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A343544-FAA8-45BD-ABC2-205114955889}"/>
              </a:ext>
            </a:extLst>
          </p:cNvPr>
          <p:cNvSpPr>
            <a:spLocks noGrp="1"/>
          </p:cNvSpPr>
          <p:nvPr>
            <p:ph type="title"/>
          </p:nvPr>
        </p:nvSpPr>
        <p:spPr>
          <a:xfrm>
            <a:off x="4965430" y="629268"/>
            <a:ext cx="6586491" cy="1286160"/>
          </a:xfrm>
        </p:spPr>
        <p:txBody>
          <a:bodyPr anchor="b">
            <a:normAutofit/>
          </a:bodyPr>
          <a:lstStyle/>
          <a:p>
            <a:r>
              <a:rPr lang="cs-CZ" sz="4100" b="1"/>
              <a:t>PŘÍRUČKA PRO UČITELE</a:t>
            </a:r>
          </a:p>
        </p:txBody>
      </p:sp>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759AF19-AE72-4DBE-A964-8B6F4B1F3BE0}"/>
              </a:ext>
            </a:extLst>
          </p:cNvPr>
          <p:cNvSpPr>
            <a:spLocks noGrp="1"/>
          </p:cNvSpPr>
          <p:nvPr>
            <p:ph idx="1"/>
          </p:nvPr>
        </p:nvSpPr>
        <p:spPr>
          <a:xfrm>
            <a:off x="4965431" y="2438400"/>
            <a:ext cx="6586489" cy="3785419"/>
          </a:xfrm>
        </p:spPr>
        <p:txBody>
          <a:bodyPr>
            <a:normAutofit/>
          </a:bodyPr>
          <a:lstStyle/>
          <a:p>
            <a:pPr lvl="0">
              <a:spcBef>
                <a:spcPts val="475"/>
              </a:spcBef>
              <a:spcAft>
                <a:spcPts val="600"/>
              </a:spcAft>
            </a:pPr>
            <a:r>
              <a:rPr lang="cs-CZ" sz="1400" dirty="0">
                <a:latin typeface="Trebuchet MS" pitchFamily="34"/>
              </a:rPr>
              <a:t> Rozdělení do skupin je možné provést podle jiných kritérií, např. s ohledem na kognitivní možnosti žáků, jejich dovednosti, zájmy tak, aby </a:t>
            </a:r>
            <a:r>
              <a:rPr lang="cs-CZ" sz="1400" dirty="0" smtClean="0">
                <a:latin typeface="Trebuchet MS" pitchFamily="34"/>
              </a:rPr>
              <a:t>byly </a:t>
            </a:r>
            <a:r>
              <a:rPr lang="cs-CZ" sz="1400" dirty="0">
                <a:latin typeface="Trebuchet MS" pitchFamily="34"/>
              </a:rPr>
              <a:t>síly v jednotlivých skupinách rozloženy rovnoměrně.</a:t>
            </a:r>
          </a:p>
          <a:p>
            <a:pPr lvl="0">
              <a:spcBef>
                <a:spcPts val="475"/>
              </a:spcBef>
              <a:spcAft>
                <a:spcPts val="600"/>
              </a:spcAft>
            </a:pPr>
            <a:r>
              <a:rPr lang="cs-CZ" sz="1400" dirty="0">
                <a:latin typeface="Trebuchet MS" pitchFamily="34"/>
              </a:rPr>
              <a:t>Učitel by měl důkladně analyzovat obsah společně s žáky, dokud</a:t>
            </a:r>
            <a:r>
              <a:rPr dirty="0"/>
              <a:t/>
            </a:r>
            <a:br>
              <a:rPr dirty="0"/>
            </a:br>
            <a:r>
              <a:rPr lang="cs-CZ" sz="1400" dirty="0">
                <a:latin typeface="Trebuchet MS" pitchFamily="34"/>
              </a:rPr>
              <a:t>jej žáci plně nepochopí. Měl by jim však spíše poskytovat podporu, rady, vysvětlivky, než hotová řešení. Taková metoda posiluje samostatnost.</a:t>
            </a:r>
          </a:p>
          <a:p>
            <a:pPr lvl="0">
              <a:spcBef>
                <a:spcPts val="475"/>
              </a:spcBef>
              <a:spcAft>
                <a:spcPts val="600"/>
              </a:spcAft>
            </a:pPr>
            <a:r>
              <a:rPr lang="cs-CZ" sz="1400" dirty="0">
                <a:latin typeface="Trebuchet MS" pitchFamily="34"/>
              </a:rPr>
              <a:t>Jako přípravu k projektu je nutné požádat </a:t>
            </a:r>
            <a:r>
              <a:rPr lang="cs-CZ" sz="1400" dirty="0" smtClean="0">
                <a:latin typeface="Trebuchet MS" pitchFamily="34"/>
              </a:rPr>
              <a:t>žáky, aby </a:t>
            </a:r>
            <a:r>
              <a:rPr lang="cs-CZ" sz="1400" dirty="0">
                <a:latin typeface="Trebuchet MS" pitchFamily="34"/>
              </a:rPr>
              <a:t>z domova přinesli deskové </a:t>
            </a:r>
            <a:r>
              <a:rPr lang="cs-CZ" sz="1400" dirty="0" smtClean="0">
                <a:latin typeface="Trebuchet MS" pitchFamily="34"/>
              </a:rPr>
              <a:t>hry (případně </a:t>
            </a:r>
            <a:r>
              <a:rPr lang="cs-CZ" sz="1400" dirty="0">
                <a:latin typeface="Trebuchet MS" pitchFamily="34"/>
              </a:rPr>
              <a:t>by je měl zajistit učitel sám).</a:t>
            </a:r>
          </a:p>
          <a:p>
            <a:pPr lvl="0">
              <a:spcBef>
                <a:spcPts val="475"/>
              </a:spcBef>
              <a:spcAft>
                <a:spcPts val="600"/>
              </a:spcAft>
            </a:pPr>
            <a:r>
              <a:rPr lang="cs-CZ" sz="1400" dirty="0">
                <a:latin typeface="Trebuchet MS" pitchFamily="34"/>
              </a:rPr>
              <a:t> Učitel může pomoct žákům při tvorbě pracovního plánu, stanovit jim cíle na jednotlivé hodiny. Může také nechat žákům volnost - pak si sami stanoví plán na základě doporučení. </a:t>
            </a:r>
          </a:p>
          <a:p>
            <a:pPr lvl="0">
              <a:spcBef>
                <a:spcPts val="475"/>
              </a:spcBef>
              <a:spcAft>
                <a:spcPts val="600"/>
              </a:spcAft>
            </a:pPr>
            <a:endParaRPr lang="cs-CZ" sz="1400" dirty="0">
              <a:latin typeface="Trebuchet MS" pitchFamily="34"/>
            </a:endParaRPr>
          </a:p>
          <a:p>
            <a:endParaRPr lang="cs-CZ" sz="1400" dirty="0"/>
          </a:p>
        </p:txBody>
      </p:sp>
    </p:spTree>
    <p:extLst>
      <p:ext uri="{BB962C8B-B14F-4D97-AF65-F5344CB8AC3E}">
        <p14:creationId xmlns:p14="http://schemas.microsoft.com/office/powerpoint/2010/main" val="1629526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ukienka, Edukacja, Stos, Czerwony, Kobieta, Blask">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05773F4-617D-4465-855B-4C38316459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449" r="4958"/>
          <a:stretch/>
        </p:blipFill>
        <p:spPr bwMode="auto">
          <a:xfrm>
            <a:off x="0" y="2507673"/>
            <a:ext cx="2442509" cy="361351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65D589E-5EF9-42AF-AB3C-DB07905E3A92}"/>
              </a:ext>
            </a:extLst>
          </p:cNvPr>
          <p:cNvSpPr>
            <a:spLocks noGrp="1"/>
          </p:cNvSpPr>
          <p:nvPr>
            <p:ph type="title"/>
          </p:nvPr>
        </p:nvSpPr>
        <p:spPr>
          <a:xfrm>
            <a:off x="5356620" y="3094745"/>
            <a:ext cx="5757988" cy="668519"/>
          </a:xfrm>
        </p:spPr>
        <p:txBody>
          <a:bodyPr anchor="b">
            <a:normAutofit/>
          </a:bodyPr>
          <a:lstStyle/>
          <a:p>
            <a:r>
              <a:rPr lang="cs-CZ" sz="4100" b="1" dirty="0"/>
              <a:t>PŘÍRUČKA PRO UČITELE</a:t>
            </a:r>
          </a:p>
        </p:txBody>
      </p:sp>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E77E35A-EE5F-45A6-82A3-0FE7FDC09ADE}"/>
              </a:ext>
            </a:extLst>
          </p:cNvPr>
          <p:cNvSpPr>
            <a:spLocks noGrp="1"/>
          </p:cNvSpPr>
          <p:nvPr>
            <p:ph idx="1"/>
          </p:nvPr>
        </p:nvSpPr>
        <p:spPr>
          <a:xfrm>
            <a:off x="4965431" y="4114800"/>
            <a:ext cx="6424863" cy="2109019"/>
          </a:xfrm>
        </p:spPr>
        <p:txBody>
          <a:bodyPr>
            <a:normAutofit fontScale="92500" lnSpcReduction="10000"/>
          </a:bodyPr>
          <a:lstStyle/>
          <a:p>
            <a:pPr lvl="0">
              <a:spcBef>
                <a:spcPts val="475"/>
              </a:spcBef>
              <a:spcAft>
                <a:spcPts val="600"/>
              </a:spcAft>
            </a:pPr>
            <a:r>
              <a:rPr lang="cs-CZ" sz="2000" dirty="0">
                <a:latin typeface="Trebuchet MS" pitchFamily="34"/>
              </a:rPr>
              <a:t>Doba na realizaci projektu by měla být uzpůsobena možnostem žáků. Není shora daná.</a:t>
            </a:r>
          </a:p>
          <a:p>
            <a:pPr lvl="0">
              <a:spcBef>
                <a:spcPts val="475"/>
              </a:spcBef>
              <a:spcAft>
                <a:spcPts val="600"/>
              </a:spcAft>
            </a:pPr>
            <a:r>
              <a:rPr lang="cs-CZ" sz="2000" dirty="0">
                <a:latin typeface="Trebuchet MS" pitchFamily="34"/>
              </a:rPr>
              <a:t> Lze také zavést anonymní hodnocení prezentované práce dané skupiny mezi žáky z jiných skupin.</a:t>
            </a:r>
          </a:p>
          <a:p>
            <a:pPr lvl="0">
              <a:spcBef>
                <a:spcPts val="475"/>
              </a:spcBef>
              <a:spcAft>
                <a:spcPts val="600"/>
              </a:spcAft>
            </a:pPr>
            <a:r>
              <a:rPr lang="cs-CZ" sz="2000" dirty="0">
                <a:latin typeface="Trebuchet MS" pitchFamily="34"/>
              </a:rPr>
              <a:t> Bylo by vhodné rozšířit na území školy vzniklé hry, aby žáci věděli, že jejich práce má praktické využití. Bude to pro ně forma </a:t>
            </a:r>
            <a:r>
              <a:rPr lang="cs-CZ" sz="2000" dirty="0" smtClean="0">
                <a:latin typeface="Trebuchet MS" pitchFamily="34"/>
              </a:rPr>
              <a:t>ocenění a </a:t>
            </a:r>
            <a:r>
              <a:rPr lang="cs-CZ" sz="2000" dirty="0">
                <a:latin typeface="Trebuchet MS" pitchFamily="34"/>
              </a:rPr>
              <a:t>pozitivní motivace.</a:t>
            </a:r>
          </a:p>
          <a:p>
            <a:endParaRPr lang="cs-CZ" sz="2000" dirty="0"/>
          </a:p>
        </p:txBody>
      </p:sp>
      <p:cxnSp>
        <p:nvCxnSpPr>
          <p:cNvPr id="10" name="Łącznik prostoliniowy 9"/>
          <p:cNvCxnSpPr/>
          <p:nvPr/>
        </p:nvCxnSpPr>
        <p:spPr>
          <a:xfrm>
            <a:off x="4918364" y="3837709"/>
            <a:ext cx="6248400" cy="0"/>
          </a:xfrm>
          <a:prstGeom prst="line">
            <a:avLst/>
          </a:prstGeom>
        </p:spPr>
        <p:style>
          <a:lnRef idx="1">
            <a:schemeClr val="dk1"/>
          </a:lnRef>
          <a:fillRef idx="0">
            <a:schemeClr val="dk1"/>
          </a:fillRef>
          <a:effectRef idx="0">
            <a:schemeClr val="dk1"/>
          </a:effectRef>
          <a:fontRef idx="minor">
            <a:schemeClr val="tx1"/>
          </a:fontRef>
        </p:style>
      </p:cxnSp>
      <p:pic>
        <p:nvPicPr>
          <p:cNvPr id="2050" name="Picture 2" descr="C:\Users\Admin\Desktop\logosbeneficaireserasmusright_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217492" cy="2507673"/>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6607" y="6301032"/>
            <a:ext cx="1744278" cy="556968"/>
          </a:xfrm>
          <a:prstGeom prst="rect">
            <a:avLst/>
          </a:prstGeom>
        </p:spPr>
      </p:pic>
    </p:spTree>
    <p:extLst>
      <p:ext uri="{BB962C8B-B14F-4D97-AF65-F5344CB8AC3E}">
        <p14:creationId xmlns:p14="http://schemas.microsoft.com/office/powerpoint/2010/main" val="97493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38DA2B9-EBFD-4696-BDA9-6C7D21A16F73}"/>
              </a:ext>
            </a:extLst>
          </p:cNvPr>
          <p:cNvSpPr>
            <a:spLocks noGrp="1"/>
          </p:cNvSpPr>
          <p:nvPr>
            <p:ph type="title"/>
          </p:nvPr>
        </p:nvSpPr>
        <p:spPr/>
        <p:txBody>
          <a:bodyPr/>
          <a:lstStyle/>
          <a:p>
            <a:r>
              <a:rPr lang="cs-CZ" b="1" dirty="0">
                <a:solidFill>
                  <a:srgbClr val="0047FF"/>
                </a:solidFill>
              </a:rPr>
              <a:t>ÚVOD</a:t>
            </a:r>
            <a:endParaRPr lang="cs-CZ" dirty="0"/>
          </a:p>
        </p:txBody>
      </p:sp>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CE4346C-ACBC-486A-AE3A-9232B4CDCDC9}"/>
              </a:ext>
            </a:extLst>
          </p:cNvPr>
          <p:cNvSpPr>
            <a:spLocks noGrp="1"/>
          </p:cNvSpPr>
          <p:nvPr>
            <p:ph idx="1"/>
          </p:nvPr>
        </p:nvSpPr>
        <p:spPr>
          <a:xfrm>
            <a:off x="838200" y="1819825"/>
            <a:ext cx="10515600" cy="4357138"/>
          </a:xfrm>
        </p:spPr>
        <p:txBody>
          <a:bodyPr/>
          <a:lstStyle/>
          <a:p>
            <a:pPr marL="0" lvl="0" indent="0">
              <a:buNone/>
            </a:pPr>
            <a:r>
              <a:rPr lang="cs-CZ" dirty="0">
                <a:solidFill>
                  <a:srgbClr val="0070C0"/>
                </a:solidFill>
              </a:rPr>
              <a:t>Vítejte, moji milí!</a:t>
            </a:r>
          </a:p>
          <a:p>
            <a:pPr marL="0" lvl="0" indent="0" algn="just">
              <a:buNone/>
            </a:pPr>
            <a:r>
              <a:rPr lang="cs-CZ" dirty="0">
                <a:solidFill>
                  <a:srgbClr val="0070C0"/>
                </a:solidFill>
              </a:rPr>
              <a:t>Hrajete rádi deskové hry? Znáte Člověče, nezlob se, Activity nebo jiné hry?</a:t>
            </a:r>
          </a:p>
          <a:p>
            <a:pPr marL="0" lvl="0" indent="0" algn="just">
              <a:buNone/>
            </a:pPr>
            <a:r>
              <a:rPr lang="cs-CZ" dirty="0">
                <a:solidFill>
                  <a:srgbClr val="0070C0"/>
                </a:solidFill>
              </a:rPr>
              <a:t>Dnes bude Vaším úkolem vytvořit takovou deskovou hru</a:t>
            </a:r>
            <a:r>
              <a:rPr dirty="0"/>
              <a:t/>
            </a:r>
            <a:br>
              <a:rPr dirty="0"/>
            </a:br>
            <a:r>
              <a:rPr lang="cs-CZ" dirty="0">
                <a:solidFill>
                  <a:srgbClr val="0070C0"/>
                </a:solidFill>
              </a:rPr>
              <a:t>s matematickou tématikou. Jde o to, abyste se prostřednictvím hry naučili počítat, řešit úlohy, atd., čili spojit příjemné</a:t>
            </a:r>
            <a:r>
              <a:rPr dirty="0"/>
              <a:t/>
            </a:r>
            <a:br>
              <a:rPr dirty="0"/>
            </a:br>
            <a:r>
              <a:rPr lang="cs-CZ" dirty="0">
                <a:solidFill>
                  <a:srgbClr val="0070C0"/>
                </a:solidFill>
              </a:rPr>
              <a:t>s užitečným. </a:t>
            </a:r>
            <a:r>
              <a:rPr lang="cs-CZ" dirty="0" smtClean="0">
                <a:solidFill>
                  <a:srgbClr val="0070C0"/>
                </a:solidFill>
              </a:rPr>
              <a:t>Pevně </a:t>
            </a:r>
            <a:r>
              <a:rPr lang="cs-CZ" dirty="0">
                <a:solidFill>
                  <a:srgbClr val="0070C0"/>
                </a:solidFill>
              </a:rPr>
              <a:t>věřím, že se budete při tvorbě své vlastní deskové hry skvěle bavit. Pojďme na to!</a:t>
            </a:r>
          </a:p>
          <a:p>
            <a:pPr marL="0" indent="0">
              <a:buNone/>
            </a:pPr>
            <a:endParaRPr lang="cs-CZ" dirty="0"/>
          </a:p>
        </p:txBody>
      </p:sp>
      <p:sp>
        <p:nvSpPr>
          <p:cNvPr id="5" name="Schemat blokowy: łącznik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C3A5B5B-99A3-4DD8-8419-8F58C518DBBF}"/>
              </a:ext>
            </a:extLst>
          </p:cNvPr>
          <p:cNvSpPr/>
          <p:nvPr/>
        </p:nvSpPr>
        <p:spPr>
          <a:xfrm>
            <a:off x="10842150" y="365125"/>
            <a:ext cx="617174" cy="620884"/>
          </a:xfrm>
          <a:prstGeom prst="flowChartConnector">
            <a:avLst/>
          </a:prstGeom>
          <a:solidFill>
            <a:srgbClr val="7890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chemat blokowy: łącznik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886074C-6E6B-42F5-8F26-047744492047}"/>
              </a:ext>
            </a:extLst>
          </p:cNvPr>
          <p:cNvSpPr/>
          <p:nvPr/>
        </p:nvSpPr>
        <p:spPr>
          <a:xfrm>
            <a:off x="9607802" y="691419"/>
            <a:ext cx="617174" cy="620884"/>
          </a:xfrm>
          <a:prstGeom prst="flowChartConnector">
            <a:avLst/>
          </a:prstGeom>
          <a:solidFill>
            <a:srgbClr val="DE2E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chemat blokowy: łącznik 1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BFF84AE-008A-4620-82C7-224A461E107D}"/>
              </a:ext>
            </a:extLst>
          </p:cNvPr>
          <p:cNvSpPr/>
          <p:nvPr/>
        </p:nvSpPr>
        <p:spPr>
          <a:xfrm>
            <a:off x="10224976" y="500062"/>
            <a:ext cx="617174" cy="620884"/>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łącznik 1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A6CD6F1-1A6F-473C-A4CC-DAFC73379D2D}"/>
              </a:ext>
            </a:extLst>
          </p:cNvPr>
          <p:cNvSpPr/>
          <p:nvPr/>
        </p:nvSpPr>
        <p:spPr>
          <a:xfrm>
            <a:off x="9006635" y="880612"/>
            <a:ext cx="617174" cy="620884"/>
          </a:xfrm>
          <a:prstGeom prst="flowChartConnector">
            <a:avLst/>
          </a:prstGeom>
          <a:solidFill>
            <a:srgbClr val="D434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łącznik 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C7A61CC-D9DD-4BEB-B4FD-93D3AB6F392D}"/>
              </a:ext>
            </a:extLst>
          </p:cNvPr>
          <p:cNvSpPr/>
          <p:nvPr/>
        </p:nvSpPr>
        <p:spPr>
          <a:xfrm>
            <a:off x="8381458" y="1027906"/>
            <a:ext cx="617174" cy="620884"/>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chemat blokowy: łącznik 1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8B5F9B3-5774-47F9-99C7-4173B96663A5}"/>
              </a:ext>
            </a:extLst>
          </p:cNvPr>
          <p:cNvSpPr/>
          <p:nvPr/>
        </p:nvSpPr>
        <p:spPr>
          <a:xfrm>
            <a:off x="7788294" y="1162843"/>
            <a:ext cx="617174" cy="6208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Schemat blokowy: łącznik 2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FC575B3-DD8E-4A44-B967-319B11672973}"/>
              </a:ext>
            </a:extLst>
          </p:cNvPr>
          <p:cNvSpPr/>
          <p:nvPr/>
        </p:nvSpPr>
        <p:spPr>
          <a:xfrm>
            <a:off x="7157871" y="1162843"/>
            <a:ext cx="617174" cy="620884"/>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Schemat blokowy: łącznik 2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5B5FAEB-4F3E-455E-8E08-32F961805617}"/>
              </a:ext>
            </a:extLst>
          </p:cNvPr>
          <p:cNvSpPr/>
          <p:nvPr/>
        </p:nvSpPr>
        <p:spPr>
          <a:xfrm>
            <a:off x="6538713" y="1111702"/>
            <a:ext cx="617174" cy="620884"/>
          </a:xfrm>
          <a:prstGeom prst="flowChartConnec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Schemat blokowy: łącznik 2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33AC6C0-D05F-4216-8CD6-DF1008E55BD4}"/>
              </a:ext>
            </a:extLst>
          </p:cNvPr>
          <p:cNvSpPr/>
          <p:nvPr/>
        </p:nvSpPr>
        <p:spPr>
          <a:xfrm>
            <a:off x="11336871" y="697820"/>
            <a:ext cx="775460" cy="732890"/>
          </a:xfrm>
          <a:prstGeom prst="flowChartConnector">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Schemat blokowy: łącznik 2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DF4B7A-9D35-422C-A69A-E843EED4CBD4}"/>
              </a:ext>
            </a:extLst>
          </p:cNvPr>
          <p:cNvSpPr/>
          <p:nvPr/>
        </p:nvSpPr>
        <p:spPr>
          <a:xfrm>
            <a:off x="5908290" y="1147800"/>
            <a:ext cx="617174" cy="620884"/>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Schemat blokowy: łącznik 2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1B46C17-240C-4593-98C3-76073A7C687F}"/>
              </a:ext>
            </a:extLst>
          </p:cNvPr>
          <p:cNvSpPr/>
          <p:nvPr/>
        </p:nvSpPr>
        <p:spPr>
          <a:xfrm>
            <a:off x="5295757" y="1282737"/>
            <a:ext cx="617174" cy="6208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Schemat blokowy: łącznik 2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ED60E0D-7596-4D18-BBA9-1F5EBDCBBD01}"/>
              </a:ext>
            </a:extLst>
          </p:cNvPr>
          <p:cNvSpPr/>
          <p:nvPr/>
        </p:nvSpPr>
        <p:spPr>
          <a:xfrm>
            <a:off x="4681946" y="1312303"/>
            <a:ext cx="617174" cy="620884"/>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Schemat blokowy: łącznik 2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C8786D1-1E7A-46AB-A07B-C7978A08CE3D}"/>
              </a:ext>
            </a:extLst>
          </p:cNvPr>
          <p:cNvSpPr/>
          <p:nvPr/>
        </p:nvSpPr>
        <p:spPr>
          <a:xfrm>
            <a:off x="4046176" y="1330626"/>
            <a:ext cx="617174" cy="620884"/>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Schemat blokowy: łącznik 2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B5FE1CB-8122-41E4-82E0-9820AC70E974}"/>
              </a:ext>
            </a:extLst>
          </p:cNvPr>
          <p:cNvSpPr/>
          <p:nvPr/>
        </p:nvSpPr>
        <p:spPr>
          <a:xfrm>
            <a:off x="11500315" y="1000837"/>
            <a:ext cx="136230" cy="143248"/>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Schemat blokowy: łącznik 2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760B9D3-D121-4D8A-BAAE-BAC4BE8203F1}"/>
              </a:ext>
            </a:extLst>
          </p:cNvPr>
          <p:cNvSpPr/>
          <p:nvPr/>
        </p:nvSpPr>
        <p:spPr>
          <a:xfrm>
            <a:off x="11781982" y="1000837"/>
            <a:ext cx="136230" cy="143248"/>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0" name="Picture 2" descr="Monopol, Gry, Kostki Do Gry, Strategii">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36E2E49-14EF-459C-8F7C-64F2030A6D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42886"/>
            <a:ext cx="2204038" cy="151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557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2" y="0"/>
            <a:ext cx="121919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Farby, Kolorowe, Grafika, Barwa">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9730B3B-7C86-44BC-9BC4-4D6025D5E1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479" r="1" b="34277"/>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Pisaki, Filc, Kolor, Długopis Z Włókna">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D4B67C7-284F-41C5-AEFF-745CBDF69E8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816" b="22609"/>
          <a:stretch/>
        </p:blipFill>
        <p:spPr bwMode="auto">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Kredki, Kolorować, Kolor, Malowanie">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49AC5D0-AA0A-49DA-9C79-C8C250737BC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167" b="5574"/>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7" name="Freeform 16"/>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BD21CF5-8590-49DA-97CD-0A22AC18CEC0}"/>
              </a:ext>
            </a:extLst>
          </p:cNvPr>
          <p:cNvSpPr>
            <a:spLocks noGrp="1"/>
          </p:cNvSpPr>
          <p:nvPr>
            <p:ph type="title"/>
          </p:nvPr>
        </p:nvSpPr>
        <p:spPr>
          <a:xfrm>
            <a:off x="838200" y="365125"/>
            <a:ext cx="5191125" cy="1325563"/>
          </a:xfrm>
        </p:spPr>
        <p:txBody>
          <a:bodyPr>
            <a:normAutofit/>
          </a:bodyPr>
          <a:lstStyle/>
          <a:p>
            <a:r>
              <a:rPr lang="cs-CZ">
                <a:solidFill>
                  <a:schemeClr val="bg1"/>
                </a:solidFill>
              </a:rPr>
              <a:t>ZADÁNÍ</a:t>
            </a:r>
          </a:p>
        </p:txBody>
      </p:sp>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BCF810E-8E0D-425E-AFE1-8E2DDB1E4001}"/>
              </a:ext>
            </a:extLst>
          </p:cNvPr>
          <p:cNvSpPr>
            <a:spLocks noGrp="1"/>
          </p:cNvSpPr>
          <p:nvPr>
            <p:ph idx="1"/>
          </p:nvPr>
        </p:nvSpPr>
        <p:spPr>
          <a:xfrm>
            <a:off x="838200" y="2021249"/>
            <a:ext cx="5707565" cy="4155713"/>
          </a:xfrm>
        </p:spPr>
        <p:txBody>
          <a:bodyPr>
            <a:normAutofit/>
          </a:bodyPr>
          <a:lstStyle/>
          <a:p>
            <a:pPr marL="0" lvl="0" indent="0">
              <a:buNone/>
            </a:pPr>
            <a:r>
              <a:rPr lang="cs-CZ" sz="1700" dirty="0">
                <a:solidFill>
                  <a:schemeClr val="bg1"/>
                </a:solidFill>
              </a:rPr>
              <a:t>Budete pracovat ve skupinách (nejlépe 3-4 žáci v jedné skupině). Každá skupina sama rozhoduje, jakou technikou vytvoří svou hru. Mohou to být pastelky, fixy, barvy, vystřihovánky... co sami chcete, co se Vám líbí, co rádi děláte.</a:t>
            </a:r>
          </a:p>
          <a:p>
            <a:pPr lvl="0">
              <a:buFont typeface="Wingdings" panose="05000000000000000000" pitchFamily="2" charset="2"/>
              <a:buChar char="§"/>
            </a:pPr>
            <a:r>
              <a:rPr lang="cs-CZ" sz="1700" dirty="0">
                <a:solidFill>
                  <a:schemeClr val="bg1"/>
                </a:solidFill>
              </a:rPr>
              <a:t>Ve finále by měla mít hra formu DESKY</a:t>
            </a:r>
            <a:r>
              <a:rPr dirty="0"/>
              <a:t/>
            </a:r>
            <a:br>
              <a:rPr dirty="0"/>
            </a:br>
            <a:r>
              <a:rPr lang="cs-CZ" sz="1700" dirty="0">
                <a:solidFill>
                  <a:schemeClr val="bg1"/>
                </a:solidFill>
              </a:rPr>
              <a:t>(přeci je to desková hra :) ) a navíc by měla obsahovat NÁVOD (vysvětlení, jak hrát): úvod do hry, průběh hry, konec hry.</a:t>
            </a:r>
          </a:p>
          <a:p>
            <a:pPr lvl="0">
              <a:buFont typeface="Wingdings" panose="05000000000000000000" pitchFamily="2" charset="2"/>
              <a:buChar char="§"/>
            </a:pPr>
            <a:r>
              <a:rPr lang="cs-CZ" sz="1700" dirty="0">
                <a:solidFill>
                  <a:schemeClr val="bg1"/>
                </a:solidFill>
              </a:rPr>
              <a:t>Měla by obsahovat KARTY S MATEMATICKÝMI ÚLOHAMI (nebo jeden seznam s těmito úlohami).</a:t>
            </a:r>
          </a:p>
          <a:p>
            <a:pPr lvl="0">
              <a:buFont typeface="Wingdings" panose="05000000000000000000" pitchFamily="2" charset="2"/>
              <a:buChar char="§"/>
            </a:pPr>
            <a:r>
              <a:rPr lang="cs-CZ" sz="1700" dirty="0">
                <a:solidFill>
                  <a:schemeClr val="bg1"/>
                </a:solidFill>
              </a:rPr>
              <a:t>Sami vyrobte FIGURKY a HRACÍ KOSTKU.</a:t>
            </a:r>
          </a:p>
          <a:p>
            <a:pPr lvl="0">
              <a:buFont typeface="Wingdings" panose="05000000000000000000" pitchFamily="2" charset="2"/>
              <a:buChar char="§"/>
            </a:pPr>
            <a:r>
              <a:rPr lang="cs-CZ" sz="1700" dirty="0">
                <a:solidFill>
                  <a:schemeClr val="bg1"/>
                </a:solidFill>
              </a:rPr>
              <a:t>Po dokončení práce PREZENTUJTE HRU svým spolužákům ze třídy a učiteli.</a:t>
            </a:r>
          </a:p>
          <a:p>
            <a:endParaRPr lang="cs-CZ" sz="1700" dirty="0">
              <a:solidFill>
                <a:schemeClr val="bg1"/>
              </a:solidFill>
            </a:endParaRPr>
          </a:p>
        </p:txBody>
      </p:sp>
    </p:spTree>
    <p:extLst>
      <p:ext uri="{BB962C8B-B14F-4D97-AF65-F5344CB8AC3E}">
        <p14:creationId xmlns:p14="http://schemas.microsoft.com/office/powerpoint/2010/main" val="156990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nopol, Kanadyjski, Gry, W">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2A34D99-48C9-41CB-A34F-5BA05F77AF8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51" r="32236" b="-1"/>
          <a:stretch/>
        </p:blipFill>
        <p:spPr bwMode="auto">
          <a:xfrm>
            <a:off x="20" y="10"/>
            <a:ext cx="4384019"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p:cNvGrpSpPr>
            <a:grpSpLocks noGrp="1" noUngrp="1" noRot="1" noChangeAspect="1" noMove="1" noResize="1"/>
          </p:cNvGrp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GrpSpPr>
        <p:grpSpPr>
          <a:xfrm flipH="1" flipV="1">
            <a:off x="973338" y="0"/>
            <a:ext cx="11218662" cy="6858000"/>
            <a:chOff x="0" y="0"/>
            <a:chExt cx="11218662" cy="6858000"/>
          </a:xfrm>
        </p:grpSpPr>
        <p:sp>
          <p:nvSpPr>
            <p:cNvPr id="72" name="Freeform 28"/>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1"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26"/>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612C464-8B05-4BF5-8CDD-14DC8BAB4887}"/>
              </a:ext>
            </a:extLst>
          </p:cNvPr>
          <p:cNvSpPr>
            <a:spLocks noGrp="1"/>
          </p:cNvSpPr>
          <p:nvPr>
            <p:ph type="title"/>
          </p:nvPr>
        </p:nvSpPr>
        <p:spPr>
          <a:xfrm>
            <a:off x="4384039" y="365125"/>
            <a:ext cx="7164493" cy="1325563"/>
          </a:xfrm>
        </p:spPr>
        <p:txBody>
          <a:bodyPr>
            <a:normAutofit/>
          </a:bodyPr>
          <a:lstStyle/>
          <a:p>
            <a:r>
              <a:rPr lang="cs-CZ" dirty="0">
                <a:solidFill>
                  <a:schemeClr val="bg1"/>
                </a:solidFill>
              </a:rPr>
              <a:t>PROCES</a:t>
            </a:r>
          </a:p>
        </p:txBody>
      </p:sp>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1476AFE-6B0D-4544-9440-8983C9C2A4BD}"/>
              </a:ext>
            </a:extLst>
          </p:cNvPr>
          <p:cNvSpPr>
            <a:spLocks noGrp="1"/>
          </p:cNvSpPr>
          <p:nvPr>
            <p:ph idx="1"/>
          </p:nvPr>
        </p:nvSpPr>
        <p:spPr>
          <a:xfrm>
            <a:off x="4387515" y="2022601"/>
            <a:ext cx="7161017" cy="4154361"/>
          </a:xfrm>
        </p:spPr>
        <p:txBody>
          <a:bodyPr>
            <a:normAutofit/>
          </a:bodyPr>
          <a:lstStyle/>
          <a:p>
            <a:pPr marL="0" lvl="0" indent="0">
              <a:buNone/>
            </a:pPr>
            <a:r>
              <a:rPr lang="cs-CZ" sz="2000" dirty="0">
                <a:solidFill>
                  <a:schemeClr val="bg1"/>
                </a:solidFill>
              </a:rPr>
              <a:t>Můžete použít své učebnice</a:t>
            </a:r>
            <a:r>
              <a:rPr dirty="0"/>
              <a:t/>
            </a:r>
            <a:br>
              <a:rPr dirty="0"/>
            </a:br>
            <a:r>
              <a:rPr lang="cs-CZ" sz="2000" dirty="0">
                <a:solidFill>
                  <a:schemeClr val="bg1"/>
                </a:solidFill>
              </a:rPr>
              <a:t>(při tvorbě matematických úloh).</a:t>
            </a:r>
          </a:p>
          <a:p>
            <a:pPr marL="0" lvl="0" indent="0">
              <a:buNone/>
            </a:pPr>
            <a:r>
              <a:rPr lang="cs-CZ" sz="2000" dirty="0">
                <a:solidFill>
                  <a:schemeClr val="bg1"/>
                </a:solidFill>
              </a:rPr>
              <a:t>Při tvorbě hry pamatujte:</a:t>
            </a:r>
          </a:p>
          <a:p>
            <a:pPr lvl="0">
              <a:buSzPct val="45000"/>
              <a:buFont typeface="Wingdings" panose="05000000000000000000" pitchFamily="2" charset="2"/>
              <a:buChar char="§"/>
            </a:pPr>
            <a:r>
              <a:rPr lang="cs-CZ" sz="2000" dirty="0" smtClean="0">
                <a:solidFill>
                  <a:schemeClr val="bg1"/>
                </a:solidFill>
              </a:rPr>
              <a:t>aby </a:t>
            </a:r>
            <a:r>
              <a:rPr lang="cs-CZ" sz="2000" dirty="0">
                <a:solidFill>
                  <a:schemeClr val="bg1"/>
                </a:solidFill>
              </a:rPr>
              <a:t>byla estetická (všechny její prvky</a:t>
            </a:r>
            <a:r>
              <a:rPr lang="cs-CZ" sz="2000" dirty="0" smtClean="0">
                <a:solidFill>
                  <a:schemeClr val="bg1"/>
                </a:solidFill>
              </a:rPr>
              <a:t>),</a:t>
            </a:r>
            <a:endParaRPr lang="cs-CZ" sz="2000" dirty="0">
              <a:solidFill>
                <a:schemeClr val="bg1"/>
              </a:solidFill>
            </a:endParaRPr>
          </a:p>
          <a:p>
            <a:pPr>
              <a:buSzPct val="45000"/>
              <a:buFont typeface="Wingdings" panose="05000000000000000000" pitchFamily="2" charset="2"/>
              <a:buChar char="§"/>
            </a:pPr>
            <a:r>
              <a:rPr lang="cs-CZ" sz="2000" dirty="0" smtClean="0">
                <a:solidFill>
                  <a:schemeClr val="bg1"/>
                </a:solidFill>
              </a:rPr>
              <a:t>aby </a:t>
            </a:r>
            <a:r>
              <a:rPr lang="cs-CZ" sz="2000" dirty="0">
                <a:solidFill>
                  <a:schemeClr val="bg1"/>
                </a:solidFill>
              </a:rPr>
              <a:t>vyzývala ke </a:t>
            </a:r>
            <a:r>
              <a:rPr lang="cs-CZ" sz="2000" dirty="0" smtClean="0">
                <a:solidFill>
                  <a:schemeClr val="bg1"/>
                </a:solidFill>
              </a:rPr>
              <a:t>hře,</a:t>
            </a:r>
            <a:endParaRPr lang="cs-CZ" sz="2000" dirty="0">
              <a:solidFill>
                <a:schemeClr val="bg1"/>
              </a:solidFill>
            </a:endParaRPr>
          </a:p>
          <a:p>
            <a:pPr lvl="0">
              <a:buSzPct val="45000"/>
              <a:buFont typeface="Wingdings" panose="05000000000000000000" pitchFamily="2" charset="2"/>
              <a:buChar char="§"/>
            </a:pPr>
            <a:r>
              <a:rPr lang="cs-CZ" sz="2000" dirty="0" smtClean="0">
                <a:solidFill>
                  <a:schemeClr val="bg1"/>
                </a:solidFill>
              </a:rPr>
              <a:t>aby </a:t>
            </a:r>
            <a:r>
              <a:rPr lang="cs-CZ" sz="2000" dirty="0">
                <a:solidFill>
                  <a:schemeClr val="bg1"/>
                </a:solidFill>
              </a:rPr>
              <a:t>byla srozumitelná, s jednoduchým </a:t>
            </a:r>
            <a:r>
              <a:rPr lang="cs-CZ" sz="2000" dirty="0" smtClean="0">
                <a:solidFill>
                  <a:schemeClr val="bg1"/>
                </a:solidFill>
              </a:rPr>
              <a:t>návodem,</a:t>
            </a:r>
            <a:endParaRPr lang="cs-CZ" sz="2000" dirty="0">
              <a:solidFill>
                <a:schemeClr val="bg1"/>
              </a:solidFill>
            </a:endParaRPr>
          </a:p>
          <a:p>
            <a:pPr lvl="0">
              <a:buSzPct val="45000"/>
              <a:buFont typeface="Wingdings" panose="05000000000000000000" pitchFamily="2" charset="2"/>
              <a:buChar char="§"/>
            </a:pPr>
            <a:r>
              <a:rPr lang="cs-CZ" sz="2000" dirty="0" smtClean="0">
                <a:solidFill>
                  <a:schemeClr val="bg1"/>
                </a:solidFill>
              </a:rPr>
              <a:t>aby </a:t>
            </a:r>
            <a:r>
              <a:rPr lang="cs-CZ" sz="2000" dirty="0">
                <a:solidFill>
                  <a:schemeClr val="bg1"/>
                </a:solidFill>
              </a:rPr>
              <a:t>obsahovala správné matematické otázky (úlohy)</a:t>
            </a:r>
            <a:r>
              <a:rPr dirty="0"/>
              <a:t/>
            </a:r>
            <a:br>
              <a:rPr dirty="0"/>
            </a:br>
            <a:r>
              <a:rPr lang="cs-CZ" sz="2000" dirty="0">
                <a:solidFill>
                  <a:schemeClr val="bg1"/>
                </a:solidFill>
              </a:rPr>
              <a:t>(a odpovědi pro kontrolu správnosti řešení).</a:t>
            </a:r>
          </a:p>
          <a:p>
            <a:pPr lvl="0">
              <a:buSzPct val="45000"/>
              <a:buFont typeface="Wingdings" panose="05000000000000000000" pitchFamily="2" charset="2"/>
              <a:buChar char="§"/>
            </a:pPr>
            <a:r>
              <a:rPr lang="cs-CZ" sz="2000" dirty="0">
                <a:solidFill>
                  <a:schemeClr val="bg1"/>
                </a:solidFill>
              </a:rPr>
              <a:t>Dejte jí zajímavý název.</a:t>
            </a:r>
          </a:p>
          <a:p>
            <a:endParaRPr lang="cs-CZ" sz="2000" dirty="0">
              <a:solidFill>
                <a:schemeClr val="bg1"/>
              </a:solidFill>
            </a:endParaRPr>
          </a:p>
        </p:txBody>
      </p:sp>
    </p:spTree>
    <p:extLst>
      <p:ext uri="{BB962C8B-B14F-4D97-AF65-F5344CB8AC3E}">
        <p14:creationId xmlns:p14="http://schemas.microsoft.com/office/powerpoint/2010/main" val="340710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2" y="0"/>
            <a:ext cx="121919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Gra, Planszowa, Pionki">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80D3823-46AC-4188-B27B-A59B446AA4C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984" r="-3" b="14152"/>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Wolontariusze, Ręce, Dobrowolne, Pomoc">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99A5867-C83D-491F-B192-CB9327C6D3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348" b="13837"/>
          <a:stretch/>
        </p:blipFill>
        <p:spPr bwMode="auto">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Kostki, Grać, Losowe, Szczęście">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7FC206F-3FDA-4DBE-B733-3D46C88379B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823" b="3"/>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7" name="Freeform 16"/>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06B7763-3F79-4C9A-8F6C-02F8ED6A1F62}"/>
              </a:ext>
            </a:extLst>
          </p:cNvPr>
          <p:cNvSpPr>
            <a:spLocks noGrp="1"/>
          </p:cNvSpPr>
          <p:nvPr>
            <p:ph type="title"/>
          </p:nvPr>
        </p:nvSpPr>
        <p:spPr>
          <a:xfrm>
            <a:off x="838200" y="365125"/>
            <a:ext cx="5191125" cy="1325563"/>
          </a:xfrm>
        </p:spPr>
        <p:txBody>
          <a:bodyPr>
            <a:normAutofit/>
          </a:bodyPr>
          <a:lstStyle/>
          <a:p>
            <a:r>
              <a:rPr lang="cs-CZ" b="1">
                <a:solidFill>
                  <a:schemeClr val="bg1"/>
                </a:solidFill>
              </a:rPr>
              <a:t>PROCES</a:t>
            </a:r>
          </a:p>
        </p:txBody>
      </p:sp>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1DE1600-493F-426F-9002-82AB62B6275E}"/>
              </a:ext>
            </a:extLst>
          </p:cNvPr>
          <p:cNvSpPr>
            <a:spLocks noGrp="1"/>
          </p:cNvSpPr>
          <p:nvPr>
            <p:ph idx="1"/>
          </p:nvPr>
        </p:nvSpPr>
        <p:spPr>
          <a:xfrm>
            <a:off x="838200" y="2021249"/>
            <a:ext cx="5707565" cy="4155713"/>
          </a:xfrm>
        </p:spPr>
        <p:txBody>
          <a:bodyPr>
            <a:normAutofit/>
          </a:bodyPr>
          <a:lstStyle/>
          <a:p>
            <a:pPr lvl="0">
              <a:buSzPct val="45000"/>
              <a:buFont typeface="StarSymbol"/>
              <a:buChar char="●"/>
            </a:pPr>
            <a:r>
              <a:rPr lang="cs-CZ" sz="2000" dirty="0">
                <a:solidFill>
                  <a:schemeClr val="bg1"/>
                </a:solidFill>
              </a:rPr>
              <a:t>Nezapomeňte napsat, kdo je autorem hry.</a:t>
            </a:r>
          </a:p>
          <a:p>
            <a:pPr lvl="0">
              <a:buSzPct val="45000"/>
              <a:buFont typeface="StarSymbol"/>
              <a:buChar char="●"/>
            </a:pPr>
            <a:r>
              <a:rPr lang="cs-CZ" sz="2000" dirty="0">
                <a:solidFill>
                  <a:schemeClr val="bg1"/>
                </a:solidFill>
              </a:rPr>
              <a:t>Pamatujte, že práce je kolektivní - každý by měl mít podíl na koncovém výsledku.</a:t>
            </a:r>
          </a:p>
          <a:p>
            <a:pPr lvl="0">
              <a:buSzPct val="45000"/>
              <a:buFont typeface="StarSymbol"/>
              <a:buChar char="●"/>
            </a:pPr>
            <a:r>
              <a:rPr lang="cs-CZ" sz="2000" dirty="0">
                <a:solidFill>
                  <a:schemeClr val="bg1"/>
                </a:solidFill>
              </a:rPr>
              <a:t>V části HODNOCENÍ uvidíte, čemu máte věnovat zvláštní pozornost, co bude učitel hodnotit.</a:t>
            </a:r>
          </a:p>
          <a:p>
            <a:pPr marL="0" lvl="0" indent="0">
              <a:buSzPct val="45000"/>
              <a:buNone/>
            </a:pPr>
            <a:endParaRPr lang="cs-CZ" sz="2000" dirty="0">
              <a:solidFill>
                <a:schemeClr val="bg1"/>
              </a:solidFill>
            </a:endParaRPr>
          </a:p>
          <a:p>
            <a:endParaRPr lang="cs-CZ" sz="2000" dirty="0">
              <a:solidFill>
                <a:schemeClr val="bg1"/>
              </a:solidFill>
            </a:endParaRPr>
          </a:p>
        </p:txBody>
      </p:sp>
    </p:spTree>
    <p:extLst>
      <p:ext uri="{BB962C8B-B14F-4D97-AF65-F5344CB8AC3E}">
        <p14:creationId xmlns:p14="http://schemas.microsoft.com/office/powerpoint/2010/main" val="302670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ć, Irytuj Się Nie, Gesellschaftsspiel">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3487B34-AE14-48F3-A612-D2021E66749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2" r="23638" b="-1"/>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5BF1AC2-247F-4891-994E-17092ED2CC12}"/>
              </a:ext>
            </a:extLst>
          </p:cNvPr>
          <p:cNvSpPr>
            <a:spLocks noGrp="1"/>
          </p:cNvSpPr>
          <p:nvPr>
            <p:ph type="title"/>
          </p:nvPr>
        </p:nvSpPr>
        <p:spPr>
          <a:xfrm>
            <a:off x="5069940" y="365124"/>
            <a:ext cx="6172200" cy="1828800"/>
          </a:xfrm>
        </p:spPr>
        <p:txBody>
          <a:bodyPr>
            <a:normAutofit/>
          </a:bodyPr>
          <a:lstStyle/>
          <a:p>
            <a:r>
              <a:rPr lang="cs-CZ" b="1" dirty="0">
                <a:solidFill>
                  <a:schemeClr val="bg1"/>
                </a:solidFill>
              </a:rPr>
              <a:t>PROCES – I. HODINA</a:t>
            </a:r>
          </a:p>
        </p:txBody>
      </p:sp>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DE96867-438D-4D93-A345-BE3FD33C7891}"/>
              </a:ext>
            </a:extLst>
          </p:cNvPr>
          <p:cNvSpPr>
            <a:spLocks noGrp="1"/>
          </p:cNvSpPr>
          <p:nvPr>
            <p:ph idx="1"/>
          </p:nvPr>
        </p:nvSpPr>
        <p:spPr>
          <a:xfrm>
            <a:off x="5069940" y="2322576"/>
            <a:ext cx="6172200" cy="3858768"/>
          </a:xfrm>
        </p:spPr>
        <p:txBody>
          <a:bodyPr>
            <a:normAutofit/>
          </a:bodyPr>
          <a:lstStyle/>
          <a:p>
            <a:pPr marL="457200" lvl="0" indent="-457200">
              <a:buAutoNum type="arabicPeriod"/>
            </a:pPr>
            <a:r>
              <a:rPr lang="cs-CZ" sz="2200" dirty="0">
                <a:solidFill>
                  <a:schemeClr val="bg1"/>
                </a:solidFill>
              </a:rPr>
              <a:t>Začněte plánováním hry - kolik bude mít polí. Bylo by vhodné, aby jich bylo víc než </a:t>
            </a:r>
            <a:r>
              <a:rPr lang="cs-CZ" sz="2200" b="1" kern="1200" dirty="0">
                <a:solidFill>
                  <a:schemeClr val="bg1"/>
                </a:solidFill>
                <a:latin typeface="+mn-lt"/>
              </a:rPr>
              <a:t>40.</a:t>
            </a:r>
            <a:r>
              <a:rPr lang="cs-CZ" dirty="0" smtClean="0"/>
              <a:t> </a:t>
            </a:r>
          </a:p>
          <a:p>
            <a:pPr marL="457200" lvl="0" indent="-457200">
              <a:buAutoNum type="arabicPeriod"/>
            </a:pPr>
            <a:r>
              <a:rPr lang="cs-CZ" sz="2200" dirty="0" smtClean="0">
                <a:solidFill>
                  <a:schemeClr val="bg1"/>
                </a:solidFill>
              </a:rPr>
              <a:t>Zamyslete </a:t>
            </a:r>
            <a:r>
              <a:rPr lang="cs-CZ" sz="2200" dirty="0">
                <a:solidFill>
                  <a:schemeClr val="bg1"/>
                </a:solidFill>
              </a:rPr>
              <a:t>se nad tím, jakou technikou, na jakém papíře (kartonu), jaká bude barevnost, ilustrace, prostorové uspořádání.</a:t>
            </a:r>
          </a:p>
          <a:p>
            <a:pPr marL="457200" lvl="0" indent="-457200">
              <a:buAutoNum type="arabicPeriod"/>
            </a:pPr>
            <a:r>
              <a:rPr lang="cs-CZ" sz="2200" dirty="0">
                <a:solidFill>
                  <a:schemeClr val="bg1"/>
                </a:solidFill>
              </a:rPr>
              <a:t>Hra by měla obsahovat nejméně </a:t>
            </a:r>
            <a:r>
              <a:rPr lang="cs-CZ" sz="2200" b="1" kern="1200" dirty="0">
                <a:solidFill>
                  <a:schemeClr val="bg1"/>
                </a:solidFill>
                <a:latin typeface="+mn-lt"/>
              </a:rPr>
              <a:t>20</a:t>
            </a:r>
            <a:r>
              <a:rPr lang="cs-CZ" sz="2200" dirty="0">
                <a:solidFill>
                  <a:schemeClr val="bg1"/>
                </a:solidFill>
              </a:rPr>
              <a:t> speciálních polí, která označíte libovolným způsobem (např. </a:t>
            </a:r>
            <a:r>
              <a:rPr lang="cs-CZ" sz="2200" dirty="0" smtClean="0">
                <a:solidFill>
                  <a:schemeClr val="bg1"/>
                </a:solidFill>
              </a:rPr>
              <a:t>čísly od </a:t>
            </a:r>
            <a:r>
              <a:rPr lang="cs-CZ" sz="2200" dirty="0">
                <a:solidFill>
                  <a:schemeClr val="bg1"/>
                </a:solidFill>
              </a:rPr>
              <a:t>1-20).</a:t>
            </a:r>
          </a:p>
          <a:p>
            <a:pPr marL="0" indent="0">
              <a:buNone/>
            </a:pPr>
            <a:endParaRPr lang="cs-CZ" sz="2200" dirty="0">
              <a:solidFill>
                <a:schemeClr val="bg1"/>
              </a:solidFill>
            </a:endParaRPr>
          </a:p>
        </p:txBody>
      </p:sp>
    </p:spTree>
    <p:extLst>
      <p:ext uri="{BB962C8B-B14F-4D97-AF65-F5344CB8AC3E}">
        <p14:creationId xmlns:p14="http://schemas.microsoft.com/office/powerpoint/2010/main" val="55243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0" y="0"/>
            <a:ext cx="4636008" cy="6858000"/>
          </a:xfrm>
          <a:prstGeom prst="rect">
            <a:avLst/>
          </a:prstGeom>
          <a:solidFill>
            <a:srgbClr val="426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s://image.shutterstock.com/display_pic_with_logo/2578444/477985111/stock-vector-collection-of-digits-numbers-figures-vector-paint-splash-477985111.jpg">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6C846A2-0203-4E43-BB7F-4A185145D87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75" r="1" b="1"/>
          <a:stretch/>
        </p:blipFill>
        <p:spPr bwMode="auto">
          <a:xfrm>
            <a:off x="804672" y="803049"/>
            <a:ext cx="3026664" cy="247074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172" name="Picture 4" descr="Puste Karty, Białe Karty, Wizytówki">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23F88CC-A00C-465A-B4CC-B0A0CAF0A9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11" r="-4" b="8055"/>
          <a:stretch/>
        </p:blipFill>
        <p:spPr bwMode="auto">
          <a:xfrm>
            <a:off x="804672" y="3461344"/>
            <a:ext cx="3026663"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D09EB64-2DD5-4DE5-9003-6A7E1EC3013C}"/>
              </a:ext>
            </a:extLst>
          </p:cNvPr>
          <p:cNvSpPr>
            <a:spLocks noGrp="1"/>
          </p:cNvSpPr>
          <p:nvPr>
            <p:ph type="title"/>
          </p:nvPr>
        </p:nvSpPr>
        <p:spPr>
          <a:xfrm>
            <a:off x="5116878" y="629266"/>
            <a:ext cx="6422849" cy="1676603"/>
          </a:xfrm>
        </p:spPr>
        <p:txBody>
          <a:bodyPr>
            <a:normAutofit/>
          </a:bodyPr>
          <a:lstStyle/>
          <a:p>
            <a:r>
              <a:rPr lang="cs-CZ" b="1" dirty="0"/>
              <a:t>PROCES – I. HODINA</a:t>
            </a:r>
          </a:p>
        </p:txBody>
      </p:sp>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8BD0C98-3A20-4A89-83D7-6F44122B6FD3}"/>
              </a:ext>
            </a:extLst>
          </p:cNvPr>
          <p:cNvSpPr>
            <a:spLocks noGrp="1"/>
          </p:cNvSpPr>
          <p:nvPr>
            <p:ph idx="1"/>
          </p:nvPr>
        </p:nvSpPr>
        <p:spPr>
          <a:xfrm>
            <a:off x="1313895" y="2438400"/>
            <a:ext cx="10225833" cy="3785419"/>
          </a:xfrm>
        </p:spPr>
        <p:txBody>
          <a:bodyPr>
            <a:normAutofit/>
          </a:bodyPr>
          <a:lstStyle/>
          <a:p>
            <a:pPr marL="4000500" lvl="8" indent="-342900" algn="just">
              <a:buAutoNum type="arabicPeriod" startAt="4"/>
            </a:pPr>
            <a:r>
              <a:rPr lang="cs-CZ" dirty="0" smtClean="0"/>
              <a:t>K těmto speciálním polím vytvořte popisy (může to být na jedné velké KARTĚ, nebo na menších, jednotlivých KARTIČKÁCH), které budou obsahovat matematické úlohy pro hráče. Např. osoba, která se postaví na pole č. 5, musí odpovědět na otázku –</a:t>
            </a:r>
            <a:r>
              <a:rPr dirty="0"/>
              <a:t/>
            </a:r>
            <a:br>
              <a:rPr dirty="0"/>
            </a:br>
            <a:r>
              <a:rPr lang="cs-CZ" dirty="0" smtClean="0"/>
              <a:t>„jaký je vzorec pro obvod čtverce” nebo „kolik je 11x11” nebo „uveď opačné číslo k číslu 100”, atd. Otázky mohou obsahovat různé matematické obory. Mohou být krátké i složitější, např. „Olga má 16 let, její otec je 3 krát starší. Kolik let má její otec?“, atd. Na jedné kartě může být více úloh - záleží na Vaší nápaditosti. Nezapomeňte také na správná řešení úloh.</a:t>
            </a:r>
          </a:p>
          <a:p>
            <a:pPr algn="just"/>
            <a:endParaRPr lang="cs-CZ" sz="1800" dirty="0"/>
          </a:p>
        </p:txBody>
      </p:sp>
    </p:spTree>
    <p:extLst>
      <p:ext uri="{BB962C8B-B14F-4D97-AF65-F5344CB8AC3E}">
        <p14:creationId xmlns:p14="http://schemas.microsoft.com/office/powerpoint/2010/main" val="191721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y, Gra Planszowa, Grać, Kostki Do Gry">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FCEE482-40E6-4B01-A32C-643B786206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09" r="17328"/>
          <a:stretch/>
        </p:blipFill>
        <p:spPr bwMode="auto">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a:noFill/>
          <a:extLst>
            <a:ext uri="{909E8E84-426E-40DD-AFC4-6F175D3DCCD1}">
              <a14:hiddenFill xmlns:a14="http://schemas.microsoft.com/office/drawing/2010/main">
                <a:solidFill>
                  <a:srgbClr val="FFFFFF"/>
                </a:solidFill>
              </a14:hiddenFill>
            </a:ext>
          </a:extLst>
        </p:spPr>
      </p:pic>
      <p:sp>
        <p:nvSpPr>
          <p:cNvPr id="71" name="Freeform 75"/>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7645E5A-05FE-4310-B9CC-9A90C95B4580}"/>
              </a:ext>
            </a:extLst>
          </p:cNvPr>
          <p:cNvSpPr>
            <a:spLocks noGrp="1"/>
          </p:cNvSpPr>
          <p:nvPr>
            <p:ph type="title"/>
          </p:nvPr>
        </p:nvSpPr>
        <p:spPr>
          <a:xfrm>
            <a:off x="838200" y="365125"/>
            <a:ext cx="10515600" cy="1325563"/>
          </a:xfrm>
        </p:spPr>
        <p:txBody>
          <a:bodyPr>
            <a:normAutofit/>
          </a:bodyPr>
          <a:lstStyle/>
          <a:p>
            <a:r>
              <a:rPr lang="cs-CZ" b="1" dirty="0"/>
              <a:t>PROCES – II. HODINA</a:t>
            </a:r>
          </a:p>
        </p:txBody>
      </p:sp>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68B0CE0-165A-4181-965B-1EC9878719BA}"/>
              </a:ext>
            </a:extLst>
          </p:cNvPr>
          <p:cNvSpPr>
            <a:spLocks noGrp="1"/>
          </p:cNvSpPr>
          <p:nvPr>
            <p:ph idx="1"/>
          </p:nvPr>
        </p:nvSpPr>
        <p:spPr>
          <a:xfrm>
            <a:off x="838200" y="2015406"/>
            <a:ext cx="6588625" cy="4065986"/>
          </a:xfrm>
        </p:spPr>
        <p:txBody>
          <a:bodyPr anchor="ctr">
            <a:normAutofit/>
          </a:bodyPr>
          <a:lstStyle/>
          <a:p>
            <a:pPr marL="0" lvl="0" indent="0">
              <a:buNone/>
            </a:pPr>
            <a:r>
              <a:rPr lang="cs-CZ" sz="2000" dirty="0">
                <a:solidFill>
                  <a:schemeClr val="bg1"/>
                </a:solidFill>
              </a:rPr>
              <a:t>5. Nezapomeňte na NÁVOD ke hře (</a:t>
            </a:r>
            <a:r>
              <a:rPr lang="cs-CZ" sz="2000" dirty="0" smtClean="0">
                <a:solidFill>
                  <a:schemeClr val="bg1"/>
                </a:solidFill>
              </a:rPr>
              <a:t>prohlédněte </a:t>
            </a:r>
            <a:r>
              <a:rPr lang="cs-CZ" sz="2000" dirty="0">
                <a:solidFill>
                  <a:schemeClr val="bg1"/>
                </a:solidFill>
              </a:rPr>
              <a:t>si návody k jiným hrám, které máte doma, a vytvořte podobný).</a:t>
            </a:r>
          </a:p>
          <a:p>
            <a:pPr marL="0" lvl="0" indent="0">
              <a:buNone/>
            </a:pPr>
            <a:r>
              <a:rPr lang="cs-CZ" sz="2000" dirty="0">
                <a:solidFill>
                  <a:schemeClr val="bg1"/>
                </a:solidFill>
              </a:rPr>
              <a:t>6.  Hra bude určena pro Vaše vrstevníky, proto by měl být stupeň obtížnosti úloh uzpůsoben Vašemu věku. </a:t>
            </a:r>
          </a:p>
          <a:p>
            <a:pPr marL="0" lvl="0" indent="0">
              <a:buNone/>
            </a:pPr>
            <a:r>
              <a:rPr lang="cs-CZ" sz="2000" dirty="0">
                <a:solidFill>
                  <a:schemeClr val="bg1"/>
                </a:solidFill>
              </a:rPr>
              <a:t>7. Při tvorbě hry můžete využít uvedených odkazů. Můžete si také prohlédnout příkladové deskové hry. </a:t>
            </a:r>
          </a:p>
          <a:p>
            <a:pPr marL="0" lvl="0" indent="0">
              <a:buNone/>
            </a:pPr>
            <a:r>
              <a:rPr lang="cs-CZ" sz="2000" dirty="0">
                <a:solidFill>
                  <a:schemeClr val="bg1"/>
                </a:solidFill>
              </a:rPr>
              <a:t>8. Vytvořte FIGURKY a HERNÍ KOSTKU (libovolnou technikou)</a:t>
            </a:r>
            <a:r>
              <a:rPr dirty="0"/>
              <a:t/>
            </a:r>
            <a:br>
              <a:rPr dirty="0"/>
            </a:br>
            <a:endParaRPr lang="cs-CZ" sz="2000" dirty="0">
              <a:solidFill>
                <a:schemeClr val="bg1"/>
              </a:solidFill>
            </a:endParaRPr>
          </a:p>
          <a:p>
            <a:pPr marL="0" indent="0">
              <a:buNone/>
            </a:pPr>
            <a:endParaRPr lang="cs-CZ" sz="2000" dirty="0">
              <a:solidFill>
                <a:schemeClr val="bg1"/>
              </a:solidFill>
            </a:endParaRPr>
          </a:p>
        </p:txBody>
      </p:sp>
    </p:spTree>
    <p:extLst>
      <p:ext uri="{BB962C8B-B14F-4D97-AF65-F5344CB8AC3E}">
        <p14:creationId xmlns:p14="http://schemas.microsoft.com/office/powerpoint/2010/main" val="415680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ozaika, Wielobarwny, Geometryczny">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8C92F05-E4DB-4493-92DB-61E5D144DFE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 r="10073" b="-2"/>
          <a:stretch/>
        </p:blipFill>
        <p:spPr bwMode="auto">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a:noFill/>
          <a:extLst>
            <a:ext uri="{909E8E84-426E-40DD-AFC4-6F175D3DCCD1}">
              <a14:hiddenFill xmlns:a14="http://schemas.microsoft.com/office/drawing/2010/main">
                <a:solidFill>
                  <a:srgbClr val="FFFFFF"/>
                </a:solidFill>
              </a14:hiddenFill>
            </a:ext>
          </a:extLst>
        </p:spPr>
      </p:pic>
      <p:sp>
        <p:nvSpPr>
          <p:cNvPr id="71" name="Freeform 75"/>
          <p:cNvSpPr>
            <a:spLocks noGrp="1" noRot="1" noChangeAspect="1" noMove="1" noResize="1" noEditPoints="1" noAdjustHandles="1" noChangeArrowheads="1" noChangeShapeType="1" noTextEdit="1"/>
          </p:cNvSpPr>
          <p:nvPr>
            <p:extLst>
              <p:ext uri="{386F3935-93C4-4BCD-93E2-E3B085C9AB24}">
                <p16:designElem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p16="http://schemas.microsoft.com/office/powerpoint/2015/main"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DF11093-BA04-4478-B22C-999D94275E57}"/>
              </a:ext>
            </a:extLst>
          </p:cNvPr>
          <p:cNvSpPr>
            <a:spLocks noGrp="1"/>
          </p:cNvSpPr>
          <p:nvPr>
            <p:ph type="title"/>
          </p:nvPr>
        </p:nvSpPr>
        <p:spPr>
          <a:xfrm>
            <a:off x="838200" y="365125"/>
            <a:ext cx="10515600" cy="1325563"/>
          </a:xfrm>
        </p:spPr>
        <p:txBody>
          <a:bodyPr>
            <a:normAutofit/>
          </a:bodyPr>
          <a:lstStyle/>
          <a:p>
            <a:r>
              <a:rPr lang="cs-CZ" smtClean="0"/>
              <a:t>PROCES – III. HODINA</a:t>
            </a:r>
          </a:p>
        </p:txBody>
      </p:sp>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B22705A-8231-4EFD-AA66-E65410ECC212}"/>
              </a:ext>
            </a:extLst>
          </p:cNvPr>
          <p:cNvSpPr>
            <a:spLocks noGrp="1"/>
          </p:cNvSpPr>
          <p:nvPr>
            <p:ph idx="1"/>
          </p:nvPr>
        </p:nvSpPr>
        <p:spPr>
          <a:xfrm>
            <a:off x="838200" y="2015406"/>
            <a:ext cx="6588625" cy="4065986"/>
          </a:xfrm>
        </p:spPr>
        <p:txBody>
          <a:bodyPr anchor="ctr">
            <a:normAutofit/>
          </a:bodyPr>
          <a:lstStyle/>
          <a:p>
            <a:r>
              <a:rPr lang="cs-CZ" sz="1900" dirty="0">
                <a:solidFill>
                  <a:schemeClr val="bg1"/>
                </a:solidFill>
              </a:rPr>
              <a:t>Prezentujte hru svým spolužákům. Popište ji: </a:t>
            </a:r>
          </a:p>
          <a:p>
            <a:pPr>
              <a:buFontTx/>
              <a:buChar char="-"/>
            </a:pPr>
            <a:r>
              <a:rPr lang="cs-CZ" sz="1900" dirty="0">
                <a:solidFill>
                  <a:schemeClr val="bg1"/>
                </a:solidFill>
              </a:rPr>
              <a:t>uveďte název,</a:t>
            </a:r>
          </a:p>
          <a:p>
            <a:pPr>
              <a:buFontTx/>
              <a:buChar char="-"/>
            </a:pPr>
            <a:r>
              <a:rPr lang="cs-CZ" sz="1900" dirty="0">
                <a:solidFill>
                  <a:schemeClr val="bg1"/>
                </a:solidFill>
              </a:rPr>
              <a:t>pravidla,</a:t>
            </a:r>
          </a:p>
          <a:p>
            <a:pPr>
              <a:buFontTx/>
              <a:buChar char="-"/>
            </a:pPr>
            <a:r>
              <a:rPr lang="cs-CZ" sz="1900" dirty="0">
                <a:solidFill>
                  <a:schemeClr val="bg1"/>
                </a:solidFill>
              </a:rPr>
              <a:t>pokyny,</a:t>
            </a:r>
          </a:p>
          <a:p>
            <a:pPr>
              <a:buFontTx/>
              <a:buChar char="-"/>
            </a:pPr>
            <a:r>
              <a:rPr lang="cs-CZ" sz="1900" dirty="0">
                <a:solidFill>
                  <a:schemeClr val="bg1"/>
                </a:solidFill>
              </a:rPr>
              <a:t>příkladové matematické úlohy z karet,</a:t>
            </a:r>
          </a:p>
          <a:p>
            <a:pPr>
              <a:buFontTx/>
              <a:buChar char="-"/>
            </a:pPr>
            <a:r>
              <a:rPr lang="cs-CZ" sz="1900" dirty="0">
                <a:solidFill>
                  <a:schemeClr val="bg1"/>
                </a:solidFill>
              </a:rPr>
              <a:t>vyprávějte, jak hra vznikla,</a:t>
            </a:r>
          </a:p>
          <a:p>
            <a:pPr>
              <a:buFontTx/>
              <a:buChar char="-"/>
            </a:pPr>
            <a:r>
              <a:rPr lang="cs-CZ" sz="1900" dirty="0">
                <a:solidFill>
                  <a:schemeClr val="bg1"/>
                </a:solidFill>
              </a:rPr>
              <a:t>sdílejte své připomínky (co bylo zajímavé, co obtížné, atd.),</a:t>
            </a:r>
          </a:p>
          <a:p>
            <a:pPr>
              <a:buFontTx/>
              <a:buChar char="-"/>
            </a:pPr>
            <a:r>
              <a:rPr lang="cs-CZ" sz="1900" dirty="0">
                <a:solidFill>
                  <a:schemeClr val="bg1"/>
                </a:solidFill>
              </a:rPr>
              <a:t>odpovězte na případné dotazy učitele a </a:t>
            </a:r>
            <a:r>
              <a:rPr lang="cs-CZ" sz="1900" dirty="0" smtClean="0">
                <a:solidFill>
                  <a:schemeClr val="bg1"/>
                </a:solidFill>
              </a:rPr>
              <a:t>spolužáků,</a:t>
            </a:r>
            <a:endParaRPr lang="cs-CZ" sz="1900" dirty="0">
              <a:solidFill>
                <a:schemeClr val="bg1"/>
              </a:solidFill>
            </a:endParaRPr>
          </a:p>
          <a:p>
            <a:pPr>
              <a:buFontTx/>
              <a:buChar char="-"/>
            </a:pPr>
            <a:r>
              <a:rPr lang="cs-CZ" sz="1900" dirty="0">
                <a:solidFill>
                  <a:schemeClr val="bg1"/>
                </a:solidFill>
              </a:rPr>
              <a:t>nechte spolužáky, aby si zahráli Vaši novou </a:t>
            </a:r>
            <a:r>
              <a:rPr lang="cs-CZ" sz="1900" dirty="0" smtClean="0">
                <a:solidFill>
                  <a:schemeClr val="bg1"/>
                </a:solidFill>
              </a:rPr>
              <a:t>hru </a:t>
            </a:r>
            <a:r>
              <a:rPr lang="pl-PL" sz="1900" dirty="0" smtClean="0">
                <a:solidFill>
                  <a:schemeClr val="bg1"/>
                </a:solidFill>
                <a:sym typeface="Wingdings" panose="05000000000000000000" pitchFamily="2" charset="2"/>
              </a:rPr>
              <a:t></a:t>
            </a:r>
            <a:endParaRPr lang="cs-CZ" sz="1900" dirty="0">
              <a:solidFill>
                <a:schemeClr val="bg1"/>
              </a:solidFill>
            </a:endParaRPr>
          </a:p>
          <a:p>
            <a:pPr>
              <a:buFontTx/>
              <a:buChar char="-"/>
            </a:pPr>
            <a:endParaRPr lang="cs-CZ" sz="1900" dirty="0">
              <a:solidFill>
                <a:schemeClr val="bg1"/>
              </a:solidFill>
            </a:endParaRPr>
          </a:p>
          <a:p>
            <a:pPr>
              <a:buFontTx/>
              <a:buChar char="-"/>
            </a:pPr>
            <a:endParaRPr lang="cs-CZ" sz="1900" dirty="0">
              <a:solidFill>
                <a:schemeClr val="bg1"/>
              </a:solidFill>
            </a:endParaRPr>
          </a:p>
        </p:txBody>
      </p:sp>
    </p:spTree>
    <p:extLst>
      <p:ext uri="{BB962C8B-B14F-4D97-AF65-F5344CB8AC3E}">
        <p14:creationId xmlns:p14="http://schemas.microsoft.com/office/powerpoint/2010/main" val="18340003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85000"/>
            <a:lumOff val="1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913</Words>
  <Application>Microsoft Office PowerPoint</Application>
  <PresentationFormat>Panoramiczny</PresentationFormat>
  <Paragraphs>133</Paragraphs>
  <Slides>16</Slides>
  <Notes>2</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16</vt:i4>
      </vt:variant>
    </vt:vector>
  </HeadingPairs>
  <TitlesOfParts>
    <vt:vector size="27" baseType="lpstr">
      <vt:lpstr>Arial</vt:lpstr>
      <vt:lpstr>Calibri</vt:lpstr>
      <vt:lpstr>Calibri Light</vt:lpstr>
      <vt:lpstr>Comic Sans MS</vt:lpstr>
      <vt:lpstr>Franklin Gothic Medium</vt:lpstr>
      <vt:lpstr>Lucida Sans Unicode</vt:lpstr>
      <vt:lpstr>Mangal</vt:lpstr>
      <vt:lpstr>StarSymbol</vt:lpstr>
      <vt:lpstr>Trebuchet MS</vt:lpstr>
      <vt:lpstr>Wingdings</vt:lpstr>
      <vt:lpstr>Motyw pakietu Office</vt:lpstr>
      <vt:lpstr>Matematická desková hra</vt:lpstr>
      <vt:lpstr>ÚVOD</vt:lpstr>
      <vt:lpstr>ZADÁNÍ</vt:lpstr>
      <vt:lpstr>PROCES</vt:lpstr>
      <vt:lpstr>PROCES</vt:lpstr>
      <vt:lpstr>PROCES – I. HODINA</vt:lpstr>
      <vt:lpstr>PROCES – I. HODINA</vt:lpstr>
      <vt:lpstr>PROCES – II. HODINA</vt:lpstr>
      <vt:lpstr>PROCES – III. HODINA</vt:lpstr>
      <vt:lpstr>ZDROJE</vt:lpstr>
      <vt:lpstr>HODNOCENÍ</vt:lpstr>
      <vt:lpstr>HODNOCENÍ</vt:lpstr>
      <vt:lpstr>HODNOCENÍ - BODOVÁNÍ</vt:lpstr>
      <vt:lpstr>VÝSLEDKY</vt:lpstr>
      <vt:lpstr>PŘÍRUČKA PRO UČITELE</vt:lpstr>
      <vt:lpstr>PŘÍRUČKA PRO UČITELE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Matematycza gra planszowa</dc:title>
  <dc:creator>Sabina Folwarska</dc:creator>
  <cp:lastModifiedBy>Anna Basta</cp:lastModifiedBy>
  <cp:revision>25</cp:revision>
  <dcterms:created xsi:type="dcterms:W3CDTF">2017-08-23T11:53:48Z</dcterms:created>
  <dcterms:modified xsi:type="dcterms:W3CDTF">2020-01-14T11:34:15Z</dcterms:modified>
</cp:coreProperties>
</file>