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6" r:id="rId21"/>
    <p:sldId id="275" r:id="rId22"/>
    <p:sldId id="277" r:id="rId23"/>
    <p:sldId id="278"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28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96CDA-7A8B-41DF-A3AA-7D3737AE0FB6}" type="datetimeFigureOut">
              <a:rPr lang="pl-PL" smtClean="0"/>
              <a:pPr/>
              <a:t>14.01.2020</a:t>
            </a:fld>
            <a:endParaRPr lang="cs-CZ"/>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6857E-36F5-4ACE-99B7-F9B9F6E3CA78}" type="slidenum">
              <a:rPr lang="pl-PL" smtClean="0"/>
              <a:pPr/>
              <a:t>‹#›</a:t>
            </a:fld>
            <a:endParaRPr lang="cs-CZ"/>
          </a:p>
        </p:txBody>
      </p:sp>
    </p:spTree>
    <p:extLst>
      <p:ext uri="{BB962C8B-B14F-4D97-AF65-F5344CB8AC3E}">
        <p14:creationId xmlns:p14="http://schemas.microsoft.com/office/powerpoint/2010/main" val="272517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D06857E-36F5-4ACE-99B7-F9B9F6E3CA78}" type="slidenum">
              <a:rPr lang="pl-PL" smtClean="0"/>
              <a:pPr/>
              <a:t>5</a:t>
            </a:fld>
            <a:endParaRPr lang="cs-CZ"/>
          </a:p>
        </p:txBody>
      </p:sp>
    </p:spTree>
    <p:extLst>
      <p:ext uri="{BB962C8B-B14F-4D97-AF65-F5344CB8AC3E}">
        <p14:creationId xmlns:p14="http://schemas.microsoft.com/office/powerpoint/2010/main" val="146124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0FFE831-A1EB-4E7C-BFBD-533C05A7CA45}" type="slidenum">
              <a:rPr lang="pl-PL" smtClean="0"/>
              <a:pPr/>
              <a:t>‹#›</a:t>
            </a:fld>
            <a:endParaRPr lang="pl-P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pl-PL"/>
              <a:t>Kliknij, aby edytować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0FFE831-A1EB-4E7C-BFBD-533C05A7CA45}" type="slidenum">
              <a:rPr lang="pl-PL" smtClean="0"/>
              <a:pPr/>
              <a:t>‹#›</a:t>
            </a:fld>
            <a:endParaRPr lang="pl-P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pl-PL"/>
              <a:t>Kliknij, aby edytować styl</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pl-PL"/>
              <a:t>Kliknij, aby edytować styl</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0FFE831-A1EB-4E7C-BFBD-533C05A7CA4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0FFE831-A1EB-4E7C-BFBD-533C05A7CA45}" type="slidenum">
              <a:rPr lang="pl-PL" smtClean="0"/>
              <a:pPr/>
              <a:t>‹#›</a:t>
            </a:fld>
            <a:endParaRPr lang="pl-P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5" name="Date Placeholder 4"/>
          <p:cNvSpPr>
            <a:spLocks noGrp="1"/>
          </p:cNvSpPr>
          <p:nvPr>
            <p:ph type="dt" sz="half" idx="10"/>
          </p:nvPr>
        </p:nvSpPr>
        <p:spPr/>
        <p:txBody>
          <a:bodyPr/>
          <a:lstStyle/>
          <a:p>
            <a:fld id="{1FF1C078-4FEC-45C8-B391-9E6389F58D43}" type="datetimeFigureOut">
              <a:rPr lang="pl-PL" smtClean="0"/>
              <a:pPr/>
              <a:t>14.01.2020</a:t>
            </a:fld>
            <a:endParaRPr lang="pl-PL"/>
          </a:p>
        </p:txBody>
      </p:sp>
      <p:sp>
        <p:nvSpPr>
          <p:cNvPr id="7" name="Slide Number Placeholder 6"/>
          <p:cNvSpPr>
            <a:spLocks noGrp="1"/>
          </p:cNvSpPr>
          <p:nvPr>
            <p:ph type="sldNum" sz="quarter" idx="12"/>
          </p:nvPr>
        </p:nvSpPr>
        <p:spPr/>
        <p:txBody>
          <a:bodyPr/>
          <a:lstStyle/>
          <a:p>
            <a:fld id="{C0FFE831-A1EB-4E7C-BFBD-533C05A7CA45}" type="slidenum">
              <a:rPr lang="pl-PL" smtClean="0"/>
              <a:pPr/>
              <a:t>‹#›</a:t>
            </a:fld>
            <a:endParaRPr lang="pl-P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pl-P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pl-PL"/>
              <a:t>Kliknij, aby edytować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FF1C078-4FEC-45C8-B391-9E6389F58D43}" type="datetimeFigureOut">
              <a:rPr lang="pl-PL" smtClean="0"/>
              <a:pPr/>
              <a:t>14.01.2020</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0FFE831-A1EB-4E7C-BFBD-533C05A7CA45}" type="slidenum">
              <a:rPr lang="pl-PL" smtClean="0"/>
              <a:pPr/>
              <a:t>‹#›</a:t>
            </a:fld>
            <a:endParaRPr lang="pl-P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pl-PL"/>
              <a:t>Kliknij, aby edytować styl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ntiskola.eu/cz/referaty/15930-ochrana-zivotniho-prostredi" TargetMode="External"/><Relationship Id="rId2" Type="http://schemas.openxmlformats.org/officeDocument/2006/relationships/hyperlink" Target="https://cs.wikipedia.org/wiki/Hlavn%C3%AD_strana"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antiskola.eu/cz/referaty/11128-odpad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becbolehost.cz/trideni-odpadu" TargetMode="External"/><Relationship Id="rId7" Type="http://schemas.openxmlformats.org/officeDocument/2006/relationships/image" Target="../media/image25.png"/><Relationship Id="rId2" Type="http://schemas.openxmlformats.org/officeDocument/2006/relationships/hyperlink" Target="http://antiskola.eu/cz/referaty/11111-likvidace-odpadu" TargetMode="External"/><Relationship Id="rId1" Type="http://schemas.openxmlformats.org/officeDocument/2006/relationships/slideLayout" Target="../slideLayouts/slideLayout2.xml"/><Relationship Id="rId6" Type="http://schemas.openxmlformats.org/officeDocument/2006/relationships/hyperlink" Target="http://antiskola.eu/cz/referaty/46039-ekologie-a-trideni-odpadu" TargetMode="External"/><Relationship Id="rId5" Type="http://schemas.openxmlformats.org/officeDocument/2006/relationships/hyperlink" Target="http://www.puruplast.cz/trideni-odpadu-ma-smysl/" TargetMode="External"/><Relationship Id="rId4" Type="http://schemas.openxmlformats.org/officeDocument/2006/relationships/hyperlink" Target="http://antiskola.eu/cz/referaty/18861-hospodareni-s-odpady-v-c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3568" y="3212976"/>
            <a:ext cx="7920880" cy="2736304"/>
          </a:xfrm>
        </p:spPr>
        <p:txBody>
          <a:bodyPr>
            <a:normAutofit fontScale="92500" lnSpcReduction="20000"/>
          </a:bodyPr>
          <a:lstStyle/>
          <a:p>
            <a:r>
              <a:rPr dirty="0"/>
              <a:t/>
            </a:r>
            <a:br>
              <a:rPr dirty="0"/>
            </a:br>
            <a:r>
              <a:rPr dirty="0"/>
              <a:t/>
            </a:r>
            <a:br>
              <a:rPr dirty="0"/>
            </a:br>
            <a:r>
              <a:rPr lang="cs-CZ" dirty="0"/>
              <a:t> </a:t>
            </a:r>
            <a:r>
              <a:rPr lang="cs-CZ" b="1" dirty="0">
                <a:solidFill>
                  <a:srgbClr val="000000"/>
                </a:solidFill>
              </a:rPr>
              <a:t>WebQuest je určen pro 9. třídy základních škol.</a:t>
            </a:r>
          </a:p>
          <a:p>
            <a:r>
              <a:rPr lang="cs-CZ" b="1" dirty="0">
                <a:solidFill>
                  <a:srgbClr val="000000"/>
                </a:solidFill>
              </a:rPr>
              <a:t>Cíl: upevnění informací v oblasti ochrany životního prostředí,</a:t>
            </a:r>
          </a:p>
          <a:p>
            <a:r>
              <a:rPr lang="cs-CZ" b="1" dirty="0">
                <a:solidFill>
                  <a:srgbClr val="000000"/>
                </a:solidFill>
              </a:rPr>
              <a:t> prohloubení znalostí žáků </a:t>
            </a:r>
          </a:p>
          <a:p>
            <a:r>
              <a:rPr lang="cs-CZ" b="1" dirty="0">
                <a:solidFill>
                  <a:srgbClr val="000000"/>
                </a:solidFill>
              </a:rPr>
              <a:t>o ochraně životního prostředí.</a:t>
            </a:r>
          </a:p>
          <a:p>
            <a:endParaRPr lang="cs-CZ" b="1" dirty="0">
              <a:solidFill>
                <a:srgbClr val="000000"/>
              </a:solidFill>
            </a:endParaRPr>
          </a:p>
          <a:p>
            <a:r>
              <a:rPr dirty="0"/>
              <a:t/>
            </a:r>
            <a:br>
              <a:rPr dirty="0"/>
            </a:br>
            <a:r>
              <a:rPr lang="cs-CZ" b="1" dirty="0">
                <a:solidFill>
                  <a:srgbClr val="000000"/>
                </a:solidFill>
              </a:rPr>
              <a:t>Autorem projektu je: Joanna Lemirowska - Wronka</a:t>
            </a:r>
            <a:endParaRPr lang="cs-CZ" dirty="0"/>
          </a:p>
        </p:txBody>
      </p:sp>
      <p:sp>
        <p:nvSpPr>
          <p:cNvPr id="2" name="Tytuł 1"/>
          <p:cNvSpPr>
            <a:spLocks noGrp="1"/>
          </p:cNvSpPr>
          <p:nvPr>
            <p:ph type="ctrTitle"/>
          </p:nvPr>
        </p:nvSpPr>
        <p:spPr>
          <a:xfrm>
            <a:off x="1619672" y="1988840"/>
            <a:ext cx="5616624" cy="1152128"/>
          </a:xfrm>
        </p:spPr>
        <p:txBody>
          <a:bodyPr>
            <a:normAutofit/>
          </a:bodyPr>
          <a:lstStyle/>
          <a:p>
            <a:r>
              <a:rPr lang="cs-CZ" dirty="0"/>
              <a:t>TŘÍDĚNÍ JE SKVĚLÉ!!!</a:t>
            </a:r>
          </a:p>
        </p:txBody>
      </p:sp>
      <p:pic>
        <p:nvPicPr>
          <p:cNvPr id="5" name="Obraz 4">
            <a:extLst>
              <a:ext uri="{FF2B5EF4-FFF2-40B4-BE49-F238E27FC236}">
                <a16:creationId xmlns="" xmlns:a16="http://schemas.microsoft.com/office/drawing/2014/main" id="{F222E1AE-7404-4EE2-AD86-116E3FE63D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247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55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6128" y="408373"/>
            <a:ext cx="8260672" cy="788380"/>
          </a:xfrm>
        </p:spPr>
        <p:txBody>
          <a:bodyPr/>
          <a:lstStyle/>
          <a:p>
            <a:r>
              <a:rPr lang="cs-CZ"/>
              <a:t>PROCES</a:t>
            </a:r>
            <a:endParaRPr lang="cs-CZ" dirty="0"/>
          </a:p>
        </p:txBody>
      </p:sp>
      <p:sp>
        <p:nvSpPr>
          <p:cNvPr id="3" name="Symbol zastępczy zawartości 2"/>
          <p:cNvSpPr>
            <a:spLocks noGrp="1"/>
          </p:cNvSpPr>
          <p:nvPr>
            <p:ph idx="1"/>
          </p:nvPr>
        </p:nvSpPr>
        <p:spPr/>
        <p:txBody>
          <a:bodyPr/>
          <a:lstStyle/>
          <a:p>
            <a:endParaRPr lang="pl-PL" dirty="0"/>
          </a:p>
        </p:txBody>
      </p:sp>
      <p:graphicFrame>
        <p:nvGraphicFramePr>
          <p:cNvPr id="4" name="Tabela 3"/>
          <p:cNvGraphicFramePr>
            <a:graphicFrameLocks noGrp="1"/>
          </p:cNvGraphicFramePr>
          <p:nvPr>
            <p:extLst>
              <p:ext uri="{D42A27DB-BD31-4B8C-83A1-F6EECF244321}">
                <p14:modId xmlns:p14="http://schemas.microsoft.com/office/powerpoint/2010/main" val="3650257846"/>
              </p:ext>
            </p:extLst>
          </p:nvPr>
        </p:nvGraphicFramePr>
        <p:xfrm>
          <a:off x="395536" y="1484784"/>
          <a:ext cx="8568952" cy="4846320"/>
        </p:xfrm>
        <a:graphic>
          <a:graphicData uri="http://schemas.openxmlformats.org/drawingml/2006/table">
            <a:tbl>
              <a:tblPr firstRow="1" bandRow="1">
                <a:tableStyleId>{5C22544A-7EE6-4342-B048-85BDC9FD1C3A}</a:tableStyleId>
              </a:tblPr>
              <a:tblGrid>
                <a:gridCol w="4284476">
                  <a:extLst>
                    <a:ext uri="{9D8B030D-6E8A-4147-A177-3AD203B41FA5}">
                      <a16:colId xmlns="" xmlns:a16="http://schemas.microsoft.com/office/drawing/2014/main" val="20000"/>
                    </a:ext>
                  </a:extLst>
                </a:gridCol>
                <a:gridCol w="4284476">
                  <a:extLst>
                    <a:ext uri="{9D8B030D-6E8A-4147-A177-3AD203B41FA5}">
                      <a16:colId xmlns="" xmlns:a16="http://schemas.microsoft.com/office/drawing/2014/main" val="20001"/>
                    </a:ext>
                  </a:extLst>
                </a:gridCol>
              </a:tblGrid>
              <a:tr h="326036">
                <a:tc>
                  <a:txBody>
                    <a:bodyPr/>
                    <a:lstStyle/>
                    <a:p>
                      <a:pPr algn="ctr"/>
                      <a:r>
                        <a:t>SKUPINA I</a:t>
                      </a:r>
                      <a:endParaRPr lang="cs-CZ" dirty="0"/>
                    </a:p>
                  </a:txBody>
                  <a:tcPr/>
                </a:tc>
                <a:tc>
                  <a:txBody>
                    <a:bodyPr/>
                    <a:lstStyle/>
                    <a:p>
                      <a:pPr algn="ctr"/>
                      <a:r>
                        <a:t>SKUPINA II</a:t>
                      </a:r>
                      <a:endParaRPr lang="cs-CZ" dirty="0"/>
                    </a:p>
                  </a:txBody>
                  <a:tcPr/>
                </a:tc>
                <a:extLst>
                  <a:ext uri="{0D108BD9-81ED-4DB2-BD59-A6C34878D82A}">
                    <a16:rowId xmlns="" xmlns:a16="http://schemas.microsoft.com/office/drawing/2014/main" val="10000"/>
                  </a:ext>
                </a:extLst>
              </a:tr>
              <a:tr h="4421587">
                <a:tc>
                  <a:txBody>
                    <a:bodyPr/>
                    <a:lstStyle/>
                    <a:p>
                      <a:endParaRPr lang="cs-CZ" dirty="0"/>
                    </a:p>
                    <a:p>
                      <a:r>
                        <a:rPr lang="pl-PL" b="1" baseline="0" dirty="0"/>
                        <a:t>Vytvořte projekty tří brožur, které vysvětlují: </a:t>
                      </a:r>
                    </a:p>
                    <a:p>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1. Jaká rizika /nebezpečí/ vyplývají ze znečištění naší planety?</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t>2. </a:t>
                      </a:r>
                      <a:r>
                        <a:rPr lang="pl-PL" dirty="0">
                          <a:solidFill>
                            <a:schemeClr val="tx1"/>
                          </a:solidFill>
                        </a:rPr>
                        <a:t>Co je recyklace?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t>3.</a:t>
                      </a:r>
                      <a:r>
                        <a:rPr lang="pl-PL" dirty="0">
                          <a:solidFill>
                            <a:schemeClr val="tx1"/>
                          </a:solidFill>
                        </a:rPr>
                        <a:t> V čem spočívá zužitkování odpadu?</a:t>
                      </a:r>
                    </a:p>
                    <a:p>
                      <a:endParaRPr lang="cs-CZ" baseline="0" dirty="0"/>
                    </a:p>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pl-PL" b="1" baseline="0" dirty="0"/>
                        <a:t>Vytvořte projekty tří brožur, které vysvětlují: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pl-PL" dirty="0">
                          <a:solidFill>
                            <a:schemeClr val="tx1"/>
                          </a:solidFill>
                        </a:rPr>
                        <a:t>Co se dá udělat pro to, aby se snížilo množství odpadu a zlepšil stav prostředí?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2.   Co jsou biologicky odbouratelné výrobky?</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3.    V čem spočívá třídění odpadu?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cs-CZ"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cs-CZ" dirty="0">
                        <a:solidFill>
                          <a:schemeClr val="tx1"/>
                        </a:solidFill>
                      </a:endParaRPr>
                    </a:p>
                    <a:p>
                      <a:endParaRPr lang="cs-CZ" dirty="0"/>
                    </a:p>
                  </a:txBody>
                  <a:tcPr/>
                </a:tc>
                <a:extLst>
                  <a:ext uri="{0D108BD9-81ED-4DB2-BD59-A6C34878D82A}">
                    <a16:rowId xmlns="" xmlns:a16="http://schemas.microsoft.com/office/drawing/2014/main" val="10001"/>
                  </a:ext>
                </a:extLst>
              </a:tr>
            </a:tbl>
          </a:graphicData>
        </a:graphic>
      </p:graphicFrame>
      <p:sp>
        <p:nvSpPr>
          <p:cNvPr id="6" name="pole tekstowe 5"/>
          <p:cNvSpPr txBox="1"/>
          <p:nvPr/>
        </p:nvSpPr>
        <p:spPr>
          <a:xfrm>
            <a:off x="2555776" y="1484784"/>
            <a:ext cx="4464496" cy="646331"/>
          </a:xfrm>
          <a:prstGeom prst="rect">
            <a:avLst/>
          </a:prstGeom>
          <a:noFill/>
        </p:spPr>
        <p:txBody>
          <a:bodyPr wrap="square" rtlCol="0">
            <a:spAutoFit/>
          </a:bodyPr>
          <a:lstStyle/>
          <a:p>
            <a:pPr algn="ctr"/>
            <a:r>
              <a:rPr lang="cs-CZ"/>
              <a:t>ÚKOLY KE SPLNĚNÍ</a:t>
            </a:r>
          </a:p>
          <a:p>
            <a:endParaRPr lang="cs-CZ" dirty="0"/>
          </a:p>
        </p:txBody>
      </p:sp>
      <p:sp>
        <p:nvSpPr>
          <p:cNvPr id="7" name="pole tekstowe 6"/>
          <p:cNvSpPr txBox="1"/>
          <p:nvPr/>
        </p:nvSpPr>
        <p:spPr>
          <a:xfrm>
            <a:off x="1115616" y="6093296"/>
            <a:ext cx="6768752" cy="646331"/>
          </a:xfrm>
          <a:prstGeom prst="rect">
            <a:avLst/>
          </a:prstGeom>
          <a:noFill/>
          <a:ln>
            <a:solidFill>
              <a:schemeClr val="accent1"/>
            </a:solidFill>
          </a:ln>
        </p:spPr>
        <p:txBody>
          <a:bodyPr wrap="square" rtlCol="0">
            <a:spAutoFit/>
          </a:bodyPr>
          <a:lstStyle/>
          <a:p>
            <a:pPr algn="ctr"/>
            <a:r>
              <a:rPr lang="cs-CZ" dirty="0">
                <a:solidFill>
                  <a:srgbClr val="0070C0"/>
                </a:solidFill>
              </a:rPr>
              <a:t>Projekty brožur vytvořte na počítači za pomoci Microsoft PowerPoint nebo Microsoft Word.</a:t>
            </a:r>
          </a:p>
        </p:txBody>
      </p:sp>
    </p:spTree>
    <p:extLst>
      <p:ext uri="{BB962C8B-B14F-4D97-AF65-F5344CB8AC3E}">
        <p14:creationId xmlns:p14="http://schemas.microsoft.com/office/powerpoint/2010/main" val="324934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114300" indent="0" algn="ctr">
              <a:buNone/>
            </a:pPr>
            <a:r>
              <a:rPr lang="cs-CZ"/>
              <a:t>ČÁST II</a:t>
            </a:r>
          </a:p>
          <a:p>
            <a:pPr marL="114300" indent="0" algn="ctr">
              <a:buNone/>
            </a:pPr>
            <a:endParaRPr lang="cs-CZ" dirty="0"/>
          </a:p>
          <a:p>
            <a:pPr marL="114300" indent="0" algn="ctr">
              <a:buNone/>
            </a:pPr>
            <a:r>
              <a:rPr lang="cs-CZ" b="1" dirty="0"/>
              <a:t>Představte své brožury, vysvětlete jejich problematiku (odpovězte na otázky).</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861048"/>
            <a:ext cx="4283353" cy="239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26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1"/>
            <a:ext cx="8260672" cy="792088"/>
          </a:xfrm>
        </p:spPr>
        <p:txBody>
          <a:bodyPr/>
          <a:lstStyle/>
          <a:p>
            <a:r>
              <a:rPr lang="cs-CZ"/>
              <a:t>PROCES</a:t>
            </a:r>
            <a:endParaRPr lang="cs-CZ" dirty="0"/>
          </a:p>
        </p:txBody>
      </p:sp>
      <p:sp>
        <p:nvSpPr>
          <p:cNvPr id="3" name="Symbol zastępczy zawartości 2"/>
          <p:cNvSpPr>
            <a:spLocks noGrp="1"/>
          </p:cNvSpPr>
          <p:nvPr>
            <p:ph idx="1"/>
          </p:nvPr>
        </p:nvSpPr>
        <p:spPr>
          <a:xfrm>
            <a:off x="467544" y="1268760"/>
            <a:ext cx="8229600" cy="4624945"/>
          </a:xfrm>
        </p:spPr>
        <p:txBody>
          <a:bodyPr/>
          <a:lstStyle/>
          <a:p>
            <a:pPr marL="114300" indent="0" algn="ctr">
              <a:buNone/>
            </a:pPr>
            <a:r>
              <a:rPr lang="cs-CZ"/>
              <a:t>ČÁST III</a:t>
            </a:r>
            <a:endParaRPr lang="cs-CZ" dirty="0"/>
          </a:p>
          <a:p>
            <a:pPr marL="114300" indent="0" algn="ctr">
              <a:buNone/>
            </a:pPr>
            <a:r>
              <a:rPr lang="cs-CZ" b="1" dirty="0"/>
              <a:t>Vytvořte společnou práci:</a:t>
            </a:r>
          </a:p>
          <a:p>
            <a:pPr marL="114300" indent="0">
              <a:buNone/>
            </a:pPr>
            <a:r>
              <a:rPr lang="cs-CZ"/>
              <a:t>cvičení, které učí správnému (dobrému) třídění</a:t>
            </a:r>
          </a:p>
          <a:p>
            <a:pPr marL="114300" indent="0">
              <a:buNone/>
            </a:pPr>
            <a:r>
              <a:rPr lang="cs-CZ"/>
              <a:t>v podobě</a:t>
            </a:r>
            <a:endParaRPr lang="cs-CZ" dirty="0"/>
          </a:p>
          <a:p>
            <a:endParaRPr lang="cs-CZ" dirty="0"/>
          </a:p>
          <a:p>
            <a:endParaRPr lang="cs-CZ" dirty="0"/>
          </a:p>
        </p:txBody>
      </p:sp>
      <p:sp>
        <p:nvSpPr>
          <p:cNvPr id="4" name="Wybuch  2 3"/>
          <p:cNvSpPr/>
          <p:nvPr/>
        </p:nvSpPr>
        <p:spPr>
          <a:xfrm>
            <a:off x="5457203" y="3748650"/>
            <a:ext cx="3686797" cy="310935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0070C0"/>
                </a:solidFill>
              </a:rPr>
              <a:t>Multimediální hry za využití počítače</a:t>
            </a:r>
          </a:p>
        </p:txBody>
      </p:sp>
      <p:sp>
        <p:nvSpPr>
          <p:cNvPr id="5" name="Wybuch  2 4"/>
          <p:cNvSpPr/>
          <p:nvPr/>
        </p:nvSpPr>
        <p:spPr>
          <a:xfrm>
            <a:off x="251520" y="3933056"/>
            <a:ext cx="4500500" cy="29249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400" b="1" dirty="0">
              <a:solidFill>
                <a:srgbClr val="0070C0"/>
              </a:solidFill>
            </a:endParaRPr>
          </a:p>
          <a:p>
            <a:pPr algn="ctr"/>
            <a:r>
              <a:rPr lang="cs-CZ" sz="1400" b="1" dirty="0">
                <a:solidFill>
                  <a:srgbClr val="0070C0"/>
                </a:solidFill>
              </a:rPr>
              <a:t>Desky s barevnými kontejnery na třídění a obrázky prezentujícími odpad</a:t>
            </a:r>
          </a:p>
        </p:txBody>
      </p:sp>
      <p:sp>
        <p:nvSpPr>
          <p:cNvPr id="6" name="pole tekstowe 5"/>
          <p:cNvSpPr txBox="1"/>
          <p:nvPr/>
        </p:nvSpPr>
        <p:spPr>
          <a:xfrm>
            <a:off x="3851920" y="5193196"/>
            <a:ext cx="1944216" cy="830997"/>
          </a:xfrm>
          <a:prstGeom prst="rect">
            <a:avLst/>
          </a:prstGeom>
          <a:noFill/>
        </p:spPr>
        <p:txBody>
          <a:bodyPr wrap="square" rtlCol="0">
            <a:spAutoFit/>
          </a:bodyPr>
          <a:lstStyle/>
          <a:p>
            <a:pPr algn="ctr"/>
            <a:r>
              <a:rPr lang="cs-CZ" sz="4800" b="1" dirty="0"/>
              <a:t>NEBO</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300" y="2708920"/>
            <a:ext cx="227238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36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114300" indent="0">
              <a:buNone/>
            </a:pPr>
            <a:r>
              <a:rPr lang="cs-CZ"/>
              <a:t>Na realizaci projektu máte </a:t>
            </a:r>
            <a:r>
              <a:rPr lang="cs-CZ" sz="3600" dirty="0">
                <a:solidFill>
                  <a:srgbClr val="FF0000"/>
                </a:solidFill>
              </a:rPr>
              <a:t>čtyři</a:t>
            </a:r>
            <a:r>
              <a:rPr lang="cs-CZ"/>
              <a:t> týdny.</a:t>
            </a:r>
          </a:p>
          <a:p>
            <a:endParaRPr lang="cs-CZ" dirty="0"/>
          </a:p>
        </p:txBody>
      </p:sp>
      <p:sp>
        <p:nvSpPr>
          <p:cNvPr id="4" name="Prostokąt 3"/>
          <p:cNvSpPr/>
          <p:nvPr/>
        </p:nvSpPr>
        <p:spPr>
          <a:xfrm>
            <a:off x="1043608" y="2996952"/>
            <a:ext cx="4572000" cy="3139321"/>
          </a:xfrm>
          <a:prstGeom prst="rect">
            <a:avLst/>
          </a:prstGeom>
        </p:spPr>
        <p:txBody>
          <a:bodyPr>
            <a:spAutoFit/>
          </a:bodyPr>
          <a:lstStyle/>
          <a:p>
            <a:pPr algn="ctr"/>
            <a:r>
              <a:rPr lang="cs-CZ" dirty="0">
                <a:solidFill>
                  <a:srgbClr val="FF0000"/>
                </a:solidFill>
              </a:rPr>
              <a:t>PRVNÍ TÝDEN</a:t>
            </a:r>
          </a:p>
          <a:p>
            <a:r>
              <a:rPr lang="cs-CZ"/>
              <a:t>Seznámení s úkolem, rozdělení úkolů ve skupině, počáteční shromažďování informací.  </a:t>
            </a:r>
          </a:p>
          <a:p>
            <a:pPr>
              <a:buFontTx/>
              <a:buChar char="-"/>
            </a:pPr>
            <a:r>
              <a:rPr lang="cs-CZ"/>
              <a:t>Hledání v internetových zdrojích, slovnících, příručkách, tématických knihách, letácích.</a:t>
            </a:r>
            <a:endParaRPr lang="cs-CZ" dirty="0"/>
          </a:p>
          <a:p>
            <a:pPr>
              <a:buFontTx/>
              <a:buChar char="-"/>
            </a:pPr>
            <a:r>
              <a:rPr lang="cs-CZ"/>
              <a:t>Vysvětlení těžkých pojmů (slov).</a:t>
            </a:r>
          </a:p>
          <a:p>
            <a:pPr>
              <a:buFontTx/>
              <a:buChar char="-"/>
            </a:pPr>
            <a:r>
              <a:rPr lang="cs-CZ"/>
              <a:t>Výběr důležitých informací, které budou snadno srozumitelné pro žáky z druhé skupiny.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7497" y="37890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084168" y="2996952"/>
            <a:ext cx="500458"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p>
        </p:txBody>
      </p:sp>
    </p:spTree>
    <p:extLst>
      <p:ext uri="{BB962C8B-B14F-4D97-AF65-F5344CB8AC3E}">
        <p14:creationId xmlns:p14="http://schemas.microsoft.com/office/powerpoint/2010/main" val="160597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0" indent="0" algn="ctr">
              <a:buNone/>
            </a:pPr>
            <a:r>
              <a:rPr lang="cs-CZ" dirty="0">
                <a:solidFill>
                  <a:srgbClr val="FF0000"/>
                </a:solidFill>
              </a:rPr>
              <a:t>DRUHÝ TÝDEN</a:t>
            </a:r>
          </a:p>
          <a:p>
            <a:pPr marL="0" indent="0" algn="ctr">
              <a:buNone/>
            </a:pPr>
            <a:endParaRPr lang="cs-CZ" dirty="0">
              <a:solidFill>
                <a:srgbClr val="FF0000"/>
              </a:solidFill>
            </a:endParaRPr>
          </a:p>
          <a:p>
            <a:pPr>
              <a:buFontTx/>
              <a:buChar char="-"/>
            </a:pPr>
            <a:r>
              <a:rPr lang="cs-CZ"/>
              <a:t>Odpovědi na otázky.</a:t>
            </a:r>
          </a:p>
          <a:p>
            <a:pPr>
              <a:buFontTx/>
              <a:buChar char="-"/>
            </a:pPr>
            <a:endParaRPr lang="cs-CZ" dirty="0"/>
          </a:p>
          <a:p>
            <a:pPr>
              <a:buFontTx/>
              <a:buChar char="-"/>
            </a:pPr>
            <a:r>
              <a:rPr lang="cs-CZ"/>
              <a:t>Vytvoření brožur - společné rozhodování o způsobu psaní těchto informací a vytipování míst na grafiku, obrázky nebo fotografie.</a:t>
            </a:r>
          </a:p>
          <a:p>
            <a:endParaRPr lang="cs-CZ" dirty="0"/>
          </a:p>
        </p:txBody>
      </p:sp>
    </p:spTree>
    <p:extLst>
      <p:ext uri="{BB962C8B-B14F-4D97-AF65-F5344CB8AC3E}">
        <p14:creationId xmlns:p14="http://schemas.microsoft.com/office/powerpoint/2010/main" val="399762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0" indent="0" algn="ctr">
              <a:buNone/>
            </a:pPr>
            <a:r>
              <a:rPr lang="cs-CZ" dirty="0">
                <a:solidFill>
                  <a:srgbClr val="FF0000"/>
                </a:solidFill>
              </a:rPr>
              <a:t>TŘETÍ TÝDEN</a:t>
            </a:r>
          </a:p>
          <a:p>
            <a:pPr marL="0" indent="0" algn="ctr">
              <a:buNone/>
            </a:pPr>
            <a:endParaRPr lang="cs-CZ" dirty="0">
              <a:solidFill>
                <a:srgbClr val="FF0000"/>
              </a:solidFill>
            </a:endParaRPr>
          </a:p>
          <a:p>
            <a:pPr>
              <a:buFontTx/>
              <a:buChar char="-"/>
            </a:pPr>
            <a:r>
              <a:rPr lang="cs-CZ"/>
              <a:t>Vytvoření brožur - společné rozhodování o způsobu psaní těchto informací a vytipování míst na grafiku, obrázky nebo fotografie.</a:t>
            </a:r>
          </a:p>
          <a:p>
            <a:pPr marL="114300" indent="0">
              <a:buNone/>
            </a:pPr>
            <a:endParaRPr lang="cs-CZ" dirty="0"/>
          </a:p>
          <a:p>
            <a:pPr>
              <a:buFontTx/>
              <a:buChar char="-"/>
            </a:pPr>
            <a:r>
              <a:rPr lang="cs-CZ"/>
              <a:t>Zvládnutí umění dovednosti prezentace informací obsažených v albu, vysvětlení problematiky.</a:t>
            </a:r>
          </a:p>
          <a:p>
            <a:endParaRPr lang="cs-CZ" dirty="0"/>
          </a:p>
        </p:txBody>
      </p:sp>
    </p:spTree>
    <p:extLst>
      <p:ext uri="{BB962C8B-B14F-4D97-AF65-F5344CB8AC3E}">
        <p14:creationId xmlns:p14="http://schemas.microsoft.com/office/powerpoint/2010/main" val="162418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114300" indent="0" algn="ctr">
              <a:buNone/>
            </a:pPr>
            <a:r>
              <a:rPr lang="cs-CZ" dirty="0">
                <a:solidFill>
                  <a:srgbClr val="FF0000"/>
                </a:solidFill>
              </a:rPr>
              <a:t>ČTVRTÝ TÝDEN</a:t>
            </a:r>
          </a:p>
          <a:p>
            <a:pPr marL="114300" indent="0" algn="ctr">
              <a:buNone/>
            </a:pPr>
            <a:endParaRPr lang="cs-CZ" dirty="0">
              <a:solidFill>
                <a:srgbClr val="FF0000"/>
              </a:solidFill>
            </a:endParaRPr>
          </a:p>
          <a:p>
            <a:r>
              <a:rPr lang="cs-CZ"/>
              <a:t>Prezentace projektů s brožurami na první hodině biologie, vysvětlení problematiky prezentované v projektech.</a:t>
            </a:r>
          </a:p>
          <a:p>
            <a:endParaRPr lang="cs-CZ" dirty="0"/>
          </a:p>
          <a:p>
            <a:r>
              <a:rPr lang="cs-CZ"/>
              <a:t>Společné vytvoření cvičení, které učí správnému třídění. </a:t>
            </a:r>
            <a:endParaRPr lang="cs-CZ" dirty="0"/>
          </a:p>
        </p:txBody>
      </p:sp>
    </p:spTree>
    <p:extLst>
      <p:ext uri="{BB962C8B-B14F-4D97-AF65-F5344CB8AC3E}">
        <p14:creationId xmlns:p14="http://schemas.microsoft.com/office/powerpoint/2010/main" val="234387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cs-CZ"/>
              <a:t>Informace nezbytné pro přípravu zadání hledejte na uvedených internetových stránkách, nebo na jiných, které znáte.</a:t>
            </a:r>
          </a:p>
          <a:p>
            <a:pPr marL="0" indent="0" algn="just">
              <a:buNone/>
            </a:pPr>
            <a:endParaRPr lang="cs-CZ" b="1" dirty="0"/>
          </a:p>
          <a:p>
            <a:pPr marL="0" indent="0" algn="just">
              <a:buNone/>
            </a:pPr>
            <a:r>
              <a:rPr lang="cs-CZ" b="1" dirty="0"/>
              <a:t>Nezapomeňte do vašich prací umístit:</a:t>
            </a:r>
          </a:p>
          <a:p>
            <a:pPr algn="just">
              <a:buNone/>
            </a:pPr>
            <a:r>
              <a:rPr lang="cs-CZ"/>
              <a:t>1. Jména a příjmení žáků, kteří ji připravili.</a:t>
            </a:r>
          </a:p>
          <a:p>
            <a:pPr lvl="0" algn="just">
              <a:buNone/>
            </a:pPr>
            <a:r>
              <a:rPr lang="cs-CZ"/>
              <a:t>2. Odpovědi na položené otázky.</a:t>
            </a:r>
            <a:endParaRPr lang="cs-CZ" dirty="0"/>
          </a:p>
          <a:p>
            <a:pPr lvl="0" algn="just">
              <a:buNone/>
            </a:pPr>
            <a:r>
              <a:rPr lang="cs-CZ"/>
              <a:t>3. Informace v zajímavé, estetické (hezké), vyčerpávající, různorodé formě. Použijte vlastní fantazii a dovednosti.</a:t>
            </a:r>
          </a:p>
          <a:p>
            <a:pPr lvl="0" algn="just">
              <a:buNone/>
            </a:pPr>
            <a:r>
              <a:rPr lang="cs-CZ"/>
              <a:t>4. Každá skupina prezentuje svoji práci ve třídě samostatně.</a:t>
            </a:r>
          </a:p>
          <a:p>
            <a:pPr lvl="0" algn="just">
              <a:buNone/>
            </a:pPr>
            <a:endParaRPr lang="cs-CZ" sz="2800" dirty="0"/>
          </a:p>
          <a:p>
            <a:pPr lvl="0" algn="ctr">
              <a:buNone/>
            </a:pPr>
            <a:r>
              <a:rPr lang="cs-CZ" sz="2800" b="1" dirty="0"/>
              <a:t>Nezapomeňte pracovat v souladu s pokyny.</a:t>
            </a:r>
          </a:p>
          <a:p>
            <a:pPr lvl="0" algn="ctr">
              <a:buNone/>
            </a:pPr>
            <a:r>
              <a:rPr lang="cs-CZ" sz="2800" b="1" dirty="0"/>
              <a:t>Každý z vás by se měl aktivně účastnit práce. Měli byste vzájemně spolupracovat!</a:t>
            </a:r>
          </a:p>
          <a:p>
            <a:endParaRPr lang="cs-CZ" dirty="0"/>
          </a:p>
        </p:txBody>
      </p:sp>
    </p:spTree>
    <p:extLst>
      <p:ext uri="{BB962C8B-B14F-4D97-AF65-F5344CB8AC3E}">
        <p14:creationId xmlns:p14="http://schemas.microsoft.com/office/powerpoint/2010/main" val="78018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0" indent="0" algn="ctr">
              <a:buNone/>
            </a:pPr>
            <a:endParaRPr lang="cs-CZ" dirty="0">
              <a:solidFill>
                <a:schemeClr val="tx1"/>
              </a:solidFill>
            </a:endParaRPr>
          </a:p>
          <a:p>
            <a:pPr marL="0" indent="0" algn="ctr">
              <a:buNone/>
            </a:pPr>
            <a:r>
              <a:rPr lang="cs-CZ" dirty="0">
                <a:solidFill>
                  <a:schemeClr val="tx1"/>
                </a:solidFill>
              </a:rPr>
              <a:t>PAMATUJTE, že vaši práci bude hodnotit </a:t>
            </a:r>
          </a:p>
          <a:p>
            <a:pPr marL="0" indent="0" algn="ctr">
              <a:buNone/>
            </a:pPr>
            <a:r>
              <a:rPr lang="cs-CZ" dirty="0">
                <a:solidFill>
                  <a:schemeClr val="tx1"/>
                </a:solidFill>
              </a:rPr>
              <a:t>učitel, proto:</a:t>
            </a:r>
          </a:p>
          <a:p>
            <a:pPr marL="0" indent="0" algn="ctr">
              <a:buNone/>
            </a:pPr>
            <a:endParaRPr lang="cs-CZ" dirty="0">
              <a:solidFill>
                <a:schemeClr val="tx1"/>
              </a:solidFill>
            </a:endParaRPr>
          </a:p>
          <a:p>
            <a:pPr algn="ctr">
              <a:buFont typeface="Wingdings" panose="05000000000000000000" pitchFamily="2" charset="2"/>
              <a:buChar char="v"/>
            </a:pPr>
            <a:r>
              <a:rPr lang="cs-CZ" dirty="0">
                <a:solidFill>
                  <a:schemeClr val="tx1"/>
                </a:solidFill>
              </a:rPr>
              <a:t>ji připravte pečlivě,</a:t>
            </a:r>
          </a:p>
          <a:p>
            <a:pPr algn="ctr">
              <a:buFont typeface="Wingdings" panose="05000000000000000000" pitchFamily="2" charset="2"/>
              <a:buChar char="v"/>
            </a:pPr>
            <a:r>
              <a:rPr lang="cs-CZ" dirty="0">
                <a:solidFill>
                  <a:schemeClr val="tx1"/>
                </a:solidFill>
              </a:rPr>
              <a:t>dohlédněte, aby odpovědi na otázky byly </a:t>
            </a:r>
          </a:p>
          <a:p>
            <a:pPr algn="ctr">
              <a:buFont typeface="Wingdings" panose="05000000000000000000" pitchFamily="2" charset="2"/>
              <a:buChar char="v"/>
            </a:pPr>
            <a:r>
              <a:rPr lang="cs-CZ" dirty="0">
                <a:solidFill>
                  <a:schemeClr val="tx1"/>
                </a:solidFill>
              </a:rPr>
              <a:t>správné a kompletní,</a:t>
            </a:r>
          </a:p>
          <a:p>
            <a:pPr algn="ctr">
              <a:buFont typeface="Wingdings" panose="05000000000000000000" pitchFamily="2" charset="2"/>
              <a:buChar char="v"/>
            </a:pPr>
            <a:r>
              <a:rPr lang="cs-CZ" dirty="0">
                <a:solidFill>
                  <a:schemeClr val="tx1"/>
                </a:solidFill>
              </a:rPr>
              <a:t>pamatujte, že shodná spolupráce poskytuje skvělé efekty! (výsledky)</a:t>
            </a:r>
          </a:p>
          <a:p>
            <a:pPr algn="ctr"/>
            <a:endParaRPr lang="cs-CZ" dirty="0"/>
          </a:p>
        </p:txBody>
      </p:sp>
    </p:spTree>
    <p:extLst>
      <p:ext uri="{BB962C8B-B14F-4D97-AF65-F5344CB8AC3E}">
        <p14:creationId xmlns:p14="http://schemas.microsoft.com/office/powerpoint/2010/main" val="63943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b="1" dirty="0">
                <a:solidFill>
                  <a:schemeClr val="tx1"/>
                </a:solidFill>
              </a:rPr>
              <a:t>ZDROJE</a:t>
            </a:r>
          </a:p>
        </p:txBody>
      </p:sp>
      <p:sp>
        <p:nvSpPr>
          <p:cNvPr id="3" name="Symbol zastępczy zawartości 2"/>
          <p:cNvSpPr>
            <a:spLocks noGrp="1"/>
          </p:cNvSpPr>
          <p:nvPr>
            <p:ph idx="1"/>
          </p:nvPr>
        </p:nvSpPr>
        <p:spPr/>
        <p:txBody>
          <a:bodyPr/>
          <a:lstStyle/>
          <a:p>
            <a:endParaRPr lang="cs-CZ" b="1" dirty="0"/>
          </a:p>
          <a:p>
            <a:endParaRPr lang="cs-CZ" b="1" dirty="0"/>
          </a:p>
          <a:p>
            <a:endParaRPr lang="cs-CZ" b="1" dirty="0"/>
          </a:p>
          <a:p>
            <a:endParaRPr lang="cs-CZ" b="1" dirty="0"/>
          </a:p>
          <a:p>
            <a:pPr marL="114300" indent="0">
              <a:buNone/>
            </a:pPr>
            <a:endParaRPr lang="cs-CZ" b="1" dirty="0"/>
          </a:p>
          <a:p>
            <a:r>
              <a:rPr lang="cs-CZ" b="1" dirty="0"/>
              <a:t>knihy</a:t>
            </a:r>
            <a:r>
              <a:rPr lang="cs-CZ"/>
              <a:t> - učebnice biologie-Puls života. 3, vydavatelství Nowa Era, autoři: Beata Sągin, Andrzej Boczarowski, Marian Sęktas</a:t>
            </a:r>
            <a:endParaRPr lang="cs-CZ"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405" y="1844824"/>
            <a:ext cx="2844785" cy="189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38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OBSAH</a:t>
            </a:r>
            <a:endParaRPr lang="cs-CZ" dirty="0"/>
          </a:p>
        </p:txBody>
      </p:sp>
      <p:sp>
        <p:nvSpPr>
          <p:cNvPr id="3" name="Symbol zastępczy zawartości 2"/>
          <p:cNvSpPr>
            <a:spLocks noGrp="1"/>
          </p:cNvSpPr>
          <p:nvPr>
            <p:ph idx="1"/>
          </p:nvPr>
        </p:nvSpPr>
        <p:spPr/>
        <p:txBody>
          <a:bodyPr/>
          <a:lstStyle/>
          <a:p>
            <a:r>
              <a:rPr lang="cs-CZ"/>
              <a:t>1. Úvod</a:t>
            </a:r>
            <a:endParaRPr lang="cs-CZ" dirty="0"/>
          </a:p>
          <a:p>
            <a:r>
              <a:rPr lang="cs-CZ"/>
              <a:t>2. Zadání</a:t>
            </a:r>
          </a:p>
          <a:p>
            <a:r>
              <a:rPr lang="cs-CZ"/>
              <a:t>3. Proces</a:t>
            </a:r>
          </a:p>
          <a:p>
            <a:r>
              <a:rPr lang="cs-CZ"/>
              <a:t>4. Zdroje</a:t>
            </a:r>
          </a:p>
          <a:p>
            <a:r>
              <a:rPr lang="cs-CZ"/>
              <a:t>5. Hodnocení</a:t>
            </a:r>
          </a:p>
          <a:p>
            <a:r>
              <a:rPr lang="cs-CZ"/>
              <a:t>6. Výsledky</a:t>
            </a:r>
          </a:p>
          <a:p>
            <a:r>
              <a:rPr lang="cs-CZ"/>
              <a:t>7. Příručka pro učitele</a:t>
            </a:r>
          </a:p>
          <a:p>
            <a:endParaRPr lang="cs-CZ" dirty="0"/>
          </a:p>
        </p:txBody>
      </p:sp>
    </p:spTree>
    <p:extLst>
      <p:ext uri="{BB962C8B-B14F-4D97-AF65-F5344CB8AC3E}">
        <p14:creationId xmlns:p14="http://schemas.microsoft.com/office/powerpoint/2010/main" val="2135141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b="1" dirty="0">
                <a:solidFill>
                  <a:schemeClr val="tx1"/>
                </a:solidFill>
              </a:rPr>
              <a:t>ZDROJE</a:t>
            </a:r>
          </a:p>
        </p:txBody>
      </p:sp>
      <p:sp>
        <p:nvSpPr>
          <p:cNvPr id="3" name="Symbol zastępczy zawartości 2"/>
          <p:cNvSpPr>
            <a:spLocks noGrp="1"/>
          </p:cNvSpPr>
          <p:nvPr>
            <p:ph idx="1"/>
          </p:nvPr>
        </p:nvSpPr>
        <p:spPr/>
        <p:txBody>
          <a:bodyPr/>
          <a:lstStyle/>
          <a:p>
            <a:r>
              <a:rPr lang="cs-CZ" b="1" dirty="0"/>
              <a:t>sítě</a:t>
            </a:r>
            <a:r>
              <a:rPr lang="cs-CZ" dirty="0"/>
              <a:t> - vyhledávání internetových stránek souvisejících s ochranou životního prostředí z hlediska zlepšení prostředí, likvidace odpadu, třídění odpadu.</a:t>
            </a:r>
          </a:p>
          <a:p>
            <a:pPr>
              <a:buFontTx/>
              <a:buChar char="-"/>
            </a:pPr>
            <a:r>
              <a:rPr lang="pl-PL" dirty="0" smtClean="0">
                <a:hlinkClick r:id="rId2"/>
              </a:rPr>
              <a:t>https://cs.wikipedia.org/wiki/Hlavn%C3%AD_strana</a:t>
            </a:r>
            <a:endParaRPr lang="cs-CZ" dirty="0"/>
          </a:p>
          <a:p>
            <a:pPr>
              <a:buFontTx/>
              <a:buChar char="-"/>
            </a:pPr>
            <a:r>
              <a:rPr lang="pl-PL" dirty="0" smtClean="0">
                <a:hlinkClick r:id="rId3"/>
              </a:rPr>
              <a:t>http://antiskola.eu/cz/referaty/15930-ochrana-zivotniho-prostredi </a:t>
            </a:r>
            <a:endParaRPr lang="pl-PL" dirty="0" smtClean="0"/>
          </a:p>
          <a:p>
            <a:pPr>
              <a:buFontTx/>
              <a:buChar char="-"/>
            </a:pPr>
            <a:r>
              <a:rPr lang="pl-PL" dirty="0" smtClean="0">
                <a:hlinkClick r:id="rId4"/>
              </a:rPr>
              <a:t>http://antiskola.eu/cz/referaty/11128-odpady</a:t>
            </a:r>
            <a:endParaRPr lang="pl-PL" dirty="0" smtClean="0"/>
          </a:p>
          <a:p>
            <a:pPr>
              <a:buFontTx/>
              <a:buChar char="-"/>
            </a:pPr>
            <a:endParaRPr lang="cs-CZ" dirty="0">
              <a:solidFill>
                <a:srgbClr val="0070C0"/>
              </a:solidFill>
            </a:endParaRPr>
          </a:p>
          <a:p>
            <a:pPr>
              <a:buFontTx/>
              <a:buChar char="-"/>
            </a:pPr>
            <a:endParaRPr lang="cs-CZ" dirty="0"/>
          </a:p>
          <a:p>
            <a:endParaRPr lang="cs-CZ" dirty="0"/>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24282"/>
            <a:ext cx="2160240" cy="143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13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b="1" dirty="0">
                <a:solidFill>
                  <a:schemeClr val="tx1"/>
                </a:solidFill>
              </a:rPr>
              <a:t>ZDROJE</a:t>
            </a:r>
            <a:endParaRPr lang="cs-CZ" dirty="0"/>
          </a:p>
        </p:txBody>
      </p:sp>
      <p:sp>
        <p:nvSpPr>
          <p:cNvPr id="3" name="Symbol zastępczy zawartości 2"/>
          <p:cNvSpPr>
            <a:spLocks noGrp="1"/>
          </p:cNvSpPr>
          <p:nvPr>
            <p:ph idx="1"/>
          </p:nvPr>
        </p:nvSpPr>
        <p:spPr/>
        <p:txBody>
          <a:bodyPr>
            <a:normAutofit fontScale="70000" lnSpcReduction="20000"/>
          </a:bodyPr>
          <a:lstStyle/>
          <a:p>
            <a:pPr>
              <a:buFontTx/>
              <a:buChar char="-"/>
            </a:pPr>
            <a:r>
              <a:rPr lang="pl-PL" dirty="0" smtClean="0">
                <a:hlinkClick r:id="rId2"/>
              </a:rPr>
              <a:t>http://antiskola.eu/cz/referaty/11111-likvidace-odpadu </a:t>
            </a:r>
            <a:endParaRPr lang="pl-PL" dirty="0" smtClean="0"/>
          </a:p>
          <a:p>
            <a:pPr>
              <a:buFontTx/>
              <a:buChar char="-"/>
            </a:pPr>
            <a:r>
              <a:rPr lang="pl-PL" dirty="0" smtClean="0">
                <a:hlinkClick r:id="rId3"/>
              </a:rPr>
              <a:t>https://www.obecbolehost.cz/trideni-odpadu</a:t>
            </a:r>
            <a:endParaRPr lang="pl-PL" dirty="0" smtClean="0"/>
          </a:p>
          <a:p>
            <a:pPr>
              <a:buFontTx/>
              <a:buChar char="-"/>
            </a:pPr>
            <a:r>
              <a:rPr lang="pl-PL" dirty="0" smtClean="0">
                <a:hlinkClick r:id="rId4"/>
              </a:rPr>
              <a:t>http://antiskola.eu/cz/referaty/18861-hospodareni-s-odpady-v-cr </a:t>
            </a:r>
            <a:endParaRPr lang="pl-PL" dirty="0" smtClean="0"/>
          </a:p>
          <a:p>
            <a:pPr>
              <a:buFontTx/>
              <a:buChar char="-"/>
            </a:pPr>
            <a:r>
              <a:rPr lang="pl-PL" dirty="0" smtClean="0">
                <a:hlinkClick r:id="rId5"/>
              </a:rPr>
              <a:t>http://www.puruplast.cz/trideni-odpadu-ma-smysl/</a:t>
            </a:r>
            <a:endParaRPr lang="pl-PL" dirty="0" smtClean="0"/>
          </a:p>
          <a:p>
            <a:pPr>
              <a:buFontTx/>
              <a:buChar char="-"/>
            </a:pPr>
            <a:r>
              <a:rPr lang="pl-PL" dirty="0" smtClean="0">
                <a:hlinkClick r:id="rId6"/>
              </a:rPr>
              <a:t>http://</a:t>
            </a:r>
            <a:r>
              <a:rPr lang="pl-PL" smtClean="0">
                <a:hlinkClick r:id="rId6"/>
              </a:rPr>
              <a:t>antiskola.eu/cz/referaty/46039-ekologie-a-trideni-odpadu </a:t>
            </a:r>
            <a:endParaRPr lang="cs-CZ" dirty="0"/>
          </a:p>
          <a:p>
            <a:pPr>
              <a:buFontTx/>
              <a:buChar char="-"/>
            </a:pPr>
            <a:endParaRPr lang="cs-CZ" dirty="0"/>
          </a:p>
          <a:p>
            <a:pPr marL="0" indent="0">
              <a:buNone/>
            </a:pPr>
            <a:endParaRPr lang="cs-CZ" dirty="0"/>
          </a:p>
          <a:p>
            <a:r>
              <a:rPr lang="cs-CZ" dirty="0"/>
              <a:t>MULTIMEDIÁLNÍ PREZENTACE o ochraně životního prostředí, související s likvidací odpadu.</a:t>
            </a:r>
          </a:p>
          <a:p>
            <a:endParaRPr lang="cs-CZ" dirty="0"/>
          </a:p>
          <a:p>
            <a:r>
              <a:rPr lang="cs-CZ" dirty="0"/>
              <a:t>Filmy týkající se prostředí. </a:t>
            </a:r>
          </a:p>
          <a:p>
            <a:endParaRPr lang="cs-CZ" dirty="0"/>
          </a:p>
          <a:p>
            <a:r>
              <a:rPr lang="cs-CZ" dirty="0"/>
              <a:t>Při samostatném hledání informací v internetu používejte hesla: ochrana životního prostředí, zlepšení stavu prostředí, biodegradace, likvidace odpadu, recyklace, třídění odpadu, skládky odpadů</a:t>
            </a:r>
          </a:p>
          <a:p>
            <a:endParaRPr lang="cs-CZ" dirty="0"/>
          </a:p>
        </p:txBody>
      </p:sp>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116632"/>
            <a:ext cx="2195736" cy="146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40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b="1" dirty="0">
                <a:solidFill>
                  <a:schemeClr val="tx1"/>
                </a:solidFill>
              </a:rPr>
              <a:t>HODNOCENÍ</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0648"/>
            <a:ext cx="1516614" cy="136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542" y="1916832"/>
            <a:ext cx="7660560" cy="444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Symbol zastępczy zawartości 3"/>
          <p:cNvGraphicFramePr>
            <a:graphicFrameLocks/>
          </p:cNvGraphicFramePr>
          <p:nvPr>
            <p:extLst>
              <p:ext uri="{D42A27DB-BD31-4B8C-83A1-F6EECF244321}">
                <p14:modId xmlns:p14="http://schemas.microsoft.com/office/powerpoint/2010/main" val="1866959007"/>
              </p:ext>
            </p:extLst>
          </p:nvPr>
        </p:nvGraphicFramePr>
        <p:xfrm>
          <a:off x="467544" y="1916832"/>
          <a:ext cx="8291264" cy="4533365"/>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294227">
                <a:tc>
                  <a:txBody>
                    <a:bodyPr/>
                    <a:lstStyle/>
                    <a:p>
                      <a:pPr algn="ctr"/>
                      <a:endParaRPr lang="cs-CZ" sz="1600" b="0" dirty="0">
                        <a:solidFill>
                          <a:srgbClr val="FF0000"/>
                        </a:solidFill>
                      </a:endParaRPr>
                    </a:p>
                    <a:p>
                      <a:pPr algn="ctr"/>
                      <a:r>
                        <a:rPr lang="pl-PL" sz="1600" b="0" dirty="0">
                          <a:solidFill>
                            <a:srgbClr val="FF0000"/>
                          </a:solidFill>
                        </a:rPr>
                        <a:t>POČET BODŮ</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1</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2</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3</a:t>
                      </a:r>
                      <a:endParaRPr lang="cs-CZ" sz="1600" b="0" dirty="0">
                        <a:solidFill>
                          <a:srgbClr val="FF0000"/>
                        </a:solidFill>
                      </a:endParaRPr>
                    </a:p>
                  </a:txBody>
                  <a:tcPr/>
                </a:tc>
                <a:extLst>
                  <a:ext uri="{0D108BD9-81ED-4DB2-BD59-A6C34878D82A}">
                    <a16:rowId xmlns="" xmlns:a16="http://schemas.microsoft.com/office/drawing/2014/main" val="10000"/>
                  </a:ext>
                </a:extLst>
              </a:tr>
              <a:tr h="2235008">
                <a:tc>
                  <a:txBody>
                    <a:bodyPr/>
                    <a:lstStyle/>
                    <a:p>
                      <a:endParaRPr lang="cs-CZ" sz="1200" dirty="0"/>
                    </a:p>
                    <a:p>
                      <a:endParaRPr lang="cs-CZ" sz="1200" dirty="0"/>
                    </a:p>
                    <a:p>
                      <a:endParaRPr lang="cs-CZ" sz="1200" dirty="0"/>
                    </a:p>
                    <a:p>
                      <a:endParaRPr lang="cs-CZ" sz="1200" dirty="0"/>
                    </a:p>
                    <a:p>
                      <a:pPr algn="ctr"/>
                      <a:r>
                        <a:rPr lang="pl-PL" sz="1200" dirty="0"/>
                        <a:t>VĚCNÝ OBSAH</a:t>
                      </a:r>
                    </a:p>
                    <a:p>
                      <a:pPr algn="ctr"/>
                      <a:r>
                        <a:rPr lang="pl-PL" sz="1200" dirty="0"/>
                        <a:t>BROŽUR</a:t>
                      </a:r>
                    </a:p>
                    <a:p>
                      <a:pPr algn="ctr"/>
                      <a:endParaRPr lang="cs-CZ" sz="1200" dirty="0"/>
                    </a:p>
                  </a:txBody>
                  <a:tcPr>
                    <a:solidFill>
                      <a:schemeClr val="bg2">
                        <a:lumMod val="75000"/>
                      </a:schemeClr>
                    </a:solidFill>
                  </a:tcPr>
                </a:tc>
                <a:tc>
                  <a:txBody>
                    <a:bodyPr/>
                    <a:lstStyle/>
                    <a:p>
                      <a:endParaRPr lang="cs-CZ" sz="1200" dirty="0"/>
                    </a:p>
                    <a:p>
                      <a:endParaRPr lang="cs-CZ" sz="1200" dirty="0"/>
                    </a:p>
                    <a:p>
                      <a:endParaRPr lang="cs-CZ" sz="1200" dirty="0"/>
                    </a:p>
                    <a:p>
                      <a:r>
                        <a:rPr lang="pl-PL" sz="1200" dirty="0"/>
                        <a:t>Shromážděné informace jsou neúplné, mnoho jich chybí, objevují se informace mimo téma. Slabé využití zdrojů.</a:t>
                      </a:r>
                      <a:endParaRPr lang="cs-CZ" sz="1200" dirty="0"/>
                    </a:p>
                  </a:txBody>
                  <a:tcPr>
                    <a:solidFill>
                      <a:schemeClr val="bg2">
                        <a:lumMod val="75000"/>
                      </a:schemeClr>
                    </a:solidFill>
                  </a:tcPr>
                </a:tc>
                <a:tc>
                  <a:txBody>
                    <a:bodyPr/>
                    <a:lstStyle/>
                    <a:p>
                      <a:endParaRPr lang="cs-CZ" sz="1200" dirty="0"/>
                    </a:p>
                    <a:p>
                      <a:endParaRPr lang="cs-CZ" sz="1200" dirty="0"/>
                    </a:p>
                    <a:p>
                      <a:endParaRPr lang="cs-CZ" sz="1200" dirty="0"/>
                    </a:p>
                    <a:p>
                      <a:r>
                        <a:rPr lang="pl-PL" sz="1200" dirty="0"/>
                        <a:t>Správné, pravdivé informace. Případné drobné chyby.</a:t>
                      </a:r>
                    </a:p>
                    <a:p>
                      <a:r>
                        <a:rPr lang="pl-PL" sz="1200" baseline="0" dirty="0"/>
                        <a:t>Dobré využití zdrojů.</a:t>
                      </a:r>
                      <a:endParaRPr lang="cs-CZ" sz="1200" dirty="0"/>
                    </a:p>
                  </a:txBody>
                  <a:tcPr>
                    <a:solidFill>
                      <a:schemeClr val="bg2">
                        <a:lumMod val="75000"/>
                      </a:schemeClr>
                    </a:solidFill>
                  </a:tcPr>
                </a:tc>
                <a:tc>
                  <a:txBody>
                    <a:bodyPr/>
                    <a:lstStyle/>
                    <a:p>
                      <a:endParaRPr lang="cs-CZ" sz="1200" dirty="0"/>
                    </a:p>
                    <a:p>
                      <a:r>
                        <a:rPr lang="pl-PL" sz="1200" dirty="0"/>
                        <a:t>Správně zrealizovaný projekt, patřičné, vyčerpávající informace. Velmi dobré využití uvedených zdrojů, případně jiné zdroje a dodatečné znalosti mimo vzdělávací program.</a:t>
                      </a:r>
                      <a:endParaRPr lang="cs-CZ" sz="1200" dirty="0"/>
                    </a:p>
                  </a:txBody>
                  <a:tcPr>
                    <a:solidFill>
                      <a:schemeClr val="bg2">
                        <a:lumMod val="75000"/>
                      </a:schemeClr>
                    </a:solidFill>
                  </a:tcPr>
                </a:tc>
                <a:extLst>
                  <a:ext uri="{0D108BD9-81ED-4DB2-BD59-A6C34878D82A}">
                    <a16:rowId xmlns="" xmlns:a16="http://schemas.microsoft.com/office/drawing/2014/main" val="10001"/>
                  </a:ext>
                </a:extLst>
              </a:tr>
              <a:tr h="1719237">
                <a:tc>
                  <a:txBody>
                    <a:bodyPr/>
                    <a:lstStyle/>
                    <a:p>
                      <a:endParaRPr lang="cs-CZ" sz="1200" dirty="0"/>
                    </a:p>
                    <a:p>
                      <a:endParaRPr lang="cs-CZ" sz="1200" dirty="0"/>
                    </a:p>
                    <a:p>
                      <a:endParaRPr lang="cs-CZ" sz="1200" dirty="0"/>
                    </a:p>
                    <a:p>
                      <a:pPr algn="ctr"/>
                      <a:r>
                        <a:rPr lang="pl-PL" sz="1200" dirty="0"/>
                        <a:t>ESTETIKA PROVEDENÍ</a:t>
                      </a:r>
                    </a:p>
                    <a:p>
                      <a:pPr algn="ctr"/>
                      <a:r>
                        <a:rPr lang="pl-PL" sz="1200" dirty="0"/>
                        <a:t>PROJEKTU BORŽUT</a:t>
                      </a:r>
                      <a:endParaRPr lang="cs-CZ" sz="1200" dirty="0"/>
                    </a:p>
                  </a:txBody>
                  <a:tcPr>
                    <a:solidFill>
                      <a:schemeClr val="bg2">
                        <a:lumMod val="75000"/>
                      </a:schemeClr>
                    </a:solidFill>
                  </a:tcPr>
                </a:tc>
                <a:tc>
                  <a:txBody>
                    <a:bodyPr/>
                    <a:lstStyle/>
                    <a:p>
                      <a:endParaRPr lang="cs-CZ" sz="1200" dirty="0"/>
                    </a:p>
                    <a:p>
                      <a:r>
                        <a:rPr lang="pl-PL" sz="1200" dirty="0"/>
                        <a:t>Práce provedená nedbale, málo čitelná, nemá grafiku, ilustrace, chybí popisy. Špatné rozplánování informací na stránce.</a:t>
                      </a:r>
                      <a:endParaRPr lang="cs-CZ" sz="1200" dirty="0"/>
                    </a:p>
                  </a:txBody>
                  <a:tcPr>
                    <a:solidFill>
                      <a:schemeClr val="bg2">
                        <a:lumMod val="75000"/>
                      </a:schemeClr>
                    </a:solidFill>
                  </a:tcPr>
                </a:tc>
                <a:tc>
                  <a:txBody>
                    <a:bodyPr/>
                    <a:lstStyle/>
                    <a:p>
                      <a:endParaRPr lang="cs-CZ" sz="1200" dirty="0"/>
                    </a:p>
                    <a:p>
                      <a:r>
                        <a:rPr lang="pl-PL" sz="1200" dirty="0"/>
                        <a:t>Práce provedená pečlivě, čitelně. Dobré rozplánování informací na stránce. Má patřičnou grafiku.</a:t>
                      </a:r>
                      <a:endParaRPr lang="cs-CZ" sz="1200" dirty="0"/>
                    </a:p>
                  </a:txBody>
                  <a:tcPr>
                    <a:solidFill>
                      <a:schemeClr val="bg2">
                        <a:lumMod val="75000"/>
                      </a:schemeClr>
                    </a:solidFill>
                  </a:tcPr>
                </a:tc>
                <a:tc>
                  <a:txBody>
                    <a:bodyPr/>
                    <a:lstStyle/>
                    <a:p>
                      <a:endParaRPr lang="cs-CZ" sz="1200" dirty="0"/>
                    </a:p>
                    <a:p>
                      <a:r>
                        <a:rPr lang="pl-PL" sz="1200" dirty="0"/>
                        <a:t>Práce velmi estetická a kreativní, přehledná, vyzývající k seznámení s jejím obsahem. Správné rozvržení grafiky a textu. Práce zajímavá, barevná.</a:t>
                      </a:r>
                      <a:endParaRPr lang="cs-CZ" sz="1200" dirty="0"/>
                    </a:p>
                  </a:txBody>
                  <a:tcPr>
                    <a:solidFill>
                      <a:schemeClr val="bg2">
                        <a:lumMod val="7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2229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HODNOCENÍ</a:t>
            </a:r>
            <a:endParaRPr lang="cs-CZ"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9871" y="1752600"/>
            <a:ext cx="7544257"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Symbol zastępczy zawartości 3"/>
          <p:cNvGraphicFramePr>
            <a:graphicFrameLocks/>
          </p:cNvGraphicFramePr>
          <p:nvPr>
            <p:extLst>
              <p:ext uri="{D42A27DB-BD31-4B8C-83A1-F6EECF244321}">
                <p14:modId xmlns:p14="http://schemas.microsoft.com/office/powerpoint/2010/main" val="1993643352"/>
              </p:ext>
            </p:extLst>
          </p:nvPr>
        </p:nvGraphicFramePr>
        <p:xfrm>
          <a:off x="467544" y="1497385"/>
          <a:ext cx="8291264" cy="4739927"/>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785682">
                <a:tc>
                  <a:txBody>
                    <a:bodyPr/>
                    <a:lstStyle/>
                    <a:p>
                      <a:pPr algn="ctr"/>
                      <a:endParaRPr lang="cs-CZ" sz="1600" b="0" dirty="0">
                        <a:solidFill>
                          <a:srgbClr val="FF0000"/>
                        </a:solidFill>
                      </a:endParaRPr>
                    </a:p>
                    <a:p>
                      <a:pPr algn="ctr"/>
                      <a:r>
                        <a:rPr lang="pl-PL" sz="1600" b="0" dirty="0">
                          <a:solidFill>
                            <a:srgbClr val="FF0000"/>
                          </a:solidFill>
                        </a:rPr>
                        <a:t>POČET BODŮ</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1</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2</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3</a:t>
                      </a:r>
                      <a:endParaRPr lang="cs-CZ" sz="1600" b="0" dirty="0">
                        <a:solidFill>
                          <a:srgbClr val="FF0000"/>
                        </a:solidFill>
                      </a:endParaRPr>
                    </a:p>
                  </a:txBody>
                  <a:tcPr/>
                </a:tc>
                <a:extLst>
                  <a:ext uri="{0D108BD9-81ED-4DB2-BD59-A6C34878D82A}">
                    <a16:rowId xmlns="" xmlns:a16="http://schemas.microsoft.com/office/drawing/2014/main" val="10000"/>
                  </a:ext>
                </a:extLst>
              </a:tr>
              <a:tr h="2235008">
                <a:tc>
                  <a:txBody>
                    <a:bodyPr/>
                    <a:lstStyle/>
                    <a:p>
                      <a:endParaRPr lang="cs-CZ" sz="1200" dirty="0"/>
                    </a:p>
                    <a:p>
                      <a:endParaRPr lang="cs-CZ" sz="1200" dirty="0"/>
                    </a:p>
                    <a:p>
                      <a:endParaRPr lang="cs-CZ" sz="1200" dirty="0"/>
                    </a:p>
                    <a:p>
                      <a:pPr algn="ctr"/>
                      <a:r>
                        <a:rPr lang="pl-PL" sz="1200" dirty="0"/>
                        <a:t>ANGAŽOVANOST SKUPINY A SCHOPNOST SPOLUPRÁCE</a:t>
                      </a:r>
                      <a:endParaRPr lang="cs-CZ" sz="1200" dirty="0"/>
                    </a:p>
                  </a:txBody>
                  <a:tcPr>
                    <a:solidFill>
                      <a:schemeClr val="bg2">
                        <a:lumMod val="75000"/>
                      </a:schemeClr>
                    </a:solidFill>
                  </a:tcPr>
                </a:tc>
                <a:tc>
                  <a:txBody>
                    <a:bodyPr/>
                    <a:lstStyle/>
                    <a:p>
                      <a:endParaRPr lang="cs-CZ" sz="1200" dirty="0"/>
                    </a:p>
                    <a:p>
                      <a:endParaRPr lang="cs-CZ" sz="1200" dirty="0"/>
                    </a:p>
                    <a:p>
                      <a:endParaRPr lang="cs-CZ" sz="1200" dirty="0"/>
                    </a:p>
                    <a:p>
                      <a:r>
                        <a:rPr lang="pl-PL" sz="1200" dirty="0"/>
                        <a:t>Absence angažovanosti do práce všech členů skupiny.</a:t>
                      </a:r>
                      <a:endParaRPr lang="cs-CZ" sz="1200" dirty="0"/>
                    </a:p>
                  </a:txBody>
                  <a:tcPr>
                    <a:solidFill>
                      <a:schemeClr val="bg2">
                        <a:lumMod val="75000"/>
                      </a:schemeClr>
                    </a:solidFill>
                  </a:tcPr>
                </a:tc>
                <a:tc>
                  <a:txBody>
                    <a:bodyPr/>
                    <a:lstStyle/>
                    <a:p>
                      <a:endParaRPr lang="cs-CZ" sz="1200" dirty="0"/>
                    </a:p>
                    <a:p>
                      <a:endParaRPr lang="cs-CZ" sz="1200" dirty="0"/>
                    </a:p>
                    <a:p>
                      <a:endParaRPr lang="cs-CZ" sz="1200" dirty="0"/>
                    </a:p>
                    <a:p>
                      <a:r>
                        <a:rPr lang="pl-PL" sz="1200" dirty="0"/>
                        <a:t>Angažovanost celé skupiny do práce. Drobná nedorozumění.</a:t>
                      </a:r>
                      <a:endParaRPr lang="cs-CZ" sz="1200" dirty="0"/>
                    </a:p>
                  </a:txBody>
                  <a:tcPr>
                    <a:solidFill>
                      <a:schemeClr val="bg2">
                        <a:lumMod val="75000"/>
                      </a:schemeClr>
                    </a:solidFill>
                  </a:tcPr>
                </a:tc>
                <a:tc>
                  <a:txBody>
                    <a:bodyPr/>
                    <a:lstStyle/>
                    <a:p>
                      <a:endParaRPr lang="cs-CZ" sz="1200" dirty="0"/>
                    </a:p>
                    <a:p>
                      <a:endParaRPr lang="cs-CZ" sz="1200" dirty="0"/>
                    </a:p>
                    <a:p>
                      <a:endParaRPr lang="cs-CZ" sz="1200" dirty="0"/>
                    </a:p>
                    <a:p>
                      <a:r>
                        <a:rPr lang="pl-PL" sz="1200" dirty="0"/>
                        <a:t>Velmi dobrá spolupráce celé skupiny.</a:t>
                      </a:r>
                      <a:endParaRPr lang="cs-CZ" sz="1200" dirty="0"/>
                    </a:p>
                  </a:txBody>
                  <a:tcPr>
                    <a:solidFill>
                      <a:schemeClr val="bg2">
                        <a:lumMod val="75000"/>
                      </a:schemeClr>
                    </a:solidFill>
                  </a:tcPr>
                </a:tc>
                <a:extLst>
                  <a:ext uri="{0D108BD9-81ED-4DB2-BD59-A6C34878D82A}">
                    <a16:rowId xmlns="" xmlns:a16="http://schemas.microsoft.com/office/drawing/2014/main" val="10001"/>
                  </a:ext>
                </a:extLst>
              </a:tr>
              <a:tr h="1719237">
                <a:tc>
                  <a:txBody>
                    <a:bodyPr/>
                    <a:lstStyle/>
                    <a:p>
                      <a:endParaRPr lang="cs-CZ" sz="1200" dirty="0"/>
                    </a:p>
                    <a:p>
                      <a:endParaRPr lang="cs-CZ" sz="1200" dirty="0"/>
                    </a:p>
                    <a:p>
                      <a:pPr algn="ctr"/>
                      <a:r>
                        <a:rPr lang="pl-PL" sz="1200" dirty="0"/>
                        <a:t>PREZENTACE</a:t>
                      </a:r>
                    </a:p>
                  </a:txBody>
                  <a:tcPr>
                    <a:solidFill>
                      <a:schemeClr val="bg2">
                        <a:lumMod val="75000"/>
                      </a:schemeClr>
                    </a:solidFill>
                  </a:tcPr>
                </a:tc>
                <a:tc>
                  <a:txBody>
                    <a:bodyPr/>
                    <a:lstStyle/>
                    <a:p>
                      <a:endParaRPr lang="cs-CZ" sz="1200" dirty="0"/>
                    </a:p>
                    <a:p>
                      <a:r>
                        <a:rPr lang="pl-PL" sz="1200" baseline="0" dirty="0"/>
                        <a:t>Prezentace projektu brožur přečtená, ale nepřednesená. Nedostatečná znalost tématu. Bez správných odpovědí na kladené otázky.</a:t>
                      </a:r>
                      <a:endParaRPr lang="cs-CZ" sz="1200" dirty="0"/>
                    </a:p>
                  </a:txBody>
                  <a:tcPr>
                    <a:solidFill>
                      <a:schemeClr val="bg2">
                        <a:lumMod val="75000"/>
                      </a:schemeClr>
                    </a:solidFill>
                  </a:tcPr>
                </a:tc>
                <a:tc>
                  <a:txBody>
                    <a:bodyPr/>
                    <a:lstStyle/>
                    <a:p>
                      <a:r>
                        <a:rPr lang="pl-PL" sz="1200" dirty="0"/>
                        <a:t>Pokus o přednesení prezentace, podpora čtením, obtíže při vysvětlování problémů a odpovídání na otázky.</a:t>
                      </a:r>
                      <a:endParaRPr lang="cs-CZ" sz="1200" dirty="0"/>
                    </a:p>
                  </a:txBody>
                  <a:tcPr>
                    <a:solidFill>
                      <a:schemeClr val="bg2">
                        <a:lumMod val="75000"/>
                      </a:schemeClr>
                    </a:solidFill>
                  </a:tcPr>
                </a:tc>
                <a:tc>
                  <a:txBody>
                    <a:bodyPr/>
                    <a:lstStyle/>
                    <a:p>
                      <a:r>
                        <a:rPr lang="pl-PL" sz="1200" dirty="0"/>
                        <a:t>Prezentace zajímavě a správně přednesená. Odpovědi na otázky vyčerpávající.</a:t>
                      </a:r>
                      <a:endParaRPr lang="cs-CZ" sz="1200" dirty="0"/>
                    </a:p>
                  </a:txBody>
                  <a:tcPr>
                    <a:solidFill>
                      <a:schemeClr val="bg2">
                        <a:lumMod val="7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37714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HODNOCENÍ</a:t>
            </a:r>
            <a:endParaRPr lang="cs-CZ"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9871" y="1752600"/>
            <a:ext cx="7544257"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Symbol zastępczy zawartości 3"/>
          <p:cNvGraphicFramePr>
            <a:graphicFrameLocks/>
          </p:cNvGraphicFramePr>
          <p:nvPr>
            <p:extLst>
              <p:ext uri="{D42A27DB-BD31-4B8C-83A1-F6EECF244321}">
                <p14:modId xmlns:p14="http://schemas.microsoft.com/office/powerpoint/2010/main" val="1507255673"/>
              </p:ext>
            </p:extLst>
          </p:nvPr>
        </p:nvGraphicFramePr>
        <p:xfrm>
          <a:off x="467544" y="1497385"/>
          <a:ext cx="8291264" cy="4643943"/>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785682">
                <a:tc>
                  <a:txBody>
                    <a:bodyPr/>
                    <a:lstStyle/>
                    <a:p>
                      <a:pPr algn="ctr"/>
                      <a:endParaRPr lang="cs-CZ" sz="1600" b="0" dirty="0">
                        <a:solidFill>
                          <a:srgbClr val="FF0000"/>
                        </a:solidFill>
                      </a:endParaRPr>
                    </a:p>
                    <a:p>
                      <a:pPr algn="ctr"/>
                      <a:r>
                        <a:rPr lang="pl-PL" sz="1600" b="0" dirty="0">
                          <a:solidFill>
                            <a:srgbClr val="FF0000"/>
                          </a:solidFill>
                        </a:rPr>
                        <a:t>POČET BODŮ</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1</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2</a:t>
                      </a:r>
                      <a:endParaRPr lang="cs-CZ" sz="1600" b="0" dirty="0">
                        <a:solidFill>
                          <a:srgbClr val="FF0000"/>
                        </a:solidFill>
                      </a:endParaRPr>
                    </a:p>
                  </a:txBody>
                  <a:tcPr/>
                </a:tc>
                <a:tc>
                  <a:txBody>
                    <a:bodyPr/>
                    <a:lstStyle/>
                    <a:p>
                      <a:pPr algn="ctr"/>
                      <a:endParaRPr lang="cs-CZ" sz="1600" b="0" dirty="0">
                        <a:solidFill>
                          <a:srgbClr val="FF0000"/>
                        </a:solidFill>
                      </a:endParaRPr>
                    </a:p>
                    <a:p>
                      <a:pPr algn="ctr"/>
                      <a:r>
                        <a:rPr lang="pl-PL" sz="1600" b="0" dirty="0">
                          <a:solidFill>
                            <a:srgbClr val="FF0000"/>
                          </a:solidFill>
                        </a:rPr>
                        <a:t>3</a:t>
                      </a:r>
                      <a:endParaRPr lang="cs-CZ" sz="1600" b="0" dirty="0">
                        <a:solidFill>
                          <a:srgbClr val="FF0000"/>
                        </a:solidFill>
                      </a:endParaRPr>
                    </a:p>
                  </a:txBody>
                  <a:tcPr/>
                </a:tc>
                <a:extLst>
                  <a:ext uri="{0D108BD9-81ED-4DB2-BD59-A6C34878D82A}">
                    <a16:rowId xmlns="" xmlns:a16="http://schemas.microsoft.com/office/drawing/2014/main" val="10000"/>
                  </a:ext>
                </a:extLst>
              </a:tr>
              <a:tr h="1938021">
                <a:tc>
                  <a:txBody>
                    <a:bodyPr/>
                    <a:lstStyle/>
                    <a:p>
                      <a:pPr algn="ctr"/>
                      <a:endParaRPr lang="cs-CZ" sz="1600" b="0" dirty="0">
                        <a:solidFill>
                          <a:schemeClr val="tx1"/>
                        </a:solidFill>
                      </a:endParaRPr>
                    </a:p>
                    <a:p>
                      <a:pPr algn="ctr"/>
                      <a:endParaRPr lang="cs-CZ" sz="1200" b="0" dirty="0">
                        <a:solidFill>
                          <a:schemeClr val="tx1"/>
                        </a:solidFill>
                      </a:endParaRPr>
                    </a:p>
                    <a:p>
                      <a:pPr algn="ctr"/>
                      <a:r>
                        <a:rPr lang="pl-PL" sz="1200" b="0" dirty="0">
                          <a:solidFill>
                            <a:schemeClr val="tx1"/>
                          </a:solidFill>
                        </a:rPr>
                        <a:t>ANGAŽOVANOST SKUPINY</a:t>
                      </a:r>
                    </a:p>
                    <a:p>
                      <a:pPr algn="ctr"/>
                      <a:r>
                        <a:rPr lang="pl-PL" sz="1200" b="0" dirty="0">
                          <a:solidFill>
                            <a:schemeClr val="tx1"/>
                          </a:solidFill>
                        </a:rPr>
                        <a:t>A SCHOPNOST SPOLUPRÁCE</a:t>
                      </a:r>
                      <a:endParaRPr lang="cs-CZ" sz="1200" b="0" dirty="0">
                        <a:solidFill>
                          <a:schemeClr val="tx1"/>
                        </a:solidFill>
                      </a:endParaRPr>
                    </a:p>
                  </a:txBody>
                  <a:tcPr>
                    <a:solidFill>
                      <a:schemeClr val="bg2">
                        <a:lumMod val="75000"/>
                      </a:schemeClr>
                    </a:solidFill>
                  </a:tcPr>
                </a:tc>
                <a:tc>
                  <a:txBody>
                    <a:bodyPr/>
                    <a:lstStyle/>
                    <a:p>
                      <a:endParaRPr lang="cs-CZ" sz="1200" b="0" dirty="0">
                        <a:solidFill>
                          <a:schemeClr val="tx1"/>
                        </a:solidFill>
                      </a:endParaRPr>
                    </a:p>
                    <a:p>
                      <a:r>
                        <a:rPr lang="pl-PL" sz="1200" b="0" dirty="0">
                          <a:solidFill>
                            <a:schemeClr val="tx1"/>
                          </a:solidFill>
                        </a:rPr>
                        <a:t>Absence angažovanosti všech členů skupiny do kreativní spolupráce.  Neshody při plánování obsahu plakátu.</a:t>
                      </a:r>
                      <a:r>
                        <a:rPr dirty="0"/>
                        <a:t> </a:t>
                      </a:r>
                      <a:endParaRPr lang="cs-CZ" sz="1200" b="0" dirty="0">
                        <a:solidFill>
                          <a:schemeClr val="tx1"/>
                        </a:solidFill>
                      </a:endParaRPr>
                    </a:p>
                  </a:txBody>
                  <a:tcPr>
                    <a:solidFill>
                      <a:schemeClr val="bg2">
                        <a:lumMod val="75000"/>
                      </a:schemeClr>
                    </a:solidFill>
                  </a:tcPr>
                </a:tc>
                <a:tc>
                  <a:txBody>
                    <a:bodyPr/>
                    <a:lstStyle/>
                    <a:p>
                      <a:endParaRPr lang="cs-CZ" sz="1200" b="0" dirty="0">
                        <a:solidFill>
                          <a:schemeClr val="tx1"/>
                        </a:solidFill>
                      </a:endParaRPr>
                    </a:p>
                    <a:p>
                      <a:r>
                        <a:rPr lang="pl-PL" sz="1200" b="0" dirty="0">
                          <a:solidFill>
                            <a:schemeClr val="tx1"/>
                          </a:solidFill>
                        </a:rPr>
                        <a:t>Dobrá spolupráce všech žáků ve skupině. Schopnost spolupráce na uspokojivé úrovni. </a:t>
                      </a:r>
                      <a:endParaRPr lang="cs-CZ" sz="1200" b="0" dirty="0">
                        <a:solidFill>
                          <a:schemeClr val="tx1"/>
                        </a:solidFill>
                      </a:endParaRPr>
                    </a:p>
                  </a:txBody>
                  <a:tcPr>
                    <a:solidFill>
                      <a:schemeClr val="bg2">
                        <a:lumMod val="75000"/>
                      </a:schemeClr>
                    </a:solidFill>
                  </a:tcPr>
                </a:tc>
                <a:tc>
                  <a:txBody>
                    <a:bodyPr/>
                    <a:lstStyle/>
                    <a:p>
                      <a:endParaRPr lang="cs-CZ" sz="1200" b="0" dirty="0">
                        <a:solidFill>
                          <a:schemeClr val="tx1"/>
                        </a:solidFill>
                      </a:endParaRPr>
                    </a:p>
                    <a:p>
                      <a:r>
                        <a:rPr lang="pl-PL" sz="1200" b="0" dirty="0">
                          <a:solidFill>
                            <a:schemeClr val="tx1"/>
                          </a:solidFill>
                        </a:rPr>
                        <a:t>Plná angažovanost do práce všech členů skupiny, vzájemná motivace a pomoc při práci. Vysoká úroveň spolupráce ve skupině.</a:t>
                      </a:r>
                      <a:endParaRPr lang="cs-CZ" sz="1200" b="0" dirty="0">
                        <a:solidFill>
                          <a:schemeClr val="tx1"/>
                        </a:solidFill>
                      </a:endParaRPr>
                    </a:p>
                  </a:txBody>
                  <a:tcPr>
                    <a:solidFill>
                      <a:schemeClr val="bg2">
                        <a:lumMod val="75000"/>
                      </a:schemeClr>
                    </a:solidFill>
                  </a:tcPr>
                </a:tc>
                <a:extLst>
                  <a:ext uri="{0D108BD9-81ED-4DB2-BD59-A6C34878D82A}">
                    <a16:rowId xmlns="" xmlns:a16="http://schemas.microsoft.com/office/drawing/2014/main" val="10001"/>
                  </a:ext>
                </a:extLst>
              </a:tr>
              <a:tr h="1719237">
                <a:tc>
                  <a:txBody>
                    <a:bodyPr/>
                    <a:lstStyle/>
                    <a:p>
                      <a:endParaRPr lang="cs-CZ" sz="1200" dirty="0"/>
                    </a:p>
                    <a:p>
                      <a:endParaRPr lang="cs-CZ" sz="1200" dirty="0"/>
                    </a:p>
                    <a:p>
                      <a:pPr algn="ctr"/>
                      <a:r>
                        <a:rPr lang="pl-PL" sz="1200" dirty="0"/>
                        <a:t>VĚCNÝ OBSAH CVIČENÍ PRO PODPORU TŘÍDĚNÍ ODPADU A ZPŮSOB PROVEDENÍ CVIČENÍ</a:t>
                      </a:r>
                      <a:endParaRPr lang="cs-CZ" sz="1200" dirty="0"/>
                    </a:p>
                  </a:txBody>
                  <a:tcPr>
                    <a:solidFill>
                      <a:schemeClr val="bg2">
                        <a:lumMod val="75000"/>
                      </a:schemeClr>
                    </a:solidFill>
                  </a:tcPr>
                </a:tc>
                <a:tc>
                  <a:txBody>
                    <a:bodyPr/>
                    <a:lstStyle/>
                    <a:p>
                      <a:endParaRPr lang="cs-CZ" sz="1200" dirty="0"/>
                    </a:p>
                    <a:p>
                      <a:r>
                        <a:rPr lang="pl-PL" sz="1200" dirty="0"/>
                        <a:t>Nedbale zpracované cvičení. Není plně shodné s obsahem zadání. Cvičení málo čitelné, neobsahuje všechny prvky.</a:t>
                      </a:r>
                      <a:endParaRPr lang="cs-CZ" sz="1200" dirty="0"/>
                    </a:p>
                  </a:txBody>
                  <a:tcPr>
                    <a:solidFill>
                      <a:schemeClr val="bg2">
                        <a:lumMod val="75000"/>
                      </a:schemeClr>
                    </a:solidFill>
                  </a:tcPr>
                </a:tc>
                <a:tc>
                  <a:txBody>
                    <a:bodyPr/>
                    <a:lstStyle/>
                    <a:p>
                      <a:endParaRPr lang="cs-CZ" sz="1200" baseline="0" dirty="0"/>
                    </a:p>
                    <a:p>
                      <a:r>
                        <a:rPr lang="pl-PL" sz="1200" baseline="0" dirty="0"/>
                        <a:t>Cvičení čitelné, esteticky provedené.</a:t>
                      </a:r>
                    </a:p>
                    <a:p>
                      <a:r>
                        <a:rPr lang="pl-PL" sz="1200" baseline="0" dirty="0"/>
                        <a:t>Přípustné drobné nedokonalosti.</a:t>
                      </a:r>
                    </a:p>
                    <a:p>
                      <a:r>
                        <a:rPr lang="pl-PL" sz="1200" baseline="0" dirty="0"/>
                        <a:t>Obsah cvičený shodný se zadáním, přípustné drobné chyby.</a:t>
                      </a:r>
                      <a:endParaRPr lang="cs-CZ" sz="1200" dirty="0"/>
                    </a:p>
                  </a:txBody>
                  <a:tcPr>
                    <a:solidFill>
                      <a:schemeClr val="bg2">
                        <a:lumMod val="75000"/>
                      </a:schemeClr>
                    </a:solidFill>
                  </a:tcPr>
                </a:tc>
                <a:tc>
                  <a:txBody>
                    <a:bodyPr/>
                    <a:lstStyle/>
                    <a:p>
                      <a:endParaRPr lang="cs-CZ" sz="1200" dirty="0"/>
                    </a:p>
                    <a:p>
                      <a:r>
                        <a:rPr lang="pl-PL" sz="1200" dirty="0"/>
                        <a:t>Velmi zajímavé a nápadité cvičení. Velká kreativita žáků.  Estetika na vysoké úrovni, správné provedení,</a:t>
                      </a:r>
                      <a:r>
                        <a:t> </a:t>
                      </a:r>
                      <a:br/>
                      <a:r>
                        <a:t> </a:t>
                      </a:r>
                      <a:r>
                        <a:rPr lang="pl-PL" sz="1200" baseline="0" dirty="0"/>
                        <a:t>výrazné, srozumitelné.  </a:t>
                      </a:r>
                    </a:p>
                    <a:p>
                      <a:r>
                        <a:rPr lang="pl-PL" sz="1200" baseline="0" dirty="0"/>
                        <a:t>Obsah cvičení shodný</a:t>
                      </a:r>
                      <a:r>
                        <a:t/>
                      </a:r>
                      <a:br/>
                      <a:r>
                        <a:rPr lang="pl-PL" sz="1200" baseline="0" dirty="0"/>
                        <a:t>s pokyny.</a:t>
                      </a:r>
                      <a:endParaRPr lang="cs-CZ" sz="1200" dirty="0"/>
                    </a:p>
                  </a:txBody>
                  <a:tcPr>
                    <a:solidFill>
                      <a:schemeClr val="bg2">
                        <a:lumMod val="75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1821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l"/>
            <a:r>
              <a:rPr lang="cs-CZ"/>
              <a:t>HODNOCENÍ</a:t>
            </a:r>
            <a:r>
              <a:t/>
            </a:r>
            <a:br/>
            <a:r>
              <a:rPr lang="cs-CZ" dirty="0">
                <a:solidFill>
                  <a:srgbClr val="FF0000"/>
                </a:solidFill>
              </a:rPr>
              <a:t>BODOVÁNÍ</a:t>
            </a:r>
            <a:endParaRPr lang="cs-CZ"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475089494"/>
              </p:ext>
            </p:extLst>
          </p:nvPr>
        </p:nvGraphicFramePr>
        <p:xfrm>
          <a:off x="539552" y="2348880"/>
          <a:ext cx="7958930" cy="3638649"/>
        </p:xfrm>
        <a:graphic>
          <a:graphicData uri="http://schemas.openxmlformats.org/drawingml/2006/table">
            <a:tbl>
              <a:tblPr firstRow="1" bandRow="1"/>
              <a:tblGrid>
                <a:gridCol w="3979465">
                  <a:extLst>
                    <a:ext uri="{9D8B030D-6E8A-4147-A177-3AD203B41FA5}">
                      <a16:colId xmlns="" xmlns:a16="http://schemas.microsoft.com/office/drawing/2014/main" val="20000"/>
                    </a:ext>
                  </a:extLst>
                </a:gridCol>
                <a:gridCol w="3979465">
                  <a:extLst>
                    <a:ext uri="{9D8B030D-6E8A-4147-A177-3AD203B41FA5}">
                      <a16:colId xmlns="" xmlns:a16="http://schemas.microsoft.com/office/drawing/2014/main" val="20001"/>
                    </a:ext>
                  </a:extLst>
                </a:gridCol>
              </a:tblGrid>
              <a:tr h="51980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pl-PL" dirty="0">
                          <a:effectLst/>
                        </a:rPr>
                        <a:t>BODY</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cs-CZ" sz="1800" dirty="0">
                          <a:effectLst/>
                          <a:latin typeface="Times New Roman"/>
                        </a:rPr>
                        <a:t>ZNÁMKA</a:t>
                      </a:r>
                      <a:endParaRPr lang="cs-CZ" sz="1800"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0"/>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   &lt;5</a:t>
                      </a:r>
                      <a:endParaRPr lang="cs-CZ" dirty="0">
                        <a:effectLst/>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nevyhovující</a:t>
                      </a:r>
                      <a:endParaRPr lang="cs-CZ" dirty="0">
                        <a:effectLst/>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1"/>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a:effectLst/>
                        </a:rPr>
                        <a:t>   5-7</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vyhovující</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2"/>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   8-10</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uspokojivě</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3"/>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a:effectLst/>
                        </a:rPr>
                        <a:t> 11-13</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dobře</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4"/>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a:effectLst/>
                        </a:rPr>
                        <a:t> 14-16</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velmi dobře</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5"/>
                  </a:ext>
                </a:extLst>
              </a:tr>
              <a:tr h="51980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a:effectLst/>
                        </a:rPr>
                        <a:t> 17-18</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pl-PL" dirty="0">
                          <a:effectLst/>
                        </a:rPr>
                        <a:t>výborně</a:t>
                      </a:r>
                      <a:endParaRPr lang="cs-CZ"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6"/>
                  </a:ext>
                </a:extLst>
              </a:tr>
            </a:tbl>
          </a:graphicData>
        </a:graphic>
      </p:graphicFrame>
      <p:pic>
        <p:nvPicPr>
          <p:cNvPr id="5" name="Picture 2"/>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644008" y="152337"/>
            <a:ext cx="3384376"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24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dirty="0">
                <a:solidFill>
                  <a:schemeClr val="tx1"/>
                </a:solidFill>
              </a:rPr>
              <a:t>VÝSLEDKY</a:t>
            </a:r>
          </a:p>
        </p:txBody>
      </p:sp>
      <p:sp>
        <p:nvSpPr>
          <p:cNvPr id="3" name="Symbol zastępczy zawartości 2"/>
          <p:cNvSpPr>
            <a:spLocks noGrp="1"/>
          </p:cNvSpPr>
          <p:nvPr>
            <p:ph idx="1"/>
          </p:nvPr>
        </p:nvSpPr>
        <p:spPr/>
        <p:txBody>
          <a:bodyPr>
            <a:normAutofit fontScale="92500" lnSpcReduction="20000"/>
          </a:bodyPr>
          <a:lstStyle/>
          <a:p>
            <a:pPr marL="0" indent="0">
              <a:buNone/>
            </a:pPr>
            <a:r>
              <a:rPr lang="cs-CZ" dirty="0">
                <a:solidFill>
                  <a:schemeClr val="accent6">
                    <a:lumMod val="50000"/>
                  </a:schemeClr>
                </a:solidFill>
              </a:rPr>
              <a:t>JAKÉ PŘÍNOSY MÁ PRO VÁS REALIZACE TOHOTO PROJEKTU?</a:t>
            </a:r>
          </a:p>
          <a:p>
            <a:pPr marL="0" indent="0">
              <a:buNone/>
            </a:pPr>
            <a:endParaRPr lang="cs-CZ" dirty="0">
              <a:solidFill>
                <a:schemeClr val="accent6">
                  <a:lumMod val="50000"/>
                </a:schemeClr>
              </a:solidFill>
            </a:endParaRPr>
          </a:p>
          <a:p>
            <a:pPr marL="0" indent="0">
              <a:buNone/>
            </a:pPr>
            <a:r>
              <a:rPr lang="cs-CZ" dirty="0">
                <a:solidFill>
                  <a:schemeClr val="accent6">
                    <a:lumMod val="50000"/>
                  </a:schemeClr>
                </a:solidFill>
              </a:rPr>
              <a:t>1. Naučili jste se získávat informace na základě různých zdrojů, mj. internetu, a následně tyto informace zpracovávat.</a:t>
            </a:r>
          </a:p>
          <a:p>
            <a:pPr marL="0" indent="0">
              <a:buNone/>
            </a:pPr>
            <a:r>
              <a:rPr lang="cs-CZ" dirty="0">
                <a:solidFill>
                  <a:schemeClr val="accent6">
                    <a:lumMod val="50000"/>
                  </a:schemeClr>
                </a:solidFill>
              </a:rPr>
              <a:t>2. Zdokonalili jste se v používání moderních nástrojů a metod informačních a komunikačních technologií.</a:t>
            </a:r>
          </a:p>
          <a:p>
            <a:pPr marL="0" indent="0">
              <a:buNone/>
            </a:pPr>
            <a:r>
              <a:rPr lang="cs-CZ" dirty="0">
                <a:solidFill>
                  <a:schemeClr val="accent6">
                    <a:lumMod val="50000"/>
                  </a:schemeClr>
                </a:solidFill>
              </a:rPr>
              <a:t>3. Naučili jste se spolupracovat ve skupině.</a:t>
            </a:r>
          </a:p>
          <a:p>
            <a:pPr marL="0" indent="0">
              <a:buNone/>
            </a:pPr>
            <a:r>
              <a:rPr lang="cs-CZ" dirty="0">
                <a:solidFill>
                  <a:schemeClr val="accent6">
                    <a:lumMod val="50000"/>
                  </a:schemeClr>
                </a:solidFill>
              </a:rPr>
              <a:t>4. Uvědomili jste si, jakým rizikem je odpad pro životní prostředí.</a:t>
            </a:r>
          </a:p>
          <a:p>
            <a:pPr marL="0" indent="0">
              <a:buNone/>
            </a:pPr>
            <a:r>
              <a:rPr lang="cs-CZ" dirty="0">
                <a:solidFill>
                  <a:schemeClr val="accent6">
                    <a:lumMod val="50000"/>
                  </a:schemeClr>
                </a:solidFill>
              </a:rPr>
              <a:t>5. Poznali jste způsoby omezování negativního vlivu člověka na životní prostředí.</a:t>
            </a:r>
          </a:p>
          <a:p>
            <a:pPr marL="0" indent="0">
              <a:buNone/>
            </a:pPr>
            <a:r>
              <a:rPr lang="cs-CZ" dirty="0">
                <a:solidFill>
                  <a:schemeClr val="accent6">
                    <a:lumMod val="50000"/>
                  </a:schemeClr>
                </a:solidFill>
              </a:rPr>
              <a:t>6. Přesvědčili jste se, že třídění odpadu není obtížné.</a:t>
            </a:r>
            <a:endParaRPr lang="cs-CZ" dirty="0"/>
          </a:p>
        </p:txBody>
      </p:sp>
    </p:spTree>
    <p:extLst>
      <p:ext uri="{BB962C8B-B14F-4D97-AF65-F5344CB8AC3E}">
        <p14:creationId xmlns:p14="http://schemas.microsoft.com/office/powerpoint/2010/main" val="1642469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PŘÍRUČKA PRO UČITELE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725144"/>
            <a:ext cx="1591444" cy="165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57200" y="2204864"/>
            <a:ext cx="8229600" cy="3921299"/>
          </a:xfrm>
        </p:spPr>
        <p:txBody>
          <a:bodyPr>
            <a:normAutofit lnSpcReduction="10000"/>
          </a:bodyPr>
          <a:lstStyle/>
          <a:p>
            <a:r>
              <a:rPr lang="cs-CZ" dirty="0" err="1"/>
              <a:t>WebQest</a:t>
            </a:r>
            <a:r>
              <a:rPr lang="cs-CZ" dirty="0"/>
              <a:t> lze použít na hodinách biologie pro deváté třídy a také na třídnických hodinách v libovolné úrovni vzdělávání.</a:t>
            </a:r>
          </a:p>
          <a:p>
            <a:r>
              <a:rPr lang="cs-CZ" dirty="0"/>
              <a:t>Doba realizace projektu by měla být uzpůsobena možnostem žáků - rozhoduje o tom učitel.</a:t>
            </a:r>
          </a:p>
          <a:p>
            <a:r>
              <a:rPr lang="cs-CZ" dirty="0"/>
              <a:t>Při rozdělování do skupin je nutné zohlednit kognitivní možnosti žáků, jejich dovednosti, zájmy tak, aby byly vytvořeny optimální podmínky pro dosažení úspěchu</a:t>
            </a:r>
            <a:r>
              <a:rPr dirty="0"/>
              <a:t/>
            </a:r>
            <a:br>
              <a:rPr dirty="0"/>
            </a:br>
            <a:r>
              <a:rPr lang="cs-CZ" dirty="0"/>
              <a:t>každé skupiny a individuální</a:t>
            </a:r>
            <a:r>
              <a:rPr dirty="0"/>
              <a:t/>
            </a:r>
            <a:br>
              <a:rPr dirty="0"/>
            </a:br>
            <a:r>
              <a:rPr lang="cs-CZ" dirty="0"/>
              <a:t>spokojenosti z vytvořené práce.</a:t>
            </a:r>
          </a:p>
          <a:p>
            <a:pPr marL="114300" indent="0">
              <a:buNone/>
            </a:pPr>
            <a:endParaRPr lang="cs-CZ" dirty="0"/>
          </a:p>
        </p:txBody>
      </p:sp>
    </p:spTree>
    <p:extLst>
      <p:ext uri="{BB962C8B-B14F-4D97-AF65-F5344CB8AC3E}">
        <p14:creationId xmlns:p14="http://schemas.microsoft.com/office/powerpoint/2010/main" val="32796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900" y="4941168"/>
            <a:ext cx="1591444" cy="165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cs-CZ"/>
              <a:t>PŘÍRUČKA PRO UČITELE</a:t>
            </a:r>
          </a:p>
        </p:txBody>
      </p:sp>
      <p:sp>
        <p:nvSpPr>
          <p:cNvPr id="3" name="Symbol zastępczy zawartości 2"/>
          <p:cNvSpPr>
            <a:spLocks noGrp="1"/>
          </p:cNvSpPr>
          <p:nvPr>
            <p:ph idx="1"/>
          </p:nvPr>
        </p:nvSpPr>
        <p:spPr/>
        <p:txBody>
          <a:bodyPr>
            <a:normAutofit/>
          </a:bodyPr>
          <a:lstStyle/>
          <a:p>
            <a:endParaRPr lang="cs-CZ" dirty="0"/>
          </a:p>
          <a:p>
            <a:r>
              <a:rPr lang="cs-CZ"/>
              <a:t>Učitel by se měl dříve seznámit s Web Questem, aby zjistil, zda bude daný třídní kolektiv schopen splnit zadání projektu, a pokud uzná, že projekt je příliš obtížný, může provést jeho úpravu tak, aby realizace byla možná.</a:t>
            </a:r>
          </a:p>
          <a:p>
            <a:r>
              <a:rPr lang="cs-CZ"/>
              <a:t>Učitel by měl důkladně analyzovat obsah projektu společně s žáky až do momentu, kdy žáci všemu porozumí. Měl by jim však spíše poskytovat podporu, rady, vysvětlivky, než hotová řešení.</a:t>
            </a:r>
            <a:r>
              <a:t/>
            </a:r>
            <a:br/>
            <a:r>
              <a:rPr lang="cs-CZ"/>
              <a:t>Taková metoda posiluje samostatnost.</a:t>
            </a:r>
          </a:p>
          <a:p>
            <a:endParaRPr lang="cs-CZ" dirty="0"/>
          </a:p>
        </p:txBody>
      </p:sp>
    </p:spTree>
    <p:extLst>
      <p:ext uri="{BB962C8B-B14F-4D97-AF65-F5344CB8AC3E}">
        <p14:creationId xmlns:p14="http://schemas.microsoft.com/office/powerpoint/2010/main" val="384225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PŘÍRUČKA PRO UČITELE</a:t>
            </a:r>
          </a:p>
        </p:txBody>
      </p:sp>
      <p:sp>
        <p:nvSpPr>
          <p:cNvPr id="3" name="Symbol zastępczy zawartości 2"/>
          <p:cNvSpPr>
            <a:spLocks noGrp="1"/>
          </p:cNvSpPr>
          <p:nvPr>
            <p:ph idx="1"/>
          </p:nvPr>
        </p:nvSpPr>
        <p:spPr/>
        <p:txBody>
          <a:bodyPr>
            <a:normAutofit/>
          </a:bodyPr>
          <a:lstStyle/>
          <a:p>
            <a:r>
              <a:rPr lang="cs-CZ" dirty="0"/>
              <a:t>Učitel požádá žáky, aby přinesli nezbytné materiály, nebo je zajistí sám.</a:t>
            </a:r>
          </a:p>
          <a:p>
            <a:r>
              <a:rPr lang="cs-CZ" dirty="0"/>
              <a:t>Učitel by měl poskytovat žákům podporu při seznamování se zdrojovými materiály. Měl by vysvětlit nesrozumitelné názvosloví nebo odkázat na příslušný slovník. Především by měl žákům vysvětlit, aby neopisovali celé texty ze zdrojových materiálů, ale vybírali nejdůležitější informace. Učitel může ověřovat informace, které</a:t>
            </a:r>
            <a:r>
              <a:rPr dirty="0"/>
              <a:t/>
            </a:r>
            <a:br>
              <a:rPr dirty="0"/>
            </a:br>
            <a:r>
              <a:rPr lang="cs-CZ" dirty="0"/>
              <a:t>žáci vybrali.</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908375"/>
            <a:ext cx="1591444" cy="165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23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6671" y="201359"/>
            <a:ext cx="7931224" cy="864096"/>
          </a:xfrm>
        </p:spPr>
        <p:txBody>
          <a:bodyPr>
            <a:normAutofit/>
          </a:bodyPr>
          <a:lstStyle/>
          <a:p>
            <a:r>
              <a:rPr lang="cs-CZ"/>
              <a:t>               ÚVOD</a:t>
            </a:r>
            <a:endParaRPr lang="cs-CZ" dirty="0"/>
          </a:p>
        </p:txBody>
      </p:sp>
      <p:sp>
        <p:nvSpPr>
          <p:cNvPr id="3" name="Symbol zastępczy zawartości 2"/>
          <p:cNvSpPr>
            <a:spLocks noGrp="1"/>
          </p:cNvSpPr>
          <p:nvPr>
            <p:ph idx="1"/>
          </p:nvPr>
        </p:nvSpPr>
        <p:spPr>
          <a:xfrm>
            <a:off x="609600" y="908720"/>
            <a:ext cx="8229600" cy="4525963"/>
          </a:xfrm>
        </p:spPr>
        <p:txBody>
          <a:bodyPr>
            <a:normAutofit/>
          </a:bodyPr>
          <a:lstStyle/>
          <a:p>
            <a:endParaRPr lang="cs-CZ" sz="2400" dirty="0"/>
          </a:p>
          <a:p>
            <a:pPr marL="0" indent="0" algn="ctr">
              <a:buNone/>
            </a:pPr>
            <a:r>
              <a:rPr lang="en-US" sz="2400" dirty="0"/>
              <a:t>			</a:t>
            </a:r>
            <a:r>
              <a:rPr lang="cs-CZ" sz="2400" dirty="0"/>
              <a:t>Představ si, že jdeš s přáteli </a:t>
            </a:r>
          </a:p>
          <a:p>
            <a:pPr marL="0" indent="0" algn="ctr">
              <a:buNone/>
            </a:pPr>
            <a:r>
              <a:rPr lang="cs-CZ" sz="2400" dirty="0"/>
              <a:t>na procházku do lesa. </a:t>
            </a:r>
          </a:p>
          <a:p>
            <a:pPr marL="0" indent="0">
              <a:buNone/>
            </a:pPr>
            <a:r>
              <a:rPr lang="cs-CZ" sz="2400" dirty="0"/>
              <a:t>Chceš si odpočinout a příjemně strávit čas.  </a:t>
            </a:r>
            <a:r>
              <a:t/>
            </a:r>
            <a:br/>
            <a:r>
              <a:rPr lang="en-US" sz="2400" dirty="0"/>
              <a:t>			</a:t>
            </a:r>
            <a:r>
              <a:rPr lang="cs-CZ" sz="2400" dirty="0"/>
              <a:t>Chceš přivonět </a:t>
            </a:r>
          </a:p>
          <a:p>
            <a:pPr marL="0" indent="0">
              <a:buNone/>
            </a:pPr>
            <a:r>
              <a:rPr lang="en-US"/>
              <a:t>	</a:t>
            </a:r>
            <a:r>
              <a:rPr lang="en-US" sz="2400" dirty="0"/>
              <a:t>		</a:t>
            </a:r>
            <a:r>
              <a:rPr lang="cs-CZ" sz="2400" dirty="0"/>
              <a:t>k hezkým květinám, </a:t>
            </a:r>
          </a:p>
          <a:p>
            <a:pPr marL="0" indent="0" algn="ctr">
              <a:buNone/>
            </a:pPr>
            <a:endParaRPr lang="cs-CZ" sz="2400" dirty="0"/>
          </a:p>
          <a:p>
            <a:pPr marL="0" indent="0" algn="ctr">
              <a:buNone/>
            </a:pPr>
            <a:r>
              <a:rPr lang="en-US"/>
              <a:t>		</a:t>
            </a:r>
          </a:p>
          <a:p>
            <a:pPr marL="0" indent="0" algn="ctr">
              <a:buNone/>
            </a:pPr>
            <a:r>
              <a:rPr lang="cs-CZ" sz="2400" dirty="0"/>
              <a:t>najít houby </a:t>
            </a:r>
          </a:p>
          <a:p>
            <a:pPr marL="0" indent="0" algn="ctr">
              <a:buNone/>
            </a:pPr>
            <a:r>
              <a:rPr lang="cs-CZ" sz="2400" dirty="0"/>
              <a:t>a uvidět veverku nebo motýla.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567" y="1764202"/>
            <a:ext cx="173041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73" y="201359"/>
            <a:ext cx="28384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164" y="5248276"/>
            <a:ext cx="1683559" cy="128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3199504"/>
            <a:ext cx="1699040" cy="113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5248276"/>
            <a:ext cx="1796091" cy="119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638" y="2924944"/>
            <a:ext cx="2111630" cy="140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1335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bright="70000" contrast="-70000"/>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0617" y="1988840"/>
            <a:ext cx="7749906" cy="755103"/>
          </a:xfrm>
        </p:spPr>
        <p:txBody>
          <a:bodyPr/>
          <a:lstStyle/>
          <a:p>
            <a:r>
              <a:rPr lang="cs-CZ" dirty="0"/>
              <a:t>PŘÍRUČKA PRO UČITELE</a:t>
            </a:r>
          </a:p>
        </p:txBody>
      </p:sp>
      <p:sp>
        <p:nvSpPr>
          <p:cNvPr id="3" name="Symbol zastępczy zawartości 2"/>
          <p:cNvSpPr>
            <a:spLocks noGrp="1"/>
          </p:cNvSpPr>
          <p:nvPr>
            <p:ph idx="1"/>
          </p:nvPr>
        </p:nvSpPr>
        <p:spPr>
          <a:xfrm>
            <a:off x="395536" y="2725443"/>
            <a:ext cx="6851104" cy="3921299"/>
          </a:xfrm>
        </p:spPr>
        <p:txBody>
          <a:bodyPr>
            <a:normAutofit/>
          </a:bodyPr>
          <a:lstStyle/>
          <a:p>
            <a:r>
              <a:rPr lang="cs-CZ" sz="1500" dirty="0"/>
              <a:t>Získané efekty práce žáků lze poskytnout k náhledu jiným žákům, např. ve školní knihovně, na speciálně připraveném místě na chodbě, kde mohou během přestávek držet službu žáci, kteří vysvětlí efekty své práce. </a:t>
            </a:r>
          </a:p>
          <a:p>
            <a:r>
              <a:rPr lang="cs-CZ" sz="1500" dirty="0"/>
              <a:t>Vytvořené brožury lze nakopírovat a rozdat žákům ostatních tříd za účelem šíření ekologického povědomí mezi neslyšící mládeží.</a:t>
            </a:r>
          </a:p>
          <a:p>
            <a:r>
              <a:rPr lang="cs-CZ" sz="1500" dirty="0"/>
              <a:t>Žáci mohou za pomoci učitele, který vedl projekt, zorganizovat den ochrany</a:t>
            </a:r>
            <a:r>
              <a:rPr sz="1500" dirty="0"/>
              <a:t/>
            </a:r>
            <a:br>
              <a:rPr sz="1500" dirty="0"/>
            </a:br>
            <a:r>
              <a:rPr lang="cs-CZ" sz="1500" dirty="0"/>
              <a:t>životního prostředí a prezentovat</a:t>
            </a:r>
            <a:r>
              <a:rPr sz="1500" dirty="0"/>
              <a:t/>
            </a:r>
            <a:br>
              <a:rPr sz="1500" dirty="0"/>
            </a:br>
            <a:r>
              <a:rPr lang="cs-CZ" sz="1500" dirty="0"/>
              <a:t>jiným žákům výsledky své práce.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013176"/>
            <a:ext cx="1591444" cy="165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Obraz 5">
            <a:extLst>
              <a:ext uri="{FF2B5EF4-FFF2-40B4-BE49-F238E27FC236}">
                <a16:creationId xmlns="" xmlns:a16="http://schemas.microsoft.com/office/drawing/2014/main" id="{AB008E36-26A7-4EB7-99F4-C94D3797EC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032" y="5841450"/>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35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ÚVOD</a:t>
            </a:r>
            <a:endParaRPr lang="cs-CZ" dirty="0"/>
          </a:p>
        </p:txBody>
      </p:sp>
      <p:sp>
        <p:nvSpPr>
          <p:cNvPr id="3" name="Symbol zastępczy zawartości 2"/>
          <p:cNvSpPr>
            <a:spLocks noGrp="1"/>
          </p:cNvSpPr>
          <p:nvPr>
            <p:ph idx="1"/>
          </p:nvPr>
        </p:nvSpPr>
        <p:spPr>
          <a:xfrm>
            <a:off x="457200" y="1752601"/>
            <a:ext cx="8219256" cy="4782035"/>
          </a:xfrm>
        </p:spPr>
        <p:txBody>
          <a:bodyPr>
            <a:normAutofit fontScale="92500" lnSpcReduction="20000"/>
          </a:bodyPr>
          <a:lstStyle/>
          <a:p>
            <a:r>
              <a:rPr lang="cs-CZ" dirty="0"/>
              <a:t>Vejdeš do lesa, a tam...</a:t>
            </a:r>
          </a:p>
          <a:p>
            <a:pPr marL="0" indent="0">
              <a:buNone/>
            </a:pPr>
            <a:r>
              <a:rPr lang="cs-CZ" dirty="0"/>
              <a:t>Vidíš...</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lgn="ctr">
              <a:buNone/>
            </a:pP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cs-CZ"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lgn="ctr">
              <a:buNone/>
            </a:pPr>
            <a:r>
              <a:rPr lang="cs-CZ"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ODPADKY!!!</a:t>
            </a:r>
          </a:p>
          <a:p>
            <a:pPr marL="0" indent="0">
              <a:buNone/>
            </a:pPr>
            <a:endParaRPr lang="cs-CZ" sz="1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34888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852936"/>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95536" y="6165304"/>
            <a:ext cx="7416824" cy="369332"/>
          </a:xfrm>
          <a:prstGeom prst="rect">
            <a:avLst/>
          </a:prstGeom>
          <a:noFill/>
        </p:spPr>
        <p:txBody>
          <a:bodyPr wrap="square" rtlCol="0">
            <a:spAutoFit/>
          </a:bodyPr>
          <a:lstStyle/>
          <a:p>
            <a:pPr algn="ctr"/>
            <a:r>
              <a:rPr lang="cs-CZ"/>
              <a:t>https://www.youtube.com/watch?v=lU3h3_PE6w0</a:t>
            </a:r>
          </a:p>
        </p:txBody>
      </p:sp>
    </p:spTree>
    <p:extLst>
      <p:ext uri="{BB962C8B-B14F-4D97-AF65-F5344CB8AC3E}">
        <p14:creationId xmlns:p14="http://schemas.microsoft.com/office/powerpoint/2010/main" val="44835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085184"/>
            <a:ext cx="1512167" cy="15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cs-CZ"/>
              <a:t>ÚVOD</a:t>
            </a:r>
          </a:p>
        </p:txBody>
      </p:sp>
      <p:sp>
        <p:nvSpPr>
          <p:cNvPr id="3" name="Symbol zastępczy zawartości 2"/>
          <p:cNvSpPr>
            <a:spLocks noGrp="1"/>
          </p:cNvSpPr>
          <p:nvPr>
            <p:ph idx="1"/>
          </p:nvPr>
        </p:nvSpPr>
        <p:spPr>
          <a:xfrm>
            <a:off x="539552" y="2000597"/>
            <a:ext cx="8363272" cy="4857403"/>
          </a:xfrm>
        </p:spPr>
        <p:txBody>
          <a:bodyPr>
            <a:normAutofit fontScale="62500" lnSpcReduction="20000"/>
          </a:bodyPr>
          <a:lstStyle/>
          <a:p>
            <a:pPr marL="114300" indent="0">
              <a:buNone/>
            </a:pPr>
            <a:r>
              <a:rPr lang="cs-CZ" dirty="0"/>
              <a:t>To není příjemný pohled... Každý z nás má rád přírodu a čisté,</a:t>
            </a:r>
          </a:p>
          <a:p>
            <a:pPr marL="114300" indent="0">
              <a:buNone/>
            </a:pPr>
            <a:r>
              <a:rPr lang="cs-CZ" dirty="0"/>
              <a:t> příjemné prostředí. </a:t>
            </a:r>
          </a:p>
          <a:p>
            <a:pPr marL="114300" indent="0">
              <a:buNone/>
            </a:pPr>
            <a:endParaRPr lang="cs-CZ" dirty="0"/>
          </a:p>
          <a:p>
            <a:pPr marL="114300" indent="0">
              <a:buNone/>
            </a:pPr>
            <a:r>
              <a:rPr lang="cs-CZ" dirty="0"/>
              <a:t>Zamyslete se, co je potřeba udělat, </a:t>
            </a:r>
          </a:p>
          <a:p>
            <a:pPr marL="114300" indent="0">
              <a:buNone/>
            </a:pPr>
            <a:r>
              <a:rPr lang="cs-CZ" dirty="0"/>
              <a:t>aby k takovým situacím nedocházelo? Aby se každý z vás</a:t>
            </a:r>
          </a:p>
          <a:p>
            <a:pPr marL="114300" indent="0">
              <a:buNone/>
            </a:pPr>
            <a:r>
              <a:rPr lang="cs-CZ" dirty="0"/>
              <a:t>mohl těšit krásou přírody,  </a:t>
            </a:r>
          </a:p>
          <a:p>
            <a:pPr marL="114300" indent="0">
              <a:buNone/>
            </a:pPr>
            <a:r>
              <a:rPr lang="cs-CZ" dirty="0"/>
              <a:t>aby nám komunální odpad neležel pod nohama, aby se snížilo množství odpadků.</a:t>
            </a:r>
          </a:p>
          <a:p>
            <a:endParaRPr lang="cs-CZ" dirty="0"/>
          </a:p>
          <a:p>
            <a:pPr marL="114300" lvl="0" indent="0">
              <a:buNone/>
            </a:pPr>
            <a:r>
              <a:rPr lang="cs-CZ" dirty="0"/>
              <a:t>Při realizaci tohoto projektu budete mít možnost tento problém vyřešit. Bude do VAŠE PRÁCE, sami vyhledáte informace a najdete řešení. </a:t>
            </a:r>
          </a:p>
          <a:p>
            <a:pPr lvl="0"/>
            <a:endParaRPr lang="cs-CZ" dirty="0"/>
          </a:p>
          <a:p>
            <a:pPr lvl="0"/>
            <a:endParaRPr lang="cs-CZ" dirty="0"/>
          </a:p>
          <a:p>
            <a:pPr lvl="3"/>
            <a:r>
              <a:rPr lang="cs-CZ" sz="2900" dirty="0"/>
              <a:t>Dozvíte se, co bychom měli udělat, aby se snížilo množství odpadu. </a:t>
            </a:r>
          </a:p>
          <a:p>
            <a:pPr lvl="3"/>
            <a:r>
              <a:rPr lang="cs-CZ" sz="2900" dirty="0"/>
              <a:t>Pochopíte, proč jsou tyto činnosti tak moc důležité pro všechny lidi.</a:t>
            </a:r>
          </a:p>
          <a:p>
            <a:pPr lvl="3"/>
            <a:r>
              <a:rPr lang="cs-CZ" sz="2900" b="1" dirty="0"/>
              <a:t>Povzbudíte jiné k zavádění změn na Zemi </a:t>
            </a:r>
            <a:r>
              <a:rPr lang="cs-CZ" sz="2900" dirty="0"/>
              <a:t>a budete odborníky v této oblasti.</a:t>
            </a:r>
          </a:p>
          <a:p>
            <a:endParaRPr lang="cs-CZ"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738" y="980728"/>
            <a:ext cx="20383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Łącznik prostoliniowy 5"/>
          <p:cNvCxnSpPr/>
          <p:nvPr/>
        </p:nvCxnSpPr>
        <p:spPr>
          <a:xfrm>
            <a:off x="6732240" y="980728"/>
            <a:ext cx="2592288" cy="2664296"/>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oliniowy 7"/>
          <p:cNvCxnSpPr/>
          <p:nvPr/>
        </p:nvCxnSpPr>
        <p:spPr>
          <a:xfrm flipH="1">
            <a:off x="6444208" y="836712"/>
            <a:ext cx="2699792" cy="23919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04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32656"/>
            <a:ext cx="656701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a:xfrm>
            <a:off x="539552" y="408373"/>
            <a:ext cx="8147248" cy="716372"/>
          </a:xfrm>
        </p:spPr>
        <p:txBody>
          <a:bodyPr/>
          <a:lstStyle/>
          <a:p>
            <a:r>
              <a:rPr lang="cs-CZ" b="1" dirty="0">
                <a:solidFill>
                  <a:srgbClr val="FF0000"/>
                </a:solidFill>
              </a:rPr>
              <a:t>Zadání</a:t>
            </a:r>
          </a:p>
        </p:txBody>
      </p:sp>
      <p:sp>
        <p:nvSpPr>
          <p:cNvPr id="3" name="Symbol zastępczy zawartości 2"/>
          <p:cNvSpPr>
            <a:spLocks noGrp="1"/>
          </p:cNvSpPr>
          <p:nvPr>
            <p:ph idx="1"/>
          </p:nvPr>
        </p:nvSpPr>
        <p:spPr/>
        <p:txBody>
          <a:bodyPr>
            <a:normAutofit lnSpcReduction="10000"/>
          </a:bodyPr>
          <a:lstStyle/>
          <a:p>
            <a:pPr marL="114300" indent="0" algn="ctr">
              <a:buNone/>
            </a:pPr>
            <a:r>
              <a:rPr lang="cs-CZ" b="1" dirty="0"/>
              <a:t>Co budete dělat???</a:t>
            </a:r>
          </a:p>
          <a:p>
            <a:pPr marL="114300" indent="0">
              <a:buNone/>
            </a:pPr>
            <a:endParaRPr lang="cs-CZ" dirty="0"/>
          </a:p>
          <a:p>
            <a:pPr>
              <a:buFont typeface="Wingdings" panose="05000000000000000000" pitchFamily="2" charset="2"/>
              <a:buChar char="§"/>
            </a:pPr>
            <a:r>
              <a:rPr lang="cs-CZ" dirty="0">
                <a:solidFill>
                  <a:schemeClr val="tx1"/>
                </a:solidFill>
              </a:rPr>
              <a:t>Odpovíte na otázky:</a:t>
            </a:r>
          </a:p>
          <a:p>
            <a:pPr>
              <a:buFont typeface="Wingdings" panose="05000000000000000000" pitchFamily="2" charset="2"/>
              <a:buChar char="Ø"/>
            </a:pPr>
            <a:r>
              <a:rPr lang="cs-CZ" dirty="0">
                <a:solidFill>
                  <a:schemeClr val="tx1"/>
                </a:solidFill>
              </a:rPr>
              <a:t>Jaká rizika /nebezpečí/ vyplývají ze znečištění naší planety?</a:t>
            </a:r>
          </a:p>
          <a:p>
            <a:pPr>
              <a:buFont typeface="Wingdings" panose="05000000000000000000" pitchFamily="2" charset="2"/>
              <a:buChar char="Ø"/>
            </a:pPr>
            <a:r>
              <a:rPr lang="cs-CZ" dirty="0">
                <a:solidFill>
                  <a:schemeClr val="tx1"/>
                </a:solidFill>
              </a:rPr>
              <a:t>Co se dá udělat pro to, aby se snížilo množství odpadu a zlepšil stav prostředí?</a:t>
            </a:r>
          </a:p>
          <a:p>
            <a:pPr>
              <a:buFont typeface="Wingdings" panose="05000000000000000000" pitchFamily="2" charset="2"/>
              <a:buChar char="Ø"/>
            </a:pPr>
            <a:r>
              <a:rPr lang="cs-CZ" dirty="0">
                <a:solidFill>
                  <a:schemeClr val="tx1"/>
                </a:solidFill>
              </a:rPr>
              <a:t>Co je recyklace?</a:t>
            </a:r>
          </a:p>
          <a:p>
            <a:pPr>
              <a:buFont typeface="Wingdings" panose="05000000000000000000" pitchFamily="2" charset="2"/>
              <a:buChar char="Ø"/>
            </a:pPr>
            <a:r>
              <a:rPr lang="cs-CZ" dirty="0">
                <a:solidFill>
                  <a:schemeClr val="tx1"/>
                </a:solidFill>
              </a:rPr>
              <a:t>Co jsou biologicky odbouratelné výrobky?</a:t>
            </a:r>
          </a:p>
          <a:p>
            <a:pPr>
              <a:buFont typeface="Wingdings" panose="05000000000000000000" pitchFamily="2" charset="2"/>
              <a:buChar char="Ø"/>
            </a:pPr>
            <a:r>
              <a:rPr lang="cs-CZ" dirty="0">
                <a:solidFill>
                  <a:schemeClr val="tx1"/>
                </a:solidFill>
              </a:rPr>
              <a:t>V čem spočívá zužitkování odpadu?</a:t>
            </a:r>
          </a:p>
          <a:p>
            <a:pPr>
              <a:buFont typeface="Wingdings" panose="05000000000000000000" pitchFamily="2" charset="2"/>
              <a:buChar char="Ø"/>
            </a:pPr>
            <a:r>
              <a:rPr lang="cs-CZ" dirty="0">
                <a:solidFill>
                  <a:schemeClr val="tx1"/>
                </a:solidFill>
              </a:rPr>
              <a:t>V čem spočívá třídění odpadu? </a:t>
            </a:r>
          </a:p>
          <a:p>
            <a:pPr marL="114300" indent="0">
              <a:buNone/>
            </a:pPr>
            <a:endParaRPr lang="cs-CZ"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578301"/>
            <a:ext cx="1825524" cy="102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740" y="5017182"/>
            <a:ext cx="2104260" cy="157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6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443" y="1340257"/>
            <a:ext cx="1698277" cy="9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205" y="404664"/>
            <a:ext cx="6565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lstStyle/>
          <a:p>
            <a:pPr marL="114300" indent="0" algn="ctr">
              <a:buNone/>
            </a:pPr>
            <a:r>
              <a:rPr lang="cs-CZ" b="1" dirty="0"/>
              <a:t>Co budete dělat???</a:t>
            </a:r>
          </a:p>
          <a:p>
            <a:endParaRPr lang="cs-CZ" dirty="0"/>
          </a:p>
        </p:txBody>
      </p:sp>
      <p:sp>
        <p:nvSpPr>
          <p:cNvPr id="4" name="Tytuł 1"/>
          <p:cNvSpPr>
            <a:spLocks noGrp="1"/>
          </p:cNvSpPr>
          <p:nvPr>
            <p:ph type="title"/>
          </p:nvPr>
        </p:nvSpPr>
        <p:spPr/>
        <p:txBody>
          <a:bodyPr/>
          <a:lstStyle/>
          <a:p>
            <a:r>
              <a:rPr lang="cs-CZ" b="1" dirty="0">
                <a:solidFill>
                  <a:srgbClr val="FF0000"/>
                </a:solidFill>
              </a:rPr>
              <a:t>Zadání</a:t>
            </a:r>
          </a:p>
        </p:txBody>
      </p:sp>
      <p:sp>
        <p:nvSpPr>
          <p:cNvPr id="5" name="Prostokąt 4"/>
          <p:cNvSpPr/>
          <p:nvPr/>
        </p:nvSpPr>
        <p:spPr>
          <a:xfrm>
            <a:off x="755576" y="2420888"/>
            <a:ext cx="7848873" cy="3785652"/>
          </a:xfrm>
          <a:prstGeom prst="rect">
            <a:avLst/>
          </a:prstGeom>
        </p:spPr>
        <p:txBody>
          <a:bodyPr wrap="square">
            <a:spAutoFit/>
          </a:bodyPr>
          <a:lstStyle/>
          <a:p>
            <a:pPr marL="400050" indent="-285750">
              <a:buFont typeface="Wingdings" panose="05000000000000000000" pitchFamily="2" charset="2"/>
              <a:buChar char="q"/>
            </a:pPr>
            <a:r>
              <a:rPr lang="cs-CZ" sz="2400" dirty="0"/>
              <a:t>Vytvoříte projekty informačních brožur souvisejících s riziky, která se nacházejí v otázkách.</a:t>
            </a:r>
          </a:p>
          <a:p>
            <a:pPr marL="400050" indent="-285750">
              <a:buFont typeface="Wingdings" panose="05000000000000000000" pitchFamily="2" charset="2"/>
              <a:buChar char="q"/>
            </a:pPr>
            <a:endParaRPr lang="cs-CZ" sz="2400" dirty="0"/>
          </a:p>
          <a:p>
            <a:pPr marL="400050" indent="-285750">
              <a:buFont typeface="Wingdings" panose="05000000000000000000" pitchFamily="2" charset="2"/>
              <a:buChar char="q"/>
            </a:pPr>
            <a:r>
              <a:rPr lang="cs-CZ" sz="2400" dirty="0"/>
              <a:t>Představíte (ukážete) své </a:t>
            </a:r>
          </a:p>
          <a:p>
            <a:pPr marL="114300"/>
            <a:r>
              <a:rPr lang="cs-CZ" dirty="0"/>
              <a:t> </a:t>
            </a:r>
            <a:r>
              <a:rPr lang="cs-CZ" sz="2400" dirty="0"/>
              <a:t>   projekty a projednáte je.</a:t>
            </a:r>
          </a:p>
          <a:p>
            <a:pPr marL="400050" indent="-285750">
              <a:buFont typeface="Wingdings" panose="05000000000000000000" pitchFamily="2" charset="2"/>
              <a:buChar char="q"/>
            </a:pPr>
            <a:endParaRPr lang="cs-CZ" sz="2400" dirty="0"/>
          </a:p>
          <a:p>
            <a:pPr marL="400050" indent="-285750">
              <a:buFont typeface="Wingdings" panose="05000000000000000000" pitchFamily="2" charset="2"/>
              <a:buChar char="q"/>
            </a:pPr>
            <a:r>
              <a:rPr lang="cs-CZ" sz="2400" dirty="0"/>
              <a:t>Společně vymyslíte a vytvoříte cvičení, které učí správnému (dobrému) třídění.</a:t>
            </a:r>
          </a:p>
          <a:p>
            <a:pPr marL="114300"/>
            <a:endParaRPr lang="cs-CZ"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8579" y="3356993"/>
            <a:ext cx="2487035" cy="164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15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cs-CZ"/>
              <a:t>PROCES</a:t>
            </a:r>
            <a:endParaRPr lang="cs-CZ" dirty="0"/>
          </a:p>
        </p:txBody>
      </p:sp>
      <p:sp>
        <p:nvSpPr>
          <p:cNvPr id="3" name="Symbol zastępczy zawartości 2"/>
          <p:cNvSpPr>
            <a:spLocks noGrp="1"/>
          </p:cNvSpPr>
          <p:nvPr>
            <p:ph idx="1"/>
          </p:nvPr>
        </p:nvSpPr>
        <p:spPr/>
        <p:txBody>
          <a:bodyPr/>
          <a:lstStyle/>
          <a:p>
            <a:pPr marL="114300" indent="0" algn="ctr">
              <a:buNone/>
            </a:pPr>
            <a:r>
              <a:rPr lang="cs-CZ" b="1" dirty="0"/>
              <a:t>ČÁST I</a:t>
            </a:r>
          </a:p>
          <a:p>
            <a:pPr marL="114300" indent="0" algn="ctr">
              <a:buNone/>
            </a:pPr>
            <a:r>
              <a:rPr lang="cs-CZ"/>
              <a:t>Budete rozděleni do dvou skupin.</a:t>
            </a:r>
          </a:p>
          <a:p>
            <a:pPr marL="114300" indent="0">
              <a:buNone/>
            </a:pPr>
            <a:endParaRPr lang="cs-CZ" dirty="0"/>
          </a:p>
          <a:p>
            <a:pPr marL="114300" indent="0">
              <a:buNone/>
            </a:pPr>
            <a:endParaRPr lang="cs-CZ" dirty="0"/>
          </a:p>
          <a:p>
            <a:pPr marL="114300" indent="0">
              <a:buNone/>
            </a:pPr>
            <a:endParaRPr lang="cs-CZ" dirty="0"/>
          </a:p>
          <a:p>
            <a:pPr marL="114300" indent="0">
              <a:buNone/>
            </a:pPr>
            <a:endParaRPr lang="cs-CZ" dirty="0"/>
          </a:p>
          <a:p>
            <a:pPr marL="114300" indent="0" algn="ctr">
              <a:buNone/>
            </a:pPr>
            <a:r>
              <a:rPr lang="cs-CZ"/>
              <a:t>Každá skupina dostane úkoly, které bude plnit.</a:t>
            </a:r>
          </a:p>
          <a:p>
            <a:pPr marL="114300" indent="0">
              <a:buNone/>
            </a:pPr>
            <a:endParaRPr lang="cs-CZ" dirty="0"/>
          </a:p>
        </p:txBody>
      </p:sp>
      <p:graphicFrame>
        <p:nvGraphicFramePr>
          <p:cNvPr id="4" name="Tabela 3"/>
          <p:cNvGraphicFramePr>
            <a:graphicFrameLocks noGrp="1"/>
          </p:cNvGraphicFramePr>
          <p:nvPr>
            <p:extLst>
              <p:ext uri="{D42A27DB-BD31-4B8C-83A1-F6EECF244321}">
                <p14:modId xmlns:p14="http://schemas.microsoft.com/office/powerpoint/2010/main" val="1001824364"/>
              </p:ext>
            </p:extLst>
          </p:nvPr>
        </p:nvGraphicFramePr>
        <p:xfrm>
          <a:off x="1475656" y="3429000"/>
          <a:ext cx="6096000" cy="370840"/>
        </p:xfrm>
        <a:graphic>
          <a:graphicData uri="http://schemas.openxmlformats.org/drawingml/2006/table">
            <a:tbl>
              <a:tblPr firstRow="1" bandRow="1">
                <a:tableStyleId>{5C22544A-7EE6-4342-B048-85BDC9FD1C3A}</a:tableStyleId>
              </a:tblPr>
              <a:tblGrid>
                <a:gridCol w="3096344">
                  <a:extLst>
                    <a:ext uri="{9D8B030D-6E8A-4147-A177-3AD203B41FA5}">
                      <a16:colId xmlns="" xmlns:a16="http://schemas.microsoft.com/office/drawing/2014/main" val="20000"/>
                    </a:ext>
                  </a:extLst>
                </a:gridCol>
                <a:gridCol w="2999656">
                  <a:extLst>
                    <a:ext uri="{9D8B030D-6E8A-4147-A177-3AD203B41FA5}">
                      <a16:colId xmlns="" xmlns:a16="http://schemas.microsoft.com/office/drawing/2014/main" val="20001"/>
                    </a:ext>
                  </a:extLst>
                </a:gridCol>
              </a:tblGrid>
              <a:tr h="370840">
                <a:tc>
                  <a:txBody>
                    <a:bodyPr/>
                    <a:lstStyle/>
                    <a:p>
                      <a:r>
                        <a:t>SKUPINA I</a:t>
                      </a:r>
                      <a:endParaRPr lang="cs-CZ" dirty="0"/>
                    </a:p>
                  </a:txBody>
                  <a:tcPr/>
                </a:tc>
                <a:tc>
                  <a:txBody>
                    <a:bodyPr/>
                    <a:lstStyle/>
                    <a:p>
                      <a:r>
                        <a:t>SKUPINA II</a:t>
                      </a:r>
                      <a:endParaRPr lang="cs-CZ"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65677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08373"/>
            <a:ext cx="8147248" cy="788380"/>
          </a:xfrm>
        </p:spPr>
        <p:txBody>
          <a:bodyPr/>
          <a:lstStyle/>
          <a:p>
            <a:r>
              <a:rPr lang="cs-CZ"/>
              <a:t>PROCES</a:t>
            </a:r>
            <a:endParaRPr lang="cs-CZ"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703438341"/>
              </p:ext>
            </p:extLst>
          </p:nvPr>
        </p:nvGraphicFramePr>
        <p:xfrm>
          <a:off x="467544" y="1187460"/>
          <a:ext cx="8280920" cy="5394960"/>
        </p:xfrm>
        <a:graphic>
          <a:graphicData uri="http://schemas.openxmlformats.org/drawingml/2006/table">
            <a:tbl>
              <a:tblPr firstRow="1" bandRow="1">
                <a:tableStyleId>{5C22544A-7EE6-4342-B048-85BDC9FD1C3A}</a:tableStyleId>
              </a:tblPr>
              <a:tblGrid>
                <a:gridCol w="4140460">
                  <a:extLst>
                    <a:ext uri="{9D8B030D-6E8A-4147-A177-3AD203B41FA5}">
                      <a16:colId xmlns="" xmlns:a16="http://schemas.microsoft.com/office/drawing/2014/main" val="20000"/>
                    </a:ext>
                  </a:extLst>
                </a:gridCol>
                <a:gridCol w="4140460">
                  <a:extLst>
                    <a:ext uri="{9D8B030D-6E8A-4147-A177-3AD203B41FA5}">
                      <a16:colId xmlns="" xmlns:a16="http://schemas.microsoft.com/office/drawing/2014/main" val="20001"/>
                    </a:ext>
                  </a:extLst>
                </a:gridCol>
              </a:tblGrid>
              <a:tr h="326036">
                <a:tc>
                  <a:txBody>
                    <a:bodyPr/>
                    <a:lstStyle/>
                    <a:p>
                      <a:pPr algn="ctr"/>
                      <a:r>
                        <a:t>SKUPINA I</a:t>
                      </a:r>
                      <a:endParaRPr lang="cs-CZ" dirty="0"/>
                    </a:p>
                  </a:txBody>
                  <a:tcPr/>
                </a:tc>
                <a:tc>
                  <a:txBody>
                    <a:bodyPr/>
                    <a:lstStyle/>
                    <a:p>
                      <a:pPr algn="ctr"/>
                      <a:r>
                        <a:t>SKUPINA II</a:t>
                      </a:r>
                      <a:endParaRPr lang="cs-CZ" dirty="0"/>
                    </a:p>
                  </a:txBody>
                  <a:tcPr/>
                </a:tc>
                <a:extLst>
                  <a:ext uri="{0D108BD9-81ED-4DB2-BD59-A6C34878D82A}">
                    <a16:rowId xmlns="" xmlns:a16="http://schemas.microsoft.com/office/drawing/2014/main" val="10000"/>
                  </a:ext>
                </a:extLst>
              </a:tr>
              <a:tr h="4421587">
                <a:tc>
                  <a:txBody>
                    <a:bodyPr/>
                    <a:lstStyle/>
                    <a:p>
                      <a:endParaRPr lang="cs-CZ" dirty="0"/>
                    </a:p>
                    <a:p>
                      <a:r>
                        <a:rPr lang="pl-PL" b="1" dirty="0"/>
                        <a:t>Hledejte v internetu, v učebnicích a letácích informace, které vám pomohou odpovědět na tři otázky:</a:t>
                      </a:r>
                    </a:p>
                    <a:p>
                      <a:endParaRPr lang="cs-CZ" baseline="0" dirty="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pl-PL" dirty="0">
                          <a:solidFill>
                            <a:schemeClr val="tx1"/>
                          </a:solidFill>
                        </a:rPr>
                        <a:t>Jaká rizika /nebezpečí/ vyplývají ze znečištění naší planety?</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t>2. </a:t>
                      </a:r>
                      <a:r>
                        <a:rPr lang="pl-PL" dirty="0">
                          <a:solidFill>
                            <a:schemeClr val="tx1"/>
                          </a:solidFill>
                        </a:rPr>
                        <a:t>Co je recyklace?</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t>3.</a:t>
                      </a:r>
                      <a:r>
                        <a:rPr lang="pl-PL" dirty="0">
                          <a:solidFill>
                            <a:schemeClr val="tx1"/>
                          </a:solidFill>
                        </a:rPr>
                        <a:t> V čem spočívá zužitkování odpadu?</a:t>
                      </a:r>
                    </a:p>
                    <a:p>
                      <a:endParaRPr lang="cs-CZ" baseline="0" dirty="0"/>
                    </a:p>
                    <a:p>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pl-PL" b="1" dirty="0"/>
                        <a:t>Hledejte v internetu, v učebnicích a letácích informace, které vám pomohou odpovědět na otázky:</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pl-PL" dirty="0">
                          <a:solidFill>
                            <a:schemeClr val="tx1"/>
                          </a:solidFill>
                        </a:rPr>
                        <a:t>Co se dá udělat pro to, aby se snížilo množství odpadu a zlepšil stav prostředí?</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2.   Co jsou biologicky odbouratelné výrobky?</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dirty="0">
                          <a:solidFill>
                            <a:schemeClr val="tx1"/>
                          </a:solidFill>
                        </a:rPr>
                        <a:t>3.    V čem spočívá třídění odpadu?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cs-CZ" dirty="0">
                        <a:solidFill>
                          <a:schemeClr val="tx1"/>
                        </a:solidFill>
                      </a:endParaRP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endParaRPr lang="cs-CZ" dirty="0">
                        <a:solidFill>
                          <a:schemeClr val="tx1"/>
                        </a:solidFill>
                      </a:endParaRPr>
                    </a:p>
                    <a:p>
                      <a:endParaRPr lang="cs-CZ" dirty="0"/>
                    </a:p>
                  </a:txBody>
                  <a:tcPr/>
                </a:tc>
                <a:extLst>
                  <a:ext uri="{0D108BD9-81ED-4DB2-BD59-A6C34878D82A}">
                    <a16:rowId xmlns="" xmlns:a16="http://schemas.microsoft.com/office/drawing/2014/main" val="10001"/>
                  </a:ext>
                </a:extLst>
              </a:tr>
            </a:tbl>
          </a:graphicData>
        </a:graphic>
      </p:graphicFrame>
      <p:sp>
        <p:nvSpPr>
          <p:cNvPr id="5" name="pole tekstowe 4"/>
          <p:cNvSpPr txBox="1"/>
          <p:nvPr/>
        </p:nvSpPr>
        <p:spPr>
          <a:xfrm>
            <a:off x="2195736" y="1187460"/>
            <a:ext cx="4824536" cy="369332"/>
          </a:xfrm>
          <a:prstGeom prst="rect">
            <a:avLst/>
          </a:prstGeom>
          <a:noFill/>
        </p:spPr>
        <p:txBody>
          <a:bodyPr wrap="square" rtlCol="0">
            <a:spAutoFit/>
          </a:bodyPr>
          <a:lstStyle/>
          <a:p>
            <a:pPr algn="ctr"/>
            <a:r>
              <a:rPr lang="cs-CZ"/>
              <a:t>ÚKOLY KE SPLNĚNÍ</a:t>
            </a:r>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5301208"/>
            <a:ext cx="1651873" cy="137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786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teka">
  <a:themeElements>
    <a:clrScheme name="Apteka">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teka">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teka">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523</TotalTime>
  <Words>1617</Words>
  <Application>Microsoft Office PowerPoint</Application>
  <PresentationFormat>Pokaz na ekranie (4:3)</PresentationFormat>
  <Paragraphs>348</Paragraphs>
  <Slides>30</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Book Antiqua</vt:lpstr>
      <vt:lpstr>Calibri</vt:lpstr>
      <vt:lpstr>Century Gothic</vt:lpstr>
      <vt:lpstr>Times New Roman</vt:lpstr>
      <vt:lpstr>Verdana</vt:lpstr>
      <vt:lpstr>Wingdings</vt:lpstr>
      <vt:lpstr>Apteka</vt:lpstr>
      <vt:lpstr>TŘÍDĚNÍ JE SKVĚLÉ!!!</vt:lpstr>
      <vt:lpstr>OBSAH</vt:lpstr>
      <vt:lpstr>               ÚVOD</vt:lpstr>
      <vt:lpstr>ÚVOD</vt:lpstr>
      <vt:lpstr>ÚVOD</vt:lpstr>
      <vt:lpstr>Zadání</vt:lpstr>
      <vt:lpstr>Zadání</vt:lpstr>
      <vt:lpstr>PROCES</vt:lpstr>
      <vt:lpstr>PROCES</vt:lpstr>
      <vt:lpstr>PROCES</vt:lpstr>
      <vt:lpstr>PROCES</vt:lpstr>
      <vt:lpstr>PROCES</vt:lpstr>
      <vt:lpstr>PROCES</vt:lpstr>
      <vt:lpstr>PROCES</vt:lpstr>
      <vt:lpstr>PROCES</vt:lpstr>
      <vt:lpstr>PROCES</vt:lpstr>
      <vt:lpstr>PROCES</vt:lpstr>
      <vt:lpstr>PROCES</vt:lpstr>
      <vt:lpstr>ZDROJE</vt:lpstr>
      <vt:lpstr>ZDROJE</vt:lpstr>
      <vt:lpstr>ZDROJE</vt:lpstr>
      <vt:lpstr>HODNOCENÍ</vt:lpstr>
      <vt:lpstr>HODNOCENÍ</vt:lpstr>
      <vt:lpstr>HODNOCENÍ</vt:lpstr>
      <vt:lpstr>HODNOCENÍ BODOVÁNÍ</vt:lpstr>
      <vt:lpstr>VÝSLEDKY</vt:lpstr>
      <vt:lpstr>PŘÍRUČKA PRO UČITELE</vt:lpstr>
      <vt:lpstr>PŘÍRUČKA PRO UČITELE</vt:lpstr>
      <vt:lpstr>PŘÍRUČKA PRO UČITELE</vt:lpstr>
      <vt:lpstr>PŘÍRUČKA PRO UČITELE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SEGREGACJA TO REWELACJA!!!</dc:title>
  <dc:creator>Joanna Wronka</dc:creator>
  <cp:lastModifiedBy>Anna Basta</cp:lastModifiedBy>
  <cp:revision>64</cp:revision>
  <dcterms:created xsi:type="dcterms:W3CDTF">2017-07-15T21:13:21Z</dcterms:created>
  <dcterms:modified xsi:type="dcterms:W3CDTF">2020-01-14T13:56:01Z</dcterms:modified>
</cp:coreProperties>
</file>