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9" autoAdjust="0"/>
    <p:restoredTop sz="94660"/>
  </p:normalViewPr>
  <p:slideViewPr>
    <p:cSldViewPr>
      <p:cViewPr varScale="1">
        <p:scale>
          <a:sx n="54" d="100"/>
          <a:sy n="54" d="100"/>
        </p:scale>
        <p:origin x="1315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6276C9-B9D6-4F74-904B-D7942BBF0A5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2B5F9D1-1AE6-41AA-82E7-1015541E5F6A}">
      <dgm:prSet phldrT="[Tekst]"/>
      <dgm:spPr>
        <a:solidFill>
          <a:srgbClr val="FFFF00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SKUPINA 1 - POZOROVATELÉ</a:t>
          </a:r>
          <a:endParaRPr lang="cs-CZ" dirty="0">
            <a:solidFill>
              <a:schemeClr val="tx1"/>
            </a:solidFill>
          </a:endParaRPr>
        </a:p>
      </dgm:t>
    </dgm:pt>
    <dgm:pt modelId="{42AFDD45-F96F-4CFE-A59A-2614A1FC589E}" type="parTrans" cxnId="{935330EF-F91A-4B0D-B583-701522826DF5}">
      <dgm:prSet/>
      <dgm:spPr/>
      <dgm:t>
        <a:bodyPr/>
        <a:lstStyle/>
        <a:p>
          <a:endParaRPr lang="pl-PL"/>
        </a:p>
      </dgm:t>
    </dgm:pt>
    <dgm:pt modelId="{ADC493F6-4BF8-447F-974E-18D92CB545ED}" type="sibTrans" cxnId="{935330EF-F91A-4B0D-B583-701522826DF5}">
      <dgm:prSet/>
      <dgm:spPr/>
      <dgm:t>
        <a:bodyPr/>
        <a:lstStyle/>
        <a:p>
          <a:endParaRPr lang="pl-PL"/>
        </a:p>
      </dgm:t>
    </dgm:pt>
    <dgm:pt modelId="{9ECFBAA9-683D-428A-9862-8C16B432E4B8}">
      <dgm:prSet phldrT="[Tekst]"/>
      <dgm:spPr>
        <a:solidFill>
          <a:srgbClr val="00B0F0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SKUPINA 2 - METEOROLOGOVÉ</a:t>
          </a:r>
          <a:endParaRPr lang="cs-CZ" dirty="0">
            <a:solidFill>
              <a:schemeClr val="tx1"/>
            </a:solidFill>
          </a:endParaRPr>
        </a:p>
      </dgm:t>
    </dgm:pt>
    <dgm:pt modelId="{14C5A409-13C1-431C-8F45-B1ACB09D9AEA}" type="parTrans" cxnId="{C3B5EAE6-CD5C-4250-BD84-BCD0C3AC9877}">
      <dgm:prSet/>
      <dgm:spPr/>
      <dgm:t>
        <a:bodyPr/>
        <a:lstStyle/>
        <a:p>
          <a:endParaRPr lang="pl-PL"/>
        </a:p>
      </dgm:t>
    </dgm:pt>
    <dgm:pt modelId="{7123A2E7-655B-4321-A7B9-9BB3DCD0DCE7}" type="sibTrans" cxnId="{C3B5EAE6-CD5C-4250-BD84-BCD0C3AC9877}">
      <dgm:prSet/>
      <dgm:spPr/>
      <dgm:t>
        <a:bodyPr/>
        <a:lstStyle/>
        <a:p>
          <a:endParaRPr lang="pl-PL"/>
        </a:p>
      </dgm:t>
    </dgm:pt>
    <dgm:pt modelId="{496BE627-C9B3-4338-B141-892B2F4BED40}">
      <dgm:prSet phldrT="[Tekst]"/>
      <dgm:spPr>
        <a:solidFill>
          <a:srgbClr val="92D050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SKUPINA 3 - PŘÍRODOVĚDCI</a:t>
          </a:r>
          <a:endParaRPr lang="cs-CZ" dirty="0">
            <a:solidFill>
              <a:schemeClr val="tx1"/>
            </a:solidFill>
          </a:endParaRPr>
        </a:p>
      </dgm:t>
    </dgm:pt>
    <dgm:pt modelId="{E90ACABD-2169-443B-AA85-6AC3FF072190}" type="parTrans" cxnId="{C6025B69-059D-4409-92E1-F6C1DBFAF34B}">
      <dgm:prSet/>
      <dgm:spPr/>
      <dgm:t>
        <a:bodyPr/>
        <a:lstStyle/>
        <a:p>
          <a:endParaRPr lang="pl-PL"/>
        </a:p>
      </dgm:t>
    </dgm:pt>
    <dgm:pt modelId="{F80BDEE3-3DA7-4CCB-9030-E58CEE6D029C}" type="sibTrans" cxnId="{C6025B69-059D-4409-92E1-F6C1DBFAF34B}">
      <dgm:prSet/>
      <dgm:spPr/>
      <dgm:t>
        <a:bodyPr/>
        <a:lstStyle/>
        <a:p>
          <a:endParaRPr lang="pl-PL"/>
        </a:p>
      </dgm:t>
    </dgm:pt>
    <dgm:pt modelId="{E6F66B88-EE3D-4D19-A38F-973451082864}" type="pres">
      <dgm:prSet presAssocID="{AF6276C9-B9D6-4F74-904B-D7942BBF0A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36C3FC2-4D13-4A96-99FB-849195B4FD16}" type="pres">
      <dgm:prSet presAssocID="{B2B5F9D1-1AE6-41AA-82E7-1015541E5F6A}" presName="parentLin" presStyleCnt="0"/>
      <dgm:spPr/>
    </dgm:pt>
    <dgm:pt modelId="{73B35473-CFD5-47DE-91E3-06B38367010F}" type="pres">
      <dgm:prSet presAssocID="{B2B5F9D1-1AE6-41AA-82E7-1015541E5F6A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6AB96ED6-EDB4-45FF-B2D5-D71D95973757}" type="pres">
      <dgm:prSet presAssocID="{B2B5F9D1-1AE6-41AA-82E7-1015541E5F6A}" presName="parentText" presStyleLbl="node1" presStyleIdx="0" presStyleCnt="3" custLinFactNeighborX="-22078" custLinFactNeighborY="-37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952E711-6444-455A-AC09-BF6E3D9651B2}" type="pres">
      <dgm:prSet presAssocID="{B2B5F9D1-1AE6-41AA-82E7-1015541E5F6A}" presName="negativeSpace" presStyleCnt="0"/>
      <dgm:spPr/>
    </dgm:pt>
    <dgm:pt modelId="{ED96EB15-B4F0-4321-8CD3-2C70253424F9}" type="pres">
      <dgm:prSet presAssocID="{B2B5F9D1-1AE6-41AA-82E7-1015541E5F6A}" presName="childText" presStyleLbl="conFgAcc1" presStyleIdx="0" presStyleCnt="3">
        <dgm:presLayoutVars>
          <dgm:bulletEnabled val="1"/>
        </dgm:presLayoutVars>
      </dgm:prSet>
      <dgm:spPr/>
    </dgm:pt>
    <dgm:pt modelId="{C23E6C2C-E89C-460D-A79A-46E2E75E0057}" type="pres">
      <dgm:prSet presAssocID="{ADC493F6-4BF8-447F-974E-18D92CB545ED}" presName="spaceBetweenRectangles" presStyleCnt="0"/>
      <dgm:spPr/>
    </dgm:pt>
    <dgm:pt modelId="{AAC796F9-D1DE-43A7-B702-D43B089E24F5}" type="pres">
      <dgm:prSet presAssocID="{9ECFBAA9-683D-428A-9862-8C16B432E4B8}" presName="parentLin" presStyleCnt="0"/>
      <dgm:spPr/>
    </dgm:pt>
    <dgm:pt modelId="{C4D4189D-0A7C-4FAA-816A-107011D5BC95}" type="pres">
      <dgm:prSet presAssocID="{9ECFBAA9-683D-428A-9862-8C16B432E4B8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33740FEE-88BF-4A3A-B344-3C8EFEBEB58F}" type="pres">
      <dgm:prSet presAssocID="{9ECFBAA9-683D-428A-9862-8C16B432E4B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BF7096B-A611-4D5F-BC85-121B8D0080FE}" type="pres">
      <dgm:prSet presAssocID="{9ECFBAA9-683D-428A-9862-8C16B432E4B8}" presName="negativeSpace" presStyleCnt="0"/>
      <dgm:spPr/>
    </dgm:pt>
    <dgm:pt modelId="{941F93D6-A027-4BFB-B8C7-D00975E955FF}" type="pres">
      <dgm:prSet presAssocID="{9ECFBAA9-683D-428A-9862-8C16B432E4B8}" presName="childText" presStyleLbl="conFgAcc1" presStyleIdx="1" presStyleCnt="3" custLinFactNeighborX="-35065" custLinFactNeighborY="-89968">
        <dgm:presLayoutVars>
          <dgm:bulletEnabled val="1"/>
        </dgm:presLayoutVars>
      </dgm:prSet>
      <dgm:spPr/>
    </dgm:pt>
    <dgm:pt modelId="{E9CE0401-9B19-44B2-8A9A-D45779CB0FCF}" type="pres">
      <dgm:prSet presAssocID="{7123A2E7-655B-4321-A7B9-9BB3DCD0DCE7}" presName="spaceBetweenRectangles" presStyleCnt="0"/>
      <dgm:spPr/>
    </dgm:pt>
    <dgm:pt modelId="{E27954B9-F2A5-4300-836B-B9425DD1053E}" type="pres">
      <dgm:prSet presAssocID="{496BE627-C9B3-4338-B141-892B2F4BED40}" presName="parentLin" presStyleCnt="0"/>
      <dgm:spPr/>
    </dgm:pt>
    <dgm:pt modelId="{477A2904-F6BA-4D6F-B256-585EA3DF9CE2}" type="pres">
      <dgm:prSet presAssocID="{496BE627-C9B3-4338-B141-892B2F4BED40}" presName="parentLeftMargin" presStyleLbl="node1" presStyleIdx="1" presStyleCnt="3"/>
      <dgm:spPr/>
      <dgm:t>
        <a:bodyPr/>
        <a:lstStyle/>
        <a:p>
          <a:endParaRPr lang="pl-PL"/>
        </a:p>
      </dgm:t>
    </dgm:pt>
    <dgm:pt modelId="{8C73EBCD-B44E-42F2-A145-55EADFEEFA91}" type="pres">
      <dgm:prSet presAssocID="{496BE627-C9B3-4338-B141-892B2F4BED4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D9FC05C-EE63-4023-9C53-C464E14B4318}" type="pres">
      <dgm:prSet presAssocID="{496BE627-C9B3-4338-B141-892B2F4BED40}" presName="negativeSpace" presStyleCnt="0"/>
      <dgm:spPr/>
    </dgm:pt>
    <dgm:pt modelId="{6177418E-74E5-4E86-9FEA-C50DF487B1F8}" type="pres">
      <dgm:prSet presAssocID="{496BE627-C9B3-4338-B141-892B2F4BED4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3B5EAE6-CD5C-4250-BD84-BCD0C3AC9877}" srcId="{AF6276C9-B9D6-4F74-904B-D7942BBF0A5D}" destId="{9ECFBAA9-683D-428A-9862-8C16B432E4B8}" srcOrd="1" destOrd="0" parTransId="{14C5A409-13C1-431C-8F45-B1ACB09D9AEA}" sibTransId="{7123A2E7-655B-4321-A7B9-9BB3DCD0DCE7}"/>
    <dgm:cxn modelId="{73229A42-27FA-4F74-82D0-D24D9098A45B}" type="presOf" srcId="{496BE627-C9B3-4338-B141-892B2F4BED40}" destId="{477A2904-F6BA-4D6F-B256-585EA3DF9CE2}" srcOrd="0" destOrd="0" presId="urn:microsoft.com/office/officeart/2005/8/layout/list1"/>
    <dgm:cxn modelId="{5178BA49-6366-463E-8DB5-F072B739B328}" type="presOf" srcId="{AF6276C9-B9D6-4F74-904B-D7942BBF0A5D}" destId="{E6F66B88-EE3D-4D19-A38F-973451082864}" srcOrd="0" destOrd="0" presId="urn:microsoft.com/office/officeart/2005/8/layout/list1"/>
    <dgm:cxn modelId="{97D978AC-050B-4B25-B38E-C6AB207EBB8D}" type="presOf" srcId="{B2B5F9D1-1AE6-41AA-82E7-1015541E5F6A}" destId="{73B35473-CFD5-47DE-91E3-06B38367010F}" srcOrd="0" destOrd="0" presId="urn:microsoft.com/office/officeart/2005/8/layout/list1"/>
    <dgm:cxn modelId="{C6025B69-059D-4409-92E1-F6C1DBFAF34B}" srcId="{AF6276C9-B9D6-4F74-904B-D7942BBF0A5D}" destId="{496BE627-C9B3-4338-B141-892B2F4BED40}" srcOrd="2" destOrd="0" parTransId="{E90ACABD-2169-443B-AA85-6AC3FF072190}" sibTransId="{F80BDEE3-3DA7-4CCB-9030-E58CEE6D029C}"/>
    <dgm:cxn modelId="{0FAAB3A8-AA93-4259-98B2-B47A4ADA0461}" type="presOf" srcId="{B2B5F9D1-1AE6-41AA-82E7-1015541E5F6A}" destId="{6AB96ED6-EDB4-45FF-B2D5-D71D95973757}" srcOrd="1" destOrd="0" presId="urn:microsoft.com/office/officeart/2005/8/layout/list1"/>
    <dgm:cxn modelId="{935330EF-F91A-4B0D-B583-701522826DF5}" srcId="{AF6276C9-B9D6-4F74-904B-D7942BBF0A5D}" destId="{B2B5F9D1-1AE6-41AA-82E7-1015541E5F6A}" srcOrd="0" destOrd="0" parTransId="{42AFDD45-F96F-4CFE-A59A-2614A1FC589E}" sibTransId="{ADC493F6-4BF8-447F-974E-18D92CB545ED}"/>
    <dgm:cxn modelId="{0DB6CF56-1392-4D96-9122-2FB0C310D612}" type="presOf" srcId="{9ECFBAA9-683D-428A-9862-8C16B432E4B8}" destId="{C4D4189D-0A7C-4FAA-816A-107011D5BC95}" srcOrd="0" destOrd="0" presId="urn:microsoft.com/office/officeart/2005/8/layout/list1"/>
    <dgm:cxn modelId="{7489A5BD-C6F6-4EF4-972B-03CFA0A2EE57}" type="presOf" srcId="{496BE627-C9B3-4338-B141-892B2F4BED40}" destId="{8C73EBCD-B44E-42F2-A145-55EADFEEFA91}" srcOrd="1" destOrd="0" presId="urn:microsoft.com/office/officeart/2005/8/layout/list1"/>
    <dgm:cxn modelId="{BA35C5F7-7721-4512-A321-76B22402D359}" type="presOf" srcId="{9ECFBAA9-683D-428A-9862-8C16B432E4B8}" destId="{33740FEE-88BF-4A3A-B344-3C8EFEBEB58F}" srcOrd="1" destOrd="0" presId="urn:microsoft.com/office/officeart/2005/8/layout/list1"/>
    <dgm:cxn modelId="{056BE975-6ECD-44F6-8130-21F54F91F66B}" type="presParOf" srcId="{E6F66B88-EE3D-4D19-A38F-973451082864}" destId="{D36C3FC2-4D13-4A96-99FB-849195B4FD16}" srcOrd="0" destOrd="0" presId="urn:microsoft.com/office/officeart/2005/8/layout/list1"/>
    <dgm:cxn modelId="{BBF753CA-70EA-41A6-943F-398B4865993A}" type="presParOf" srcId="{D36C3FC2-4D13-4A96-99FB-849195B4FD16}" destId="{73B35473-CFD5-47DE-91E3-06B38367010F}" srcOrd="0" destOrd="0" presId="urn:microsoft.com/office/officeart/2005/8/layout/list1"/>
    <dgm:cxn modelId="{27848425-5BE3-4962-A795-7DC8FA6E10C1}" type="presParOf" srcId="{D36C3FC2-4D13-4A96-99FB-849195B4FD16}" destId="{6AB96ED6-EDB4-45FF-B2D5-D71D95973757}" srcOrd="1" destOrd="0" presId="urn:microsoft.com/office/officeart/2005/8/layout/list1"/>
    <dgm:cxn modelId="{FCB59848-DFEA-4979-92D7-B594F1C39C4A}" type="presParOf" srcId="{E6F66B88-EE3D-4D19-A38F-973451082864}" destId="{D952E711-6444-455A-AC09-BF6E3D9651B2}" srcOrd="1" destOrd="0" presId="urn:microsoft.com/office/officeart/2005/8/layout/list1"/>
    <dgm:cxn modelId="{5764B669-6AFB-4F69-A793-55F71B467C3F}" type="presParOf" srcId="{E6F66B88-EE3D-4D19-A38F-973451082864}" destId="{ED96EB15-B4F0-4321-8CD3-2C70253424F9}" srcOrd="2" destOrd="0" presId="urn:microsoft.com/office/officeart/2005/8/layout/list1"/>
    <dgm:cxn modelId="{A12FF977-E5A9-4AC7-9E8B-94874E87FBE8}" type="presParOf" srcId="{E6F66B88-EE3D-4D19-A38F-973451082864}" destId="{C23E6C2C-E89C-460D-A79A-46E2E75E0057}" srcOrd="3" destOrd="0" presId="urn:microsoft.com/office/officeart/2005/8/layout/list1"/>
    <dgm:cxn modelId="{47431450-5C6C-4F9F-B663-B5F2B1C2999B}" type="presParOf" srcId="{E6F66B88-EE3D-4D19-A38F-973451082864}" destId="{AAC796F9-D1DE-43A7-B702-D43B089E24F5}" srcOrd="4" destOrd="0" presId="urn:microsoft.com/office/officeart/2005/8/layout/list1"/>
    <dgm:cxn modelId="{B290688F-E87E-454A-87DB-4D6E6100F3B7}" type="presParOf" srcId="{AAC796F9-D1DE-43A7-B702-D43B089E24F5}" destId="{C4D4189D-0A7C-4FAA-816A-107011D5BC95}" srcOrd="0" destOrd="0" presId="urn:microsoft.com/office/officeart/2005/8/layout/list1"/>
    <dgm:cxn modelId="{D877EEF4-5431-45A9-A00C-FE9DD7457A62}" type="presParOf" srcId="{AAC796F9-D1DE-43A7-B702-D43B089E24F5}" destId="{33740FEE-88BF-4A3A-B344-3C8EFEBEB58F}" srcOrd="1" destOrd="0" presId="urn:microsoft.com/office/officeart/2005/8/layout/list1"/>
    <dgm:cxn modelId="{AC1FB75E-C204-4BEB-B683-1BA77C5C5F2B}" type="presParOf" srcId="{E6F66B88-EE3D-4D19-A38F-973451082864}" destId="{3BF7096B-A611-4D5F-BC85-121B8D0080FE}" srcOrd="5" destOrd="0" presId="urn:microsoft.com/office/officeart/2005/8/layout/list1"/>
    <dgm:cxn modelId="{3F99F545-6CD5-40C0-A356-13E83B8C0B3E}" type="presParOf" srcId="{E6F66B88-EE3D-4D19-A38F-973451082864}" destId="{941F93D6-A027-4BFB-B8C7-D00975E955FF}" srcOrd="6" destOrd="0" presId="urn:microsoft.com/office/officeart/2005/8/layout/list1"/>
    <dgm:cxn modelId="{8814CD3E-49C9-433A-94DF-68EB02A21300}" type="presParOf" srcId="{E6F66B88-EE3D-4D19-A38F-973451082864}" destId="{E9CE0401-9B19-44B2-8A9A-D45779CB0FCF}" srcOrd="7" destOrd="0" presId="urn:microsoft.com/office/officeart/2005/8/layout/list1"/>
    <dgm:cxn modelId="{BCAC5BC7-B2C3-4097-9C26-1C5A2EF66E72}" type="presParOf" srcId="{E6F66B88-EE3D-4D19-A38F-973451082864}" destId="{E27954B9-F2A5-4300-836B-B9425DD1053E}" srcOrd="8" destOrd="0" presId="urn:microsoft.com/office/officeart/2005/8/layout/list1"/>
    <dgm:cxn modelId="{FDA8D56E-9E5C-42E0-A938-CCA1BD9DFB31}" type="presParOf" srcId="{E27954B9-F2A5-4300-836B-B9425DD1053E}" destId="{477A2904-F6BA-4D6F-B256-585EA3DF9CE2}" srcOrd="0" destOrd="0" presId="urn:microsoft.com/office/officeart/2005/8/layout/list1"/>
    <dgm:cxn modelId="{20BAA654-D9DB-40CE-ACA7-AF939A8CE927}" type="presParOf" srcId="{E27954B9-F2A5-4300-836B-B9425DD1053E}" destId="{8C73EBCD-B44E-42F2-A145-55EADFEEFA91}" srcOrd="1" destOrd="0" presId="urn:microsoft.com/office/officeart/2005/8/layout/list1"/>
    <dgm:cxn modelId="{AAACB25E-2422-47F3-897E-4F9C31F3ADAA}" type="presParOf" srcId="{E6F66B88-EE3D-4D19-A38F-973451082864}" destId="{CD9FC05C-EE63-4023-9C53-C464E14B4318}" srcOrd="9" destOrd="0" presId="urn:microsoft.com/office/officeart/2005/8/layout/list1"/>
    <dgm:cxn modelId="{DF834CBF-994E-49F2-9819-45E574CEF1B0}" type="presParOf" srcId="{E6F66B88-EE3D-4D19-A38F-973451082864}" destId="{6177418E-74E5-4E86-9FEA-C50DF487B1F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6EB15-B4F0-4321-8CD3-2C70253424F9}">
      <dsp:nvSpPr>
        <dsp:cNvPr id="0" name=""/>
        <dsp:cNvSpPr/>
      </dsp:nvSpPr>
      <dsp:spPr>
        <a:xfrm>
          <a:off x="0" y="465763"/>
          <a:ext cx="554461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96ED6-EDB4-45FF-B2D5-D71D95973757}">
      <dsp:nvSpPr>
        <dsp:cNvPr id="0" name=""/>
        <dsp:cNvSpPr/>
      </dsp:nvSpPr>
      <dsp:spPr>
        <a:xfrm>
          <a:off x="216023" y="132866"/>
          <a:ext cx="3881231" cy="61992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701" tIns="0" rIns="146701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>
              <a:solidFill>
                <a:schemeClr val="tx1"/>
              </a:solidFill>
            </a:rPr>
            <a:t>SKUPINA 1 - POZOROVATELÉ</a:t>
          </a:r>
          <a:endParaRPr lang="cs-CZ" sz="2100" kern="1200" dirty="0">
            <a:solidFill>
              <a:schemeClr val="tx1"/>
            </a:solidFill>
          </a:endParaRPr>
        </a:p>
      </dsp:txBody>
      <dsp:txXfrm>
        <a:off x="246285" y="163128"/>
        <a:ext cx="3820707" cy="559396"/>
      </dsp:txXfrm>
    </dsp:sp>
    <dsp:sp modelId="{941F93D6-A027-4BFB-B8C7-D00975E955FF}">
      <dsp:nvSpPr>
        <dsp:cNvPr id="0" name=""/>
        <dsp:cNvSpPr/>
      </dsp:nvSpPr>
      <dsp:spPr>
        <a:xfrm>
          <a:off x="0" y="1316300"/>
          <a:ext cx="554461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40FEE-88BF-4A3A-B344-3C8EFEBEB58F}">
      <dsp:nvSpPr>
        <dsp:cNvPr id="0" name=""/>
        <dsp:cNvSpPr/>
      </dsp:nvSpPr>
      <dsp:spPr>
        <a:xfrm>
          <a:off x="277230" y="1108363"/>
          <a:ext cx="3881231" cy="61992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701" tIns="0" rIns="146701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>
              <a:solidFill>
                <a:schemeClr val="tx1"/>
              </a:solidFill>
            </a:rPr>
            <a:t>SKUPINA 2 - METEOROLOGOVÉ</a:t>
          </a:r>
          <a:endParaRPr lang="cs-CZ" sz="2100" kern="1200" dirty="0">
            <a:solidFill>
              <a:schemeClr val="tx1"/>
            </a:solidFill>
          </a:endParaRPr>
        </a:p>
      </dsp:txBody>
      <dsp:txXfrm>
        <a:off x="307492" y="1138625"/>
        <a:ext cx="3820707" cy="559396"/>
      </dsp:txXfrm>
    </dsp:sp>
    <dsp:sp modelId="{6177418E-74E5-4E86-9FEA-C50DF487B1F8}">
      <dsp:nvSpPr>
        <dsp:cNvPr id="0" name=""/>
        <dsp:cNvSpPr/>
      </dsp:nvSpPr>
      <dsp:spPr>
        <a:xfrm>
          <a:off x="0" y="2370884"/>
          <a:ext cx="554461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73EBCD-B44E-42F2-A145-55EADFEEFA91}">
      <dsp:nvSpPr>
        <dsp:cNvPr id="0" name=""/>
        <dsp:cNvSpPr/>
      </dsp:nvSpPr>
      <dsp:spPr>
        <a:xfrm>
          <a:off x="277230" y="2060924"/>
          <a:ext cx="3881231" cy="61992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701" tIns="0" rIns="146701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>
              <a:solidFill>
                <a:schemeClr val="tx1"/>
              </a:solidFill>
            </a:rPr>
            <a:t>SKUPINA 3 - PŘÍRODOVĚDCI</a:t>
          </a:r>
          <a:endParaRPr lang="cs-CZ" sz="2100" kern="1200" dirty="0">
            <a:solidFill>
              <a:schemeClr val="tx1"/>
            </a:solidFill>
          </a:endParaRPr>
        </a:p>
      </dsp:txBody>
      <dsp:txXfrm>
        <a:off x="307492" y="2091186"/>
        <a:ext cx="3820707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A868-53B5-404B-8C35-2743B0863F77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5F67-43E1-4D25-97C6-76BD8EB404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7340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A868-53B5-404B-8C35-2743B0863F77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5F67-43E1-4D25-97C6-76BD8EB404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7761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A868-53B5-404B-8C35-2743B0863F77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5F67-43E1-4D25-97C6-76BD8EB404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345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A868-53B5-404B-8C35-2743B0863F77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5F67-43E1-4D25-97C6-76BD8EB404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900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A868-53B5-404B-8C35-2743B0863F77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5F67-43E1-4D25-97C6-76BD8EB404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6102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A868-53B5-404B-8C35-2743B0863F77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5F67-43E1-4D25-97C6-76BD8EB404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728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A868-53B5-404B-8C35-2743B0863F77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5F67-43E1-4D25-97C6-76BD8EB404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639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A868-53B5-404B-8C35-2743B0863F77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5F67-43E1-4D25-97C6-76BD8EB404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3282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A868-53B5-404B-8C35-2743B0863F77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5F67-43E1-4D25-97C6-76BD8EB404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563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A868-53B5-404B-8C35-2743B0863F77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5F67-43E1-4D25-97C6-76BD8EB404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073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A868-53B5-404B-8C35-2743B0863F77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5F67-43E1-4D25-97C6-76BD8EB404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6603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DA868-53B5-404B-8C35-2743B0863F77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65F67-43E1-4D25-97C6-76BD8EB404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289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Hlavn%C3%AD_strana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lunecno.cz/clanky/oblacnost-a-jeji-urcovani-83" TargetMode="External"/><Relationship Id="rId5" Type="http://schemas.openxmlformats.org/officeDocument/2006/relationships/hyperlink" Target="http://ukazy.astro.cz/nlc.php" TargetMode="External"/><Relationship Id="rId4" Type="http://schemas.openxmlformats.org/officeDocument/2006/relationships/hyperlink" Target="https://www.yr.no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ntiskola.eu/cz/referaty/11326-atmosfera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www.meteocentrum.cz/zajimavosti/encyklopedie/oblacnos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026" y="4437112"/>
            <a:ext cx="1817948" cy="135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017378"/>
            <a:ext cx="7772400" cy="951036"/>
          </a:xfrm>
        </p:spPr>
        <p:txBody>
          <a:bodyPr/>
          <a:lstStyle/>
          <a:p>
            <a:r>
              <a:rPr lang="cs-CZ" dirty="0"/>
              <a:t>POČASÍ A JEHO SLOŽKY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03670" y="2924492"/>
            <a:ext cx="8736660" cy="3096796"/>
          </a:xfrm>
        </p:spPr>
        <p:txBody>
          <a:bodyPr>
            <a:normAutofit fontScale="25000" lnSpcReduction="20000"/>
          </a:bodyPr>
          <a:lstStyle/>
          <a:p>
            <a:r>
              <a:rPr dirty="0">
                <a:solidFill>
                  <a:schemeClr val="tx1"/>
                </a:solidFill>
              </a:rPr>
              <a:t/>
            </a:r>
            <a:br>
              <a:rPr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sz="9600" b="1" dirty="0">
                <a:solidFill>
                  <a:schemeClr val="tx1"/>
                </a:solidFill>
              </a:rPr>
              <a:t>WebQuest je určen pro 7. třídy základních škol.</a:t>
            </a:r>
          </a:p>
          <a:p>
            <a:r>
              <a:rPr lang="cs-CZ" sz="9600" b="1" dirty="0">
                <a:solidFill>
                  <a:schemeClr val="tx1"/>
                </a:solidFill>
              </a:rPr>
              <a:t>Cíl: upevnění informací v oblasti</a:t>
            </a:r>
            <a:r>
              <a:rPr dirty="0">
                <a:solidFill>
                  <a:schemeClr val="tx1"/>
                </a:solidFill>
              </a:rPr>
              <a:t/>
            </a:r>
            <a:br>
              <a:rPr dirty="0">
                <a:solidFill>
                  <a:schemeClr val="tx1"/>
                </a:solidFill>
              </a:rPr>
            </a:br>
            <a:r>
              <a:rPr lang="cs-CZ" sz="9600" b="1" dirty="0">
                <a:solidFill>
                  <a:schemeClr val="tx1"/>
                </a:solidFill>
              </a:rPr>
              <a:t>atmosféry,</a:t>
            </a:r>
          </a:p>
          <a:p>
            <a:r>
              <a:rPr lang="cs-CZ" sz="9600" b="1" dirty="0">
                <a:solidFill>
                  <a:schemeClr val="tx1"/>
                </a:solidFill>
              </a:rPr>
              <a:t>vybízení žáků k samostatnému získávání znalostí.</a:t>
            </a:r>
          </a:p>
          <a:p>
            <a:endParaRPr lang="cs-CZ" sz="9600" b="1" dirty="0">
              <a:solidFill>
                <a:schemeClr val="tx1"/>
              </a:solidFill>
            </a:endParaRPr>
          </a:p>
          <a:p>
            <a:r>
              <a:rPr dirty="0"/>
              <a:t/>
            </a:r>
            <a:br>
              <a:rPr dirty="0"/>
            </a:br>
            <a:endParaRPr lang="cs-CZ" sz="9600" b="1" dirty="0">
              <a:solidFill>
                <a:schemeClr val="bg1"/>
              </a:solidFill>
            </a:endParaRPr>
          </a:p>
          <a:p>
            <a:endParaRPr lang="cs-CZ" sz="9600" b="1" dirty="0">
              <a:solidFill>
                <a:schemeClr val="tx1"/>
              </a:solidFill>
            </a:endParaRPr>
          </a:p>
          <a:p>
            <a:endParaRPr lang="cs-CZ" sz="9600" b="1" dirty="0">
              <a:solidFill>
                <a:schemeClr val="tx1"/>
              </a:solidFill>
            </a:endParaRPr>
          </a:p>
          <a:p>
            <a:r>
              <a:rPr lang="cs-CZ" sz="7200" b="1" dirty="0">
                <a:solidFill>
                  <a:schemeClr val="tx1"/>
                </a:solidFill>
              </a:rPr>
              <a:t>Autorem projektu je: Joanna Lemirowska - Wronka</a:t>
            </a:r>
            <a:endParaRPr lang="cs-CZ" sz="7200" dirty="0">
              <a:solidFill>
                <a:schemeClr val="tx1"/>
              </a:solidFill>
            </a:endParaRPr>
          </a:p>
          <a:p>
            <a:endParaRPr lang="cs-CZ" sz="9600" dirty="0">
              <a:solidFill>
                <a:schemeClr val="bg1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53789557-55D0-4E57-A084-4B35B3E49E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"/>
            <a:ext cx="9144000" cy="187723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331" y="6300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668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oanna\Desktop\webquest\Pogoda - Wolne videa na Pixabay_pliki\624798491_640x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PROCES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4. Na splnění úkolu máte 3 týdny.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FF0000"/>
                </a:solidFill>
              </a:rPr>
              <a:t>PRVNÍ TÝDEN</a:t>
            </a:r>
          </a:p>
          <a:p>
            <a:r>
              <a:rPr lang="cs-CZ" dirty="0"/>
              <a:t>Seznámení s úkolem, rozdělení úkolů ve skupině, počáteční shromažďování informací.  </a:t>
            </a:r>
          </a:p>
          <a:p>
            <a:pPr>
              <a:buFontTx/>
              <a:buChar char="-"/>
            </a:pPr>
            <a:r>
              <a:rPr lang="cs-CZ" dirty="0"/>
              <a:t>Hledání v internetových zdrojích, slovnících, příručkách, tematických knihách.</a:t>
            </a:r>
          </a:p>
          <a:p>
            <a:pPr>
              <a:buFontTx/>
              <a:buChar char="-"/>
            </a:pPr>
            <a:r>
              <a:rPr lang="cs-CZ" dirty="0"/>
              <a:t>Vysvětlení těžkých pojmů (slov).</a:t>
            </a:r>
          </a:p>
          <a:p>
            <a:pPr>
              <a:buFontTx/>
              <a:buChar char="-"/>
            </a:pPr>
            <a:r>
              <a:rPr lang="cs-CZ" dirty="0"/>
              <a:t>Výběr důležitých informací, které budou snadno srozumitelné pro žáky z druhé skupiny.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9165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oanna\Desktop\webquest\Pogoda - Wolne videa na Pixabay_pliki\624798491_640x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80512" cy="687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PROCES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5456" y="126876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>
                <a:solidFill>
                  <a:srgbClr val="FF0000"/>
                </a:solidFill>
              </a:rPr>
              <a:t>DRUHÝ TÝDEN</a:t>
            </a:r>
          </a:p>
          <a:p>
            <a:pPr>
              <a:buFontTx/>
              <a:buChar char="-"/>
            </a:pPr>
            <a:r>
              <a:rPr lang="cs-CZ" dirty="0"/>
              <a:t>Návrh vlastního puzzle, čili součásti plakátu, který vznikne na konci.</a:t>
            </a:r>
          </a:p>
          <a:p>
            <a:pPr>
              <a:buFontTx/>
              <a:buChar char="-"/>
            </a:pPr>
            <a:r>
              <a:rPr lang="cs-CZ" dirty="0"/>
              <a:t>Společný výběr nejdůležitějších informací.</a:t>
            </a:r>
          </a:p>
          <a:p>
            <a:pPr>
              <a:buFontTx/>
              <a:buChar char="-"/>
            </a:pPr>
            <a:r>
              <a:rPr lang="cs-CZ" dirty="0"/>
              <a:t>Společné rozhodování o způsobu psaní těchto informací a vytipování míst na grafiku, obrázky nebo fotografie.</a:t>
            </a:r>
          </a:p>
          <a:p>
            <a:pPr>
              <a:buFontTx/>
              <a:buChar char="-"/>
            </a:pPr>
            <a:r>
              <a:rPr lang="cs-CZ" dirty="0"/>
              <a:t>Vytvoření puzzle - na kartách A1 nebo A2*.</a:t>
            </a:r>
          </a:p>
          <a:p>
            <a:endParaRPr lang="cs-CZ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11560" y="616530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* Žáci určí společně s učitelem velikost plakátu a jeho součástí - puzzle.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6160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Joanna\Desktop\webquest\Pogoda - Wolne videa na Pixabay_pliki\624798491_640x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PROCES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49685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dirty="0">
                <a:solidFill>
                  <a:srgbClr val="FF0000"/>
                </a:solidFill>
              </a:rPr>
              <a:t>TŘETÍ TÝDEN</a:t>
            </a:r>
          </a:p>
          <a:p>
            <a:pPr marL="0" indent="0">
              <a:buNone/>
            </a:pPr>
            <a:r>
              <a:rPr lang="cs-CZ"/>
              <a:t>Zvládnutí umění dovednosti prezentace informací obsažených na puzzle, vysvětlení problematiky.</a:t>
            </a:r>
            <a:endParaRPr lang="cs-CZ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cs-CZ"/>
              <a:t>Prezentování připravených puzzle na hodinách zeměpisu, prezentace informací (žáci skupiny vysvětlují problematiku, kterou zpracovali - dělá to lídr/zástupce skupiny nebo každý žák prezentuje určitou část).</a:t>
            </a:r>
          </a:p>
          <a:p>
            <a:pPr>
              <a:buFontTx/>
              <a:buChar char="-"/>
            </a:pPr>
            <a:r>
              <a:rPr lang="cs-CZ"/>
              <a:t>Společné složení puzzle, spojení a umístění na nástěnku.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2478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Joanna\Desktop\webquest\Pogoda - Wolne videa na Pixabay_pliki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11" y="0"/>
            <a:ext cx="917331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PROCES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POZOR! </a:t>
            </a:r>
          </a:p>
          <a:p>
            <a:pPr marL="0" indent="0">
              <a:buNone/>
            </a:pPr>
            <a:r>
              <a:rPr lang="cs-CZ" dirty="0"/>
              <a:t>Pamatujte, že vaši práci bude hodnotit </a:t>
            </a:r>
          </a:p>
          <a:p>
            <a:pPr marL="0" indent="0">
              <a:buNone/>
            </a:pPr>
            <a:r>
              <a:rPr lang="cs-CZ" dirty="0"/>
              <a:t>učitel, proto: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ji připravte pečlivě,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dohlédněte, aby odpovědi na otázky byly </a:t>
            </a:r>
          </a:p>
          <a:p>
            <a:pPr marL="0" indent="0">
              <a:buNone/>
            </a:pPr>
            <a:r>
              <a:rPr lang="cs-CZ" dirty="0"/>
              <a:t>správné a kompletní,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pamatujte, že shodná spolupráce poskytuje skvělé efekty! (výsledky)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7600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Joanna\Desktop\webquest\Pogoda - Wolne videa na Pixabay_pliki\648440378_640x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8"/>
            <a:ext cx="9180512" cy="687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ZDROJE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Knihy</a:t>
            </a:r>
            <a:r>
              <a:rPr lang="cs-CZ" dirty="0"/>
              <a:t> - učebnice zeměpisu-</a:t>
            </a:r>
            <a:r>
              <a:rPr lang="cs-CZ" dirty="0" err="1"/>
              <a:t>NOWA</a:t>
            </a:r>
            <a:r>
              <a:rPr lang="cs-CZ" dirty="0"/>
              <a:t> ERA, autor: Roman </a:t>
            </a:r>
            <a:r>
              <a:rPr lang="cs-CZ" dirty="0" err="1"/>
              <a:t>Malarz</a:t>
            </a:r>
            <a:r>
              <a:rPr lang="cs-CZ" dirty="0"/>
              <a:t>, knihy, alba, filmy o problematice související se složkami počasí/atmosféry.</a:t>
            </a:r>
          </a:p>
        </p:txBody>
      </p:sp>
      <p:pic>
        <p:nvPicPr>
          <p:cNvPr id="11270" name="Picture 6" descr="Vector Illustration of an Owl showing an Open Empty Bo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160" y="836712"/>
            <a:ext cx="1516763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656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Joanna\Desktop\webquest\Pogoda - Wolne videa na Pixabay_pliki\646295943_640x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8"/>
            <a:ext cx="9180512" cy="687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ZDROJE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b="1" dirty="0"/>
              <a:t>Sítě</a:t>
            </a:r>
            <a:r>
              <a:rPr lang="cs-CZ" dirty="0"/>
              <a:t> - vyhledávání internetových stránek </a:t>
            </a:r>
            <a:r>
              <a:rPr lang="cs-CZ" dirty="0" smtClean="0"/>
              <a:t>souvisejících </a:t>
            </a:r>
            <a:r>
              <a:rPr lang="cs-CZ" dirty="0"/>
              <a:t>s atmosférou, složkami </a:t>
            </a:r>
            <a:r>
              <a:rPr lang="cs-CZ" dirty="0" smtClean="0"/>
              <a:t>vzduchu:</a:t>
            </a:r>
          </a:p>
          <a:p>
            <a:pPr>
              <a:buFontTx/>
              <a:buChar char="-"/>
            </a:pPr>
            <a:r>
              <a:rPr lang="pl-PL" dirty="0" smtClean="0">
                <a:hlinkClick r:id="rId3"/>
              </a:rPr>
              <a:t>https://cs.wikipedia.org/wiki/Hlavn%C3%AD_strana</a:t>
            </a:r>
            <a:endParaRPr lang="sk-SK" dirty="0" smtClean="0"/>
          </a:p>
          <a:p>
            <a:pPr>
              <a:buFontTx/>
              <a:buChar char="-"/>
            </a:pPr>
            <a:r>
              <a:rPr lang="pl-PL" dirty="0" smtClean="0">
                <a:hlinkClick r:id="rId4"/>
              </a:rPr>
              <a:t>https://www.yr.no/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smtClean="0">
                <a:hlinkClick r:id="rId5"/>
              </a:rPr>
              <a:t>http://ukazy.astro.cz/nlc.php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smtClean="0">
                <a:hlinkClick r:id="rId6"/>
              </a:rPr>
              <a:t>http://www.slunecno.cz/clanky/oblacnost-a-jeji-urcovani-83</a:t>
            </a:r>
            <a:endParaRPr lang="pl-PL" dirty="0" smtClean="0"/>
          </a:p>
          <a:p>
            <a:endParaRPr lang="cs-CZ" dirty="0"/>
          </a:p>
        </p:txBody>
      </p:sp>
      <p:pic>
        <p:nvPicPr>
          <p:cNvPr id="12292" name="Picture 4" descr="Komputer prywatno&amp;sacute;ci wektor zna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64401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211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Joanna\Desktop\webquest\Pogoda - Wolne videa na Pixabay_pliki\646295943_640x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ZDROJE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pl-PL" dirty="0" smtClean="0">
                <a:hlinkClick r:id="rId3"/>
              </a:rPr>
              <a:t>http://antiskola.eu/cz/referaty/11326-atmosfera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smtClean="0">
                <a:hlinkClick r:id="rId4"/>
              </a:rPr>
              <a:t>https://www.meteocentrum.cz/zajimavosti/encyklopedie/oblacnost</a:t>
            </a:r>
            <a:endParaRPr lang="pl-PL" dirty="0" smtClean="0"/>
          </a:p>
          <a:p>
            <a:pPr>
              <a:buFontTx/>
              <a:buChar char="-"/>
            </a:pPr>
            <a:endParaRPr lang="cs-CZ" dirty="0"/>
          </a:p>
          <a:p>
            <a:r>
              <a:rPr lang="cs-CZ" dirty="0"/>
              <a:t>MULTIMEDIÁLNÍ PREZENTACE týkající se počasí</a:t>
            </a:r>
          </a:p>
          <a:p>
            <a:r>
              <a:rPr lang="cs-CZ" dirty="0"/>
              <a:t>Filmy týkající se složek počasí, např. na YOUTUBE.</a:t>
            </a:r>
          </a:p>
          <a:p>
            <a:endParaRPr lang="cs-CZ" dirty="0"/>
          </a:p>
          <a:p>
            <a:r>
              <a:rPr lang="cs-CZ" dirty="0"/>
              <a:t>Při samostatném hledání informací v internetu se řiďte hesly: počasí/atmosféra/teplota vzduchu/oblačnost/ srážky/atmosférický tlak/vítr/klima</a:t>
            </a:r>
          </a:p>
          <a:p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5" name="Picture 4" descr="Komputer prywatno&amp;sacute;ci wektor zna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13176"/>
            <a:ext cx="164401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67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Joanna\Desktop\webquest\Pogoda - Wolne videa na Pixabay_pliki\621174728_640x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4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HODNOCENÍ</a:t>
            </a:r>
            <a:endParaRPr lang="cs-CZ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946526"/>
              </p:ext>
            </p:extLst>
          </p:nvPr>
        </p:nvGraphicFramePr>
        <p:xfrm>
          <a:off x="438944" y="1556792"/>
          <a:ext cx="8229600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Počet bodů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400" b="0" i="0" u="none" strike="noStrike" kern="120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solidFill>
                            <a:srgbClr val="7030A0"/>
                          </a:solidFill>
                          <a:latin typeface="Trebuchet MS" pitchFamily="34"/>
                        </a:rPr>
                        <a:t>Věcný obsah „puzzle“</a:t>
                      </a:r>
                      <a:endParaRPr lang="cs-CZ" sz="1400" b="0" i="0" u="none" strike="noStrike" kern="1200" dirty="0">
                        <a:solidFill>
                          <a:srgbClr val="7030A0"/>
                        </a:solidFill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latin typeface="Trebuchet MS" pitchFamily="34"/>
                        </a:rPr>
                        <a:t>Nekompletní informace.</a:t>
                      </a:r>
                    </a:p>
                    <a:p>
                      <a:pPr marL="0" marR="0" lvl="0" indent="0" algn="just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latin typeface="Trebuchet MS" pitchFamily="34"/>
                        </a:rPr>
                        <a:t>Informace mimo téma. Chybné informace.</a:t>
                      </a:r>
                    </a:p>
                    <a:p>
                      <a:pPr marL="0" marR="0" lvl="0" indent="0" algn="just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latin typeface="Trebuchet MS" pitchFamily="34"/>
                        </a:rPr>
                        <a:t>Slabé využití</a:t>
                      </a:r>
                    </a:p>
                    <a:p>
                      <a:pPr marL="0" marR="0" lvl="0" indent="0" algn="just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latin typeface="Trebuchet MS" pitchFamily="34"/>
                        </a:rPr>
                        <a:t>zdrojů.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latin typeface="Trebuchet MS" pitchFamily="34"/>
                        </a:rPr>
                        <a:t>Dobré, správné informace. Případné drobné chyby.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latin typeface="Trebuchet MS" pitchFamily="34"/>
                        </a:rPr>
                        <a:t>Informace na téma. Dobré využití zdrojů.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latin typeface="Trebuchet MS" pitchFamily="34"/>
                        </a:rPr>
                        <a:t>Kompletní informace.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latin typeface="Trebuchet MS" pitchFamily="34"/>
                        </a:rPr>
                        <a:t>Informace na téma.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latin typeface="Trebuchet MS" pitchFamily="34"/>
                        </a:rPr>
                        <a:t>Vyčerpávající využití uvedených zdrojů, případné využití z jiných zdrojů.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400" b="0" i="0" u="none" strike="noStrike" kern="120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400" b="0" i="0" u="none" strike="noStrike" kern="120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solidFill>
                            <a:srgbClr val="7030A0"/>
                          </a:solidFill>
                          <a:latin typeface="Trebuchet MS" pitchFamily="34"/>
                        </a:rPr>
                        <a:t>Estetický dojem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solidFill>
                            <a:srgbClr val="7030A0"/>
                          </a:solidFill>
                          <a:latin typeface="Trebuchet MS" pitchFamily="34"/>
                        </a:rPr>
                        <a:t>práce</a:t>
                      </a:r>
                      <a:endParaRPr lang="cs-CZ" sz="1400" b="0" i="0" u="none" strike="noStrike" kern="1200" dirty="0">
                        <a:solidFill>
                          <a:srgbClr val="7030A0"/>
                        </a:solidFill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latin typeface="Trebuchet MS" pitchFamily="34"/>
                        </a:rPr>
                        <a:t>Práce málo čitelná, neestetická.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latin typeface="Trebuchet MS" pitchFamily="34"/>
                        </a:rPr>
                        <a:t>Špatné rozplánování informací na stránce.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latin typeface="Trebuchet MS" pitchFamily="34"/>
                        </a:rPr>
                        <a:t>Bez grafických prvků.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latin typeface="Trebuchet MS" pitchFamily="34"/>
                        </a:rPr>
                        <a:t>Práce čitelná, estetická.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latin typeface="Trebuchet MS" pitchFamily="34"/>
                        </a:rPr>
                        <a:t>Dobré rozplánování informací na stránce.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latin typeface="Trebuchet MS" pitchFamily="34"/>
                        </a:rPr>
                        <a:t>Práce na uspokojivé úrovni.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latin typeface="Trebuchet MS" pitchFamily="34"/>
                        </a:rPr>
                        <a:t>Práce estetická, čitelná, přehledná, vyzývající k seznámení s jejím obsahem.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latin typeface="Trebuchet MS" pitchFamily="34"/>
                        </a:rPr>
                        <a:t>Dobré, tvůrčí rozplánování informací na stránce. Dobře zvolené grafické uspořádání (obrázky, ilustrace).</a:t>
                      </a:r>
                      <a:endParaRPr lang="cs-CZ" sz="1400" b="0" i="0" u="none" strike="noStrike" kern="120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6507"/>
            <a:ext cx="1516614" cy="136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216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Joanna\Desktop\webquest\Pogoda - Wolne videa na Pixabay_pliki\621174728_640x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HODNOCENÍ</a:t>
            </a:r>
            <a:endParaRPr lang="cs-CZ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7509877"/>
              </p:ext>
            </p:extLst>
          </p:nvPr>
        </p:nvGraphicFramePr>
        <p:xfrm>
          <a:off x="467544" y="1412776"/>
          <a:ext cx="8229600" cy="396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</a:rPr>
                        <a:t>Počet bodů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solidFill>
                            <a:srgbClr val="7030A0"/>
                          </a:solidFill>
                          <a:latin typeface="Trebuchet MS" pitchFamily="34"/>
                        </a:rPr>
                        <a:t>Angažovanost skupiny</a:t>
                      </a:r>
                      <a:r>
                        <a:t/>
                      </a:r>
                      <a:br/>
                      <a:r>
                        <a:rPr lang="cs-CZ" sz="1400" b="0" i="0" u="none" strike="noStrike" kern="1200" dirty="0">
                          <a:solidFill>
                            <a:srgbClr val="7030A0"/>
                          </a:solidFill>
                          <a:latin typeface="Trebuchet MS" pitchFamily="34"/>
                        </a:rPr>
                        <a:t>a</a:t>
                      </a:r>
                      <a:r>
                        <a:t/>
                      </a:r>
                      <a:br/>
                      <a:r>
                        <a:rPr lang="cs-CZ" sz="1400" b="0" i="0" u="none" strike="noStrike" kern="1200" dirty="0">
                          <a:solidFill>
                            <a:srgbClr val="7030A0"/>
                          </a:solidFill>
                          <a:latin typeface="Trebuchet MS" pitchFamily="34"/>
                        </a:rPr>
                        <a:t>schopnost spolupráce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latin typeface="Trebuchet MS" pitchFamily="34"/>
                        </a:rPr>
                        <a:t>Absence angažovanosti všech členů skupiny do kreativní spolupráce. Slabá schopnost spolupráce.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latin typeface="Trebuchet MS" pitchFamily="34"/>
                        </a:rPr>
                        <a:t>Dobrá angažovanost do práce všech členů skupiny. Schopnost spolupráce na uspokojivé úrovni.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latin typeface="Trebuchet MS" pitchFamily="34"/>
                        </a:rPr>
                        <a:t>Plná angažovanost do práce všech členů skupiny. Vzájemná motivace k práci. Schopnost spolupráce ve skupině na vysoké úrovni.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solidFill>
                            <a:srgbClr val="7030A0"/>
                          </a:solidFill>
                          <a:latin typeface="Trebuchet MS" pitchFamily="34"/>
                        </a:rPr>
                        <a:t>Prezentace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solidFill>
                            <a:srgbClr val="7030A0"/>
                          </a:solidFill>
                          <a:latin typeface="Trebuchet MS" pitchFamily="34"/>
                        </a:rPr>
                        <a:t>připravené práce a shromážděných informací</a:t>
                      </a:r>
                      <a:endParaRPr lang="cs-CZ" sz="1400" b="0" i="0" u="none" strike="noStrike" kern="1200" dirty="0">
                        <a:solidFill>
                          <a:srgbClr val="7030A0"/>
                        </a:solidFill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latin typeface="Trebuchet MS" pitchFamily="34"/>
                        </a:rPr>
                        <a:t>Informace pouze přečtené. Absence odpovědi na kontrolní otázky učitele a dotazy jiných žáků.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latin typeface="Trebuchet MS" pitchFamily="34"/>
                        </a:rPr>
                        <a:t>Shromážděné informace částečně prezentované zpaměti, částečně přečtené. Absence uspokojivé odpovědi na kontrolní otázky učitele a dotazy žáků.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latin typeface="Trebuchet MS" pitchFamily="34"/>
                        </a:rPr>
                        <a:t>Patřičná prezentace práce a správná prezentace informací na dané téma zpaměti. Správné odpovědi na kontrolní otázky učitele a dotazy žáků.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400" b="0" i="0" u="none" strike="noStrike" kern="1200" dirty="0">
                          <a:latin typeface="Trebuchet MS" pitchFamily="34"/>
                        </a:rPr>
                        <a:t>Ambiciózní přístup k prezentaci.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1516614" cy="136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266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Joanna\Desktop\webquest\Pogoda - Wolne videa na Pixabay_pliki\621174728_640x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8"/>
            <a:ext cx="9180512" cy="687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	</a:t>
            </a:r>
            <a:r>
              <a:rPr lang="cs-CZ"/>
              <a:t>HODNOCENÍ - BODOVÁNÍ</a:t>
            </a:r>
            <a:endParaRPr lang="cs-CZ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163292"/>
              </p:ext>
            </p:extLst>
          </p:nvPr>
        </p:nvGraphicFramePr>
        <p:xfrm>
          <a:off x="438944" y="2420888"/>
          <a:ext cx="82296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t>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t>ZNÁMKA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Garamond" panose="02020404030301010803" pitchFamily="18" charset="0"/>
                        </a:rPr>
                        <a:t>&lt;4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Garamond" panose="02020404030301010803" pitchFamily="18" charset="0"/>
                        </a:rPr>
                        <a:t>nevyhovující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Garamond" panose="02020404030301010803" pitchFamily="18" charset="0"/>
                        </a:rPr>
                        <a:t>4-5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Garamond" panose="02020404030301010803" pitchFamily="18" charset="0"/>
                        </a:rPr>
                        <a:t>vyhovující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Garamond" panose="02020404030301010803" pitchFamily="18" charset="0"/>
                        </a:rPr>
                        <a:t>6-7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Garamond" panose="02020404030301010803" pitchFamily="18" charset="0"/>
                        </a:rPr>
                        <a:t>uspokojivě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Garamond" panose="02020404030301010803" pitchFamily="18" charset="0"/>
                        </a:rPr>
                        <a:t>8-9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Garamond" panose="02020404030301010803" pitchFamily="18" charset="0"/>
                        </a:rPr>
                        <a:t>dobře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Garamond" panose="02020404030301010803" pitchFamily="18" charset="0"/>
                        </a:rPr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Garamond" panose="02020404030301010803" pitchFamily="18" charset="0"/>
                        </a:rPr>
                        <a:t>velmi dobře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Garamond" panose="02020404030301010803" pitchFamily="18" charset="0"/>
                        </a:rPr>
                        <a:t>výborně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4664"/>
            <a:ext cx="1558479" cy="157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27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OBSAH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35696" y="1600200"/>
            <a:ext cx="6851104" cy="4525963"/>
          </a:xfrm>
        </p:spPr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1. Úvod</a:t>
            </a:r>
          </a:p>
          <a:p>
            <a:r>
              <a:rPr lang="cs-CZ" dirty="0">
                <a:solidFill>
                  <a:srgbClr val="FFFF00"/>
                </a:solidFill>
              </a:rPr>
              <a:t>2. Zadání</a:t>
            </a:r>
          </a:p>
          <a:p>
            <a:r>
              <a:rPr lang="cs-CZ" dirty="0">
                <a:solidFill>
                  <a:srgbClr val="FFFF00"/>
                </a:solidFill>
              </a:rPr>
              <a:t>3. Proces</a:t>
            </a:r>
          </a:p>
          <a:p>
            <a:r>
              <a:rPr lang="cs-CZ" dirty="0">
                <a:solidFill>
                  <a:srgbClr val="FFFF00"/>
                </a:solidFill>
              </a:rPr>
              <a:t>4. Zdroje</a:t>
            </a:r>
          </a:p>
          <a:p>
            <a:r>
              <a:rPr lang="cs-CZ" dirty="0">
                <a:solidFill>
                  <a:srgbClr val="FFFF00"/>
                </a:solidFill>
              </a:rPr>
              <a:t>5. Hodnocení</a:t>
            </a:r>
          </a:p>
          <a:p>
            <a:r>
              <a:rPr lang="cs-CZ" dirty="0">
                <a:solidFill>
                  <a:srgbClr val="FFFF00"/>
                </a:solidFill>
              </a:rPr>
              <a:t>6. Výsledky</a:t>
            </a:r>
          </a:p>
          <a:p>
            <a:r>
              <a:rPr lang="cs-CZ" dirty="0">
                <a:solidFill>
                  <a:srgbClr val="FFFF00"/>
                </a:solidFill>
              </a:rPr>
              <a:t>7. Příručka pro učitele</a:t>
            </a:r>
          </a:p>
          <a:p>
            <a:pPr marL="0" indent="0">
              <a:buNone/>
            </a:pPr>
            <a:endParaRPr 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84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Joanna\Desktop\webquest\Pogoda - Wolne videa na Pixabay_pliki\624798491_640x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8"/>
            <a:ext cx="9180512" cy="687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VÝSLEDKY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lvl="0" indent="0" algn="ctr">
              <a:lnSpc>
                <a:spcPct val="80000"/>
              </a:lnSpc>
              <a:buNone/>
            </a:pPr>
            <a:r>
              <a:rPr lang="cs-CZ" sz="4400" b="1" dirty="0"/>
              <a:t>Jaké přínosy má pro vás realizace tohoto projektu?</a:t>
            </a:r>
          </a:p>
          <a:p>
            <a:pPr marL="0" lvl="0" indent="0">
              <a:lnSpc>
                <a:spcPct val="80000"/>
              </a:lnSpc>
              <a:buNone/>
            </a:pPr>
            <a:endParaRPr lang="cs-CZ" b="1" dirty="0"/>
          </a:p>
          <a:p>
            <a:pPr algn="just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cs-CZ" sz="3800" dirty="0">
                <a:latin typeface="Ebrima" panose="02000000000000000000" pitchFamily="2" charset="0"/>
              </a:rPr>
              <a:t>Přesvědčili jste se, že získávání nových znalostí může být zajímavé a učit se můžete nejen ze sešitu a učebnice.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cs-CZ" sz="3800" dirty="0">
                <a:latin typeface="Ebrima" panose="02000000000000000000" pitchFamily="2" charset="0"/>
              </a:rPr>
              <a:t>Dozvěděli jste se, co se skutečně skrývá pod pojmem POČASÍ. 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cs-CZ" sz="3800" dirty="0">
                <a:latin typeface="Ebrima" panose="02000000000000000000" pitchFamily="2" charset="0"/>
              </a:rPr>
              <a:t>Víte již, že počasí je vždy, ale může být „ošklivé“, když prší a fouká silný vítr, nebo „hezké“, když svítí sluníčko a je teplo. 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cs-CZ" sz="3800" dirty="0">
                <a:latin typeface="Ebrima" panose="02000000000000000000" pitchFamily="2" charset="0"/>
              </a:rPr>
              <a:t>Znáte složky počasí a víte, co znamenají, rozumíte již informacím uváděným v předpovědi počasí.</a:t>
            </a:r>
          </a:p>
          <a:p>
            <a:pPr lvl="0" algn="just">
              <a:lnSpc>
                <a:spcPct val="90000"/>
              </a:lnSpc>
              <a:buAutoNum type="arabicPeriod"/>
            </a:pPr>
            <a:r>
              <a:rPr lang="cs-CZ" sz="3800" dirty="0">
                <a:latin typeface="Ebrima" panose="02000000000000000000" pitchFamily="2" charset="0"/>
              </a:rPr>
              <a:t>Naučili jste se používat internet jako zdroj informací.</a:t>
            </a:r>
          </a:p>
          <a:p>
            <a:pPr lvl="0" algn="just">
              <a:lnSpc>
                <a:spcPct val="90000"/>
              </a:lnSpc>
              <a:buAutoNum type="arabicPeriod"/>
            </a:pPr>
            <a:r>
              <a:rPr lang="cs-CZ" sz="3800" dirty="0">
                <a:latin typeface="Ebrima" panose="02000000000000000000" pitchFamily="2" charset="0"/>
              </a:rPr>
              <a:t>Naučili jste se prakticky využívat informace z internetových stránek.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cs-CZ" sz="3800" dirty="0">
                <a:latin typeface="Ebrima" panose="02000000000000000000" pitchFamily="2" charset="0"/>
              </a:rPr>
              <a:t>Učili jste se, jak se svými znalostmi podělit s ostatními.</a:t>
            </a:r>
          </a:p>
          <a:p>
            <a:pPr lvl="0" algn="just">
              <a:lnSpc>
                <a:spcPct val="90000"/>
              </a:lnSpc>
              <a:buAutoNum type="arabicPeriod"/>
            </a:pPr>
            <a:r>
              <a:rPr lang="cs-CZ" sz="3800" dirty="0">
                <a:latin typeface="Ebrima" panose="02000000000000000000" pitchFamily="2" charset="0"/>
              </a:rPr>
              <a:t>Učili jste se spolupracovat ve skupině.</a:t>
            </a:r>
          </a:p>
          <a:p>
            <a:pPr lvl="0" algn="just">
              <a:lnSpc>
                <a:spcPct val="90000"/>
              </a:lnSpc>
              <a:buAutoNum type="arabicPeriod"/>
            </a:pPr>
            <a:r>
              <a:rPr lang="cs-CZ" sz="3800" dirty="0">
                <a:latin typeface="Ebrima" panose="02000000000000000000" pitchFamily="2" charset="0"/>
              </a:rPr>
              <a:t>Zdokonalili jste své schopnosti spolupráce ve skupině a celém kolektivu.</a:t>
            </a:r>
          </a:p>
          <a:p>
            <a:pPr lvl="0" algn="just">
              <a:lnSpc>
                <a:spcPct val="90000"/>
              </a:lnSpc>
              <a:buAutoNum type="arabicPeriod"/>
            </a:pPr>
            <a:r>
              <a:rPr lang="cs-CZ" sz="3800" dirty="0">
                <a:latin typeface="Ebrima" panose="02000000000000000000" pitchFamily="2" charset="0"/>
              </a:rPr>
              <a:t>Vaše individuální, skupinová a kolektivní práce přispěla ke vzniku krásného plakátu o počasí a jeho složkách. Tento plakát může posloužit i jiným žákům.</a:t>
            </a:r>
            <a:endParaRPr lang="cs-CZ" sz="3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cs-CZ" dirty="0"/>
          </a:p>
          <a:p>
            <a:pPr algn="just">
              <a:lnSpc>
                <a:spcPct val="90000"/>
              </a:lnSpc>
              <a:buFont typeface="Arial" panose="020B0604020202020204" pitchFamily="34" charset="0"/>
              <a:buAutoNum type="arabicPeriod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7634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Joanna\Desktop\webquest\Pogoda - Wolne videa na Pixabay_pliki\550483363_640x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8"/>
            <a:ext cx="9180512" cy="687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PŘÍRUČKA PRO UČITELE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cs-CZ" dirty="0">
                <a:latin typeface="Trebuchet MS" pitchFamily="34"/>
              </a:rPr>
              <a:t>Učitel by měl důkladně analyzovat obsah Web Quest společně s žáky, dokud jej žáci plně nepochopí. Měl by jim však spíše poskytovat podporu, rady, vysvětlivky, než hotová řešení. Taková metoda posiluje samostatnost.</a:t>
            </a:r>
          </a:p>
          <a:p>
            <a:pPr lvl="0"/>
            <a:r>
              <a:rPr lang="cs-CZ" dirty="0"/>
              <a:t>Učitel by měl žáky seznámit s pravidly bezpečného používání internetu. Učitel by měl s žáky prohlédnout internetové zdroje, pomoci jim v pochopení.</a:t>
            </a:r>
          </a:p>
          <a:p>
            <a:pPr lvl="0"/>
            <a:r>
              <a:rPr lang="cs-CZ" dirty="0"/>
              <a:t>Učitel by měl pro každou skupinu připravit kartičky s problematikou, kterou je nutné zpracovat, a pokyny souvisejícími s prací.</a:t>
            </a:r>
          </a:p>
          <a:p>
            <a:r>
              <a:rPr lang="cs-CZ" dirty="0">
                <a:latin typeface="Trebuchet MS" pitchFamily="34"/>
              </a:rPr>
              <a:t>Třídní kolektiv by měl být rozdělen do skupin se zohledněním kognitivních možností žáků, jejich dovedností a zájmů tak, aby byly síly v jednotlivých skupinách rozloženy rovnoměrně.</a:t>
            </a:r>
          </a:p>
          <a:p>
            <a:pPr lvl="0"/>
            <a:endParaRPr lang="cs-CZ" dirty="0">
              <a:latin typeface="Trebuchet MS" pitchFamily="34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5359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725961"/>
            <a:ext cx="8229600" cy="1143000"/>
          </a:xfrm>
        </p:spPr>
        <p:txBody>
          <a:bodyPr/>
          <a:lstStyle/>
          <a:p>
            <a:r>
              <a:rPr lang="cs-CZ" dirty="0"/>
              <a:t>PŘÍRUČKA PRO UČITELE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2868961"/>
            <a:ext cx="8229600" cy="3080319"/>
          </a:xfrm>
        </p:spPr>
        <p:txBody>
          <a:bodyPr>
            <a:normAutofit fontScale="92500" lnSpcReduction="10000"/>
          </a:bodyPr>
          <a:lstStyle/>
          <a:p>
            <a:r>
              <a:rPr lang="cs-CZ" sz="1700" dirty="0"/>
              <a:t>Na realizaci projektu můžete vyčlenit dvě až tři hodiny - v závislosti na možnostech a potřebách žáků. Avšak doba realizace je dva až tři týdny.</a:t>
            </a:r>
          </a:p>
          <a:p>
            <a:pPr lvl="0"/>
            <a:r>
              <a:rPr lang="cs-CZ" sz="1700" dirty="0">
                <a:latin typeface="Trebuchet MS" pitchFamily="34"/>
              </a:rPr>
              <a:t>Lze také zavést anonymní hodnocení prezentované práce dané skupiny mezi žáky z jiných skupin.</a:t>
            </a:r>
          </a:p>
          <a:p>
            <a:pPr lvl="0"/>
            <a:r>
              <a:rPr lang="cs-CZ" sz="1700" dirty="0">
                <a:latin typeface="Trebuchet MS" pitchFamily="34"/>
              </a:rPr>
              <a:t>Plakát, který vznikl, může posloužit jako didaktická pomůcka na hodinách zeměpisu.</a:t>
            </a:r>
          </a:p>
          <a:p>
            <a:pPr lvl="0"/>
            <a:r>
              <a:rPr lang="cs-CZ" sz="1700" dirty="0">
                <a:latin typeface="Trebuchet MS" pitchFamily="34"/>
              </a:rPr>
              <a:t>Výsledky práce lze také využít pro vedení ukázkových hodin v jiných třídách samotnými žáky, kteří vytvořili projekt (pokud to možnosti žáků umožňují).</a:t>
            </a:r>
          </a:p>
          <a:p>
            <a:pPr lvl="0"/>
            <a:r>
              <a:rPr lang="cs-CZ" sz="1700" dirty="0">
                <a:latin typeface="Trebuchet MS" pitchFamily="34"/>
              </a:rPr>
              <a:t>Projekt lze zpestřit přidáním dodatečných úkolů pro každou skupinu:</a:t>
            </a:r>
          </a:p>
          <a:p>
            <a:pPr lvl="0">
              <a:buFontTx/>
              <a:buChar char="-"/>
            </a:pPr>
            <a:r>
              <a:rPr lang="cs-CZ" sz="1700" dirty="0">
                <a:latin typeface="Trebuchet MS" pitchFamily="34"/>
              </a:rPr>
              <a:t>vytvoření dešťoměru,</a:t>
            </a:r>
          </a:p>
          <a:p>
            <a:pPr lvl="0">
              <a:buFontTx/>
              <a:buChar char="-"/>
            </a:pPr>
            <a:r>
              <a:rPr lang="cs-CZ" sz="1700" dirty="0">
                <a:latin typeface="Trebuchet MS" pitchFamily="34"/>
              </a:rPr>
              <a:t>vytvoření větroměru,</a:t>
            </a:r>
          </a:p>
          <a:p>
            <a:pPr lvl="0">
              <a:buFontTx/>
              <a:buChar char="-"/>
            </a:pPr>
            <a:r>
              <a:rPr lang="cs-CZ" sz="1700" dirty="0">
                <a:latin typeface="Trebuchet MS" pitchFamily="34"/>
              </a:rPr>
              <a:t>vytvoření vzoru tabulky pro sledování počasí.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AC3153E9-F0AF-4D8A-B237-D4B324A524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7723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814" y="6300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660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ÚVOD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  <a:latin typeface="Baskerville Old Face" panose="02020602080505020303" pitchFamily="18" charset="0"/>
              </a:rPr>
              <a:t>Vítejte drazí studenti!</a:t>
            </a:r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  <a:latin typeface="Baskerville Old Face" panose="02020602080505020303" pitchFamily="18" charset="0"/>
              </a:rPr>
              <a:t>Jak často, kolikrát během měsíce se někoho páte: </a:t>
            </a:r>
          </a:p>
          <a:p>
            <a:pPr marL="0" indent="0" algn="ctr">
              <a:buNone/>
            </a:pPr>
            <a:r>
              <a:rPr lang="cs-CZ" dirty="0">
                <a:solidFill>
                  <a:schemeClr val="accent4"/>
                </a:solidFill>
                <a:latin typeface="Baskerville Old Face" panose="02020602080505020303" pitchFamily="18" charset="0"/>
              </a:rPr>
              <a:t>„Jaké bude počasí”?</a:t>
            </a:r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  <a:latin typeface="Baskerville Old Face" panose="02020602080505020303" pitchFamily="18" charset="0"/>
              </a:rPr>
              <a:t>Stává se Vám, že si stěžujete:</a:t>
            </a:r>
          </a:p>
          <a:p>
            <a:pPr marL="0" indent="0" algn="ctr">
              <a:buNone/>
            </a:pPr>
            <a:r>
              <a:rPr lang="cs-CZ"/>
              <a:t>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latin typeface="Baskerville Old Face" panose="02020602080505020303" pitchFamily="18" charset="0"/>
              </a:rPr>
              <a:t>„To je ale ošklivé/hrozné počasí!” „Dnes je taková zima!“ „Hrozné počasí!” ?</a:t>
            </a:r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  <a:latin typeface="Baskerville Old Face" panose="02020602080505020303" pitchFamily="18" charset="0"/>
              </a:rPr>
              <a:t>Určitě máte mnohem raději radostné zprávy: 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FFFF00"/>
                </a:solidFill>
                <a:latin typeface="Baskerville Old Face" panose="02020602080505020303" pitchFamily="18" charset="0"/>
              </a:rPr>
              <a:t>„Dnes je tak krásně!”,</a:t>
            </a:r>
            <a:r>
              <a:t/>
            </a:r>
            <a:br/>
            <a:r>
              <a:rPr lang="cs-CZ" dirty="0">
                <a:solidFill>
                  <a:srgbClr val="FFFF00"/>
                </a:solidFill>
                <a:latin typeface="Baskerville Old Face" panose="02020602080505020303" pitchFamily="18" charset="0"/>
              </a:rPr>
              <a:t>„Zítra nám počasí vyjde!” (čili bude hezky)</a:t>
            </a:r>
          </a:p>
          <a:p>
            <a:pPr marL="0" indent="0" algn="ctr">
              <a:buNone/>
            </a:pPr>
            <a:endParaRPr lang="cs-CZ" dirty="0">
              <a:solidFill>
                <a:srgbClr val="FFFF00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  <a:latin typeface="Baskerville Old Face" panose="02020602080505020303" pitchFamily="18" charset="0"/>
              </a:rPr>
              <a:t>Ale vědí všichni z Vás, co se skrývá pod slovem POČASÍ?! 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  <a:latin typeface="Baskerville Old Face" panose="02020602080505020303" pitchFamily="18" charset="0"/>
              </a:rPr>
              <a:t>Dnes Vám chci nabídnout, abyste si sami zkusili odpovědět na otázku: </a:t>
            </a:r>
            <a:r>
              <a:rPr lang="cs-CZ" u="sng" dirty="0">
                <a:solidFill>
                  <a:schemeClr val="bg1"/>
                </a:solidFill>
                <a:latin typeface="Baskerville Old Face" panose="02020602080505020303" pitchFamily="18" charset="0"/>
              </a:rPr>
              <a:t>co je POČASÍ a co jej vytváří?</a:t>
            </a:r>
          </a:p>
          <a:p>
            <a:pPr marL="0" indent="0">
              <a:buNone/>
            </a:pPr>
            <a:endParaRPr lang="cs-CZ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  <a:latin typeface="Baskerville Old Face" panose="02020602080505020303" pitchFamily="18" charset="0"/>
              </a:rPr>
              <a:t>Mnoho úspěchů!</a:t>
            </a:r>
            <a:r>
              <a:rPr lang="pl-PL" dirty="0">
                <a:solidFill>
                  <a:srgbClr val="C00000"/>
                </a:solidFill>
                <a:latin typeface="Baskerville Old Face" panose="02020602080505020303" pitchFamily="18" charset="0"/>
                <a:sym typeface="Wingdings" panose="05000000000000000000" pitchFamily="2" charset="2"/>
              </a:rPr>
              <a:t></a:t>
            </a:r>
            <a:endParaRPr lang="cs-CZ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2122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anna\Desktop\webquest\Pogoda - Wolne videa na Pixabay_pliki\621174728_640x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8"/>
            <a:ext cx="9180512" cy="687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ZADÁNÍ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/>
              <a:t>Vaším úkolem bude vytvořit desku složenou ze 6 kusů puzzle. Každé z nich má prezentovat jednu složku počasí.</a:t>
            </a:r>
          </a:p>
          <a:p>
            <a:r>
              <a:rPr lang="cs-CZ"/>
              <a:t>Budete pracovat ve třech skupinách.</a:t>
            </a:r>
          </a:p>
          <a:p>
            <a:r>
              <a:rPr lang="cs-CZ"/>
              <a:t>Každá skupina připraví jednu část desky, na kterou umístí ilustraci prezentující danou složku počasí a informace o ní.</a:t>
            </a:r>
          </a:p>
          <a:p>
            <a:r>
              <a:rPr lang="cs-CZ"/>
              <a:t>Na konci složíte puzzle do jednoho celku a zavěsíte jej na nástěnku, která se nachází u učebny biologie.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725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anna\Desktop\webquest\Pogoda - Wolne videa na Pixabay_pliki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46"/>
            <a:ext cx="91702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PROCES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lnSpc>
                <a:spcPct val="90000"/>
              </a:lnSpc>
              <a:buFont typeface="Calibri Light"/>
              <a:buAutoNum type="arabicPeriod"/>
            </a:pPr>
            <a:r>
              <a:rPr lang="cs-CZ" dirty="0">
                <a:latin typeface="Trebuchet MS" panose="020B0603020202020204" pitchFamily="34" charset="0"/>
              </a:rPr>
              <a:t>První fáze zahrnuje rozdělení do skupin. Rozdělte se do 3 skupin: </a:t>
            </a:r>
          </a:p>
          <a:p>
            <a:pPr marL="457200" lvl="0" indent="-457200">
              <a:lnSpc>
                <a:spcPct val="90000"/>
              </a:lnSpc>
              <a:buFont typeface="Calibri Light"/>
              <a:buAutoNum type="arabicPeriod"/>
            </a:pPr>
            <a:endParaRPr lang="cs-CZ" dirty="0">
              <a:latin typeface="Trebuchet MS" panose="020B0603020202020204" pitchFamily="34" charset="0"/>
            </a:endParaRPr>
          </a:p>
          <a:p>
            <a:pPr marL="0" lvl="0" indent="0">
              <a:lnSpc>
                <a:spcPct val="90000"/>
              </a:lnSpc>
              <a:buNone/>
            </a:pPr>
            <a:endParaRPr lang="cs-CZ" dirty="0">
              <a:latin typeface="Trebuchet MS" panose="020B0603020202020204" pitchFamily="34" charset="0"/>
            </a:endParaRPr>
          </a:p>
          <a:p>
            <a:pPr marL="0" lvl="0" indent="0">
              <a:lnSpc>
                <a:spcPct val="90000"/>
              </a:lnSpc>
              <a:buNone/>
            </a:pPr>
            <a:endParaRPr lang="cs-CZ" dirty="0">
              <a:solidFill>
                <a:srgbClr val="00B050"/>
              </a:solidFill>
            </a:endParaRPr>
          </a:p>
          <a:p>
            <a:endParaRPr lang="cs-CZ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33156541"/>
              </p:ext>
            </p:extLst>
          </p:nvPr>
        </p:nvGraphicFramePr>
        <p:xfrm>
          <a:off x="1691680" y="2780928"/>
          <a:ext cx="5544616" cy="3055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755576" y="602128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dirty="0">
                <a:latin typeface="Trebuchet MS" panose="020B0603020202020204" pitchFamily="34" charset="0"/>
              </a:rPr>
              <a:t>V případě potřeby Vám učitel pomůže s rozdělováním do skupin.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1679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Joanna\Desktop\webquest\Pogoda - Wolne videa na Pixabay_pliki\570397851_640x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PROCES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buNone/>
            </a:pPr>
            <a:r>
              <a:rPr lang="cs-CZ" dirty="0">
                <a:latin typeface="Trebuchet MS" panose="020B0603020202020204" pitchFamily="34" charset="0"/>
              </a:rPr>
              <a:t>2. Každá skupina bude zpracovávat problematiku související s předmětem projektu. Budou také úkoly, které splní každá skupina, a úkoly, které splníte společně. </a:t>
            </a:r>
          </a:p>
          <a:p>
            <a:pPr marL="0" lvl="0" indent="0">
              <a:lnSpc>
                <a:spcPct val="90000"/>
              </a:lnSpc>
              <a:buNone/>
            </a:pPr>
            <a:endParaRPr lang="cs-CZ" dirty="0">
              <a:latin typeface="Trebuchet MS" panose="020B0603020202020204" pitchFamily="34" charset="0"/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cs-CZ" dirty="0">
                <a:latin typeface="Trebuchet MS" panose="020B0603020202020204" pitchFamily="34" charset="0"/>
              </a:rPr>
              <a:t>3. Nyní Vám přesně vysvětlím, co bude Vaším úkolem, v závislosti na tom, ve které skupině budete.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2950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anna\Desktop\webquest\Pogoda - Wolne videa na Pixabay_pliki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11" y="0"/>
            <a:ext cx="917331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PROCES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73216"/>
          </a:xfrm>
        </p:spPr>
        <p:txBody>
          <a:bodyPr>
            <a:normAutofit fontScale="70000" lnSpcReduction="20000"/>
          </a:bodyPr>
          <a:lstStyle/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Vaším úkolem bude </a:t>
            </a:r>
          </a:p>
          <a:p>
            <a:pPr marL="514350" indent="-514350">
              <a:buAutoNum type="alphaLcParenR"/>
            </a:pPr>
            <a:r>
              <a:rPr lang="cs-CZ" dirty="0"/>
              <a:t>najít odpovědi na otázky: CO JE POČASÍ? CO TO JE KLIMA? CO VYTVÁŘÍ KLIMA?</a:t>
            </a:r>
          </a:p>
          <a:p>
            <a:pPr marL="514350" indent="-514350">
              <a:buAutoNum type="alphaLcParenR"/>
            </a:pPr>
            <a:r>
              <a:rPr lang="cs-CZ" dirty="0"/>
              <a:t>Shromáždění informací o TEPLOTĚ VZDUCHU a ATMOSFÉRICKÉM TLAKU. Je nutné najít odpovědi na otázky:</a:t>
            </a:r>
          </a:p>
          <a:p>
            <a:pPr>
              <a:buFontTx/>
              <a:buChar char="-"/>
            </a:pPr>
            <a:r>
              <a:rPr lang="cs-CZ" dirty="0"/>
              <a:t>Co to je teplota?</a:t>
            </a:r>
          </a:p>
          <a:p>
            <a:pPr>
              <a:buFontTx/>
              <a:buChar char="-"/>
            </a:pPr>
            <a:r>
              <a:rPr lang="cs-CZ" dirty="0"/>
              <a:t>Co nám říká teplota?</a:t>
            </a:r>
          </a:p>
          <a:p>
            <a:pPr>
              <a:buFontTx/>
              <a:buChar char="-"/>
            </a:pPr>
            <a:r>
              <a:rPr lang="cs-CZ" dirty="0"/>
              <a:t>Co jsou horka, mrazíky, mrazy?</a:t>
            </a:r>
          </a:p>
          <a:p>
            <a:pPr>
              <a:buFontTx/>
              <a:buChar char="-"/>
            </a:pPr>
            <a:r>
              <a:rPr lang="cs-CZ" dirty="0"/>
              <a:t>Jakým zařízením se provádí měření teploty a v jakých měrných jednotkách se uvádí teplota?</a:t>
            </a:r>
          </a:p>
          <a:p>
            <a:pPr>
              <a:buFontTx/>
              <a:buChar char="-"/>
            </a:pPr>
            <a:r>
              <a:rPr lang="cs-CZ" dirty="0"/>
              <a:t>Co je atmosférický tlak?</a:t>
            </a:r>
          </a:p>
          <a:p>
            <a:pPr>
              <a:buFontTx/>
              <a:buChar char="-"/>
            </a:pPr>
            <a:r>
              <a:rPr lang="cs-CZ" dirty="0"/>
              <a:t>Jakým zařízením se měří atmosférický tlak a v jakých měrných jednotkách se uvádí?</a:t>
            </a:r>
          </a:p>
          <a:p>
            <a:pPr>
              <a:buFontTx/>
              <a:buChar char="-"/>
            </a:pPr>
            <a:endParaRPr lang="cs-CZ" dirty="0"/>
          </a:p>
        </p:txBody>
      </p:sp>
      <p:grpSp>
        <p:nvGrpSpPr>
          <p:cNvPr id="4" name="Grupa 3"/>
          <p:cNvGrpSpPr/>
          <p:nvPr/>
        </p:nvGrpSpPr>
        <p:grpSpPr>
          <a:xfrm>
            <a:off x="2732936" y="1625748"/>
            <a:ext cx="3881231" cy="678960"/>
            <a:chOff x="249167" y="-33142"/>
            <a:chExt cx="3881231" cy="678960"/>
          </a:xfrm>
        </p:grpSpPr>
        <p:sp>
          <p:nvSpPr>
            <p:cNvPr id="5" name="Prostokąt zaokrąglony 4"/>
            <p:cNvSpPr/>
            <p:nvPr/>
          </p:nvSpPr>
          <p:spPr>
            <a:xfrm>
              <a:off x="249167" y="-33142"/>
              <a:ext cx="3881231" cy="67896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rostokąt 5"/>
            <p:cNvSpPr/>
            <p:nvPr/>
          </p:nvSpPr>
          <p:spPr>
            <a:xfrm>
              <a:off x="249167" y="33146"/>
              <a:ext cx="3814943" cy="6126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701" tIns="0" rIns="146701" bIns="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300" kern="1200" dirty="0">
                  <a:solidFill>
                    <a:schemeClr val="tx1"/>
                  </a:solidFill>
                </a:rPr>
                <a:t>SKUPINA 1 - POZOROVATELÉ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261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Joanna\Desktop\webquest\Pogoda - Wolne videa na Pixabay_pliki\646292946_640x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PROCES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2776"/>
            <a:ext cx="3907875" cy="70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419872" y="1556792"/>
            <a:ext cx="2596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/>
              <a:t>SKUPINA 2 - METEOROLOGOVÉ</a:t>
            </a:r>
            <a:endParaRPr lang="cs-CZ" dirty="0"/>
          </a:p>
        </p:txBody>
      </p:sp>
      <p:sp>
        <p:nvSpPr>
          <p:cNvPr id="8" name="Prostokąt 7"/>
          <p:cNvSpPr/>
          <p:nvPr/>
        </p:nvSpPr>
        <p:spPr>
          <a:xfrm>
            <a:off x="107504" y="2492896"/>
            <a:ext cx="8928992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500" dirty="0">
                <a:solidFill>
                  <a:srgbClr val="FFFF00"/>
                </a:solidFill>
              </a:rPr>
              <a:t>Vaším úkolem bude </a:t>
            </a:r>
          </a:p>
          <a:p>
            <a:pPr marL="514350" indent="-514350">
              <a:buAutoNum type="alphaLcParenR"/>
            </a:pPr>
            <a:r>
              <a:rPr lang="cs-CZ" sz="2500" dirty="0">
                <a:solidFill>
                  <a:srgbClr val="FFFF00"/>
                </a:solidFill>
              </a:rPr>
              <a:t>najít odpovědi na otázky: CO JE POČASÍ?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sz="2800" dirty="0">
                <a:solidFill>
                  <a:srgbClr val="FFFF00"/>
                </a:solidFill>
              </a:rPr>
              <a:t>CO TO JE KLIMA? CO VYTVÁŘÍ KLIMA?</a:t>
            </a:r>
            <a:endParaRPr lang="cs-CZ" sz="2500" dirty="0">
              <a:solidFill>
                <a:srgbClr val="FFFF00"/>
              </a:solidFill>
            </a:endParaRPr>
          </a:p>
          <a:p>
            <a:pPr marL="514350" indent="-514350">
              <a:buAutoNum type="alphaLcParenR"/>
            </a:pPr>
            <a:r>
              <a:rPr lang="cs-CZ" sz="2500" dirty="0">
                <a:solidFill>
                  <a:srgbClr val="FFFF00"/>
                </a:solidFill>
              </a:rPr>
              <a:t>Shromáždění informací o SRÁŽKÁCH a USAZENÝCH SRÁŽKÁCH. Je nutné najít odpovědi na otázky:</a:t>
            </a:r>
          </a:p>
          <a:p>
            <a:pPr>
              <a:buFontTx/>
              <a:buChar char="-"/>
            </a:pPr>
            <a:r>
              <a:rPr lang="cs-CZ" sz="2500" dirty="0">
                <a:solidFill>
                  <a:srgbClr val="FFFF00"/>
                </a:solidFill>
              </a:rPr>
              <a:t>Co jsou srážky?</a:t>
            </a:r>
          </a:p>
          <a:p>
            <a:pPr>
              <a:buFontTx/>
              <a:buChar char="-"/>
            </a:pPr>
            <a:r>
              <a:rPr lang="cs-CZ" sz="2500" dirty="0">
                <a:solidFill>
                  <a:srgbClr val="FFFF00"/>
                </a:solidFill>
              </a:rPr>
              <a:t>Co je déšť, sníh a kroupy?</a:t>
            </a:r>
          </a:p>
          <a:p>
            <a:pPr>
              <a:buFontTx/>
              <a:buChar char="-"/>
            </a:pPr>
            <a:r>
              <a:rPr lang="cs-CZ" sz="2500" dirty="0">
                <a:solidFill>
                  <a:srgbClr val="FFFF00"/>
                </a:solidFill>
              </a:rPr>
              <a:t>Co jsou usazené srážky?</a:t>
            </a:r>
          </a:p>
          <a:p>
            <a:pPr>
              <a:buFontTx/>
              <a:buChar char="-"/>
            </a:pPr>
            <a:r>
              <a:rPr lang="cs-CZ" sz="2500" dirty="0">
                <a:solidFill>
                  <a:srgbClr val="FFFF00"/>
                </a:solidFill>
              </a:rPr>
              <a:t>Co je rosa, námraza, jinovatka?</a:t>
            </a:r>
          </a:p>
          <a:p>
            <a:pPr>
              <a:buFontTx/>
              <a:buChar char="-"/>
            </a:pPr>
            <a:r>
              <a:rPr lang="cs-CZ" sz="2500" dirty="0">
                <a:solidFill>
                  <a:srgbClr val="FFFF00"/>
                </a:solidFill>
              </a:rPr>
              <a:t>Jakým zařízením se provádí měření deště a v jakých měrných jednotkách se uvádí atmosférické srážky?</a:t>
            </a:r>
          </a:p>
        </p:txBody>
      </p:sp>
    </p:spTree>
    <p:extLst>
      <p:ext uri="{BB962C8B-B14F-4D97-AF65-F5344CB8AC3E}">
        <p14:creationId xmlns:p14="http://schemas.microsoft.com/office/powerpoint/2010/main" val="1691962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4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PROCES</a:t>
            </a:r>
            <a:endParaRPr lang="cs-CZ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061" y="1184373"/>
            <a:ext cx="3907875" cy="70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3273566" y="1331476"/>
            <a:ext cx="25066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/>
              <a:t>SKUPINA 3 - PŘÍRODOVĚDCI</a:t>
            </a:r>
          </a:p>
          <a:p>
            <a:pPr lvl="0"/>
            <a:endParaRPr lang="cs-CZ" dirty="0"/>
          </a:p>
        </p:txBody>
      </p:sp>
      <p:sp>
        <p:nvSpPr>
          <p:cNvPr id="6" name="Prostokąt 5"/>
          <p:cNvSpPr/>
          <p:nvPr/>
        </p:nvSpPr>
        <p:spPr>
          <a:xfrm>
            <a:off x="209954" y="1988840"/>
            <a:ext cx="88924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Vaším úkolem bude </a:t>
            </a:r>
          </a:p>
          <a:p>
            <a:pPr marL="514350" indent="-514350">
              <a:buAutoNum type="alphaLcParenR"/>
            </a:pPr>
            <a:r>
              <a:rPr lang="cs-CZ" sz="2000" dirty="0"/>
              <a:t>najít odpovědi na otázky: CO JE POČASÍ? CO TO JE KLIMA? CO VYTVÁŘÍ KLIMA?</a:t>
            </a:r>
          </a:p>
          <a:p>
            <a:pPr marL="514350" indent="-514350">
              <a:buAutoNum type="alphaLcParenR"/>
            </a:pPr>
            <a:r>
              <a:rPr lang="cs-CZ" sz="2000" dirty="0"/>
              <a:t>Shromáždění informací o OBLAČNOSTI a SMĚRU A RYCHLOSTI VĚTRU. Je nutné najít odpovědi na otázky:</a:t>
            </a:r>
          </a:p>
          <a:p>
            <a:pPr>
              <a:buFontTx/>
              <a:buChar char="-"/>
            </a:pPr>
            <a:r>
              <a:rPr lang="cs-CZ" sz="2000" dirty="0"/>
              <a:t>Co je oblačnost?</a:t>
            </a:r>
          </a:p>
          <a:p>
            <a:pPr>
              <a:buFontTx/>
              <a:buChar char="-"/>
            </a:pPr>
            <a:r>
              <a:rPr lang="cs-CZ" sz="2000" dirty="0"/>
              <a:t>Z čeho mohou být mraky?</a:t>
            </a:r>
          </a:p>
          <a:p>
            <a:pPr>
              <a:buFontTx/>
              <a:buChar char="-"/>
            </a:pPr>
            <a:r>
              <a:rPr lang="cs-CZ" sz="2000" dirty="0"/>
              <a:t>Co to jsou mraky?</a:t>
            </a:r>
          </a:p>
          <a:p>
            <a:pPr>
              <a:buFontTx/>
              <a:buChar char="-"/>
            </a:pPr>
            <a:r>
              <a:rPr lang="cs-CZ" sz="2000" dirty="0"/>
              <a:t>Co může vznikat z mraků?</a:t>
            </a:r>
          </a:p>
          <a:p>
            <a:pPr>
              <a:buFontTx/>
              <a:buChar char="-"/>
            </a:pPr>
            <a:r>
              <a:rPr lang="cs-CZ" sz="2000" dirty="0"/>
              <a:t>Co je vítr?</a:t>
            </a:r>
          </a:p>
          <a:p>
            <a:pPr>
              <a:buFontTx/>
              <a:buChar char="-"/>
            </a:pPr>
            <a:r>
              <a:rPr lang="cs-CZ" sz="2000" dirty="0"/>
              <a:t>Jaké jsou a odkud pocházejí názvy větru?</a:t>
            </a:r>
          </a:p>
          <a:p>
            <a:pPr>
              <a:buFontTx/>
              <a:buChar char="-"/>
            </a:pPr>
            <a:r>
              <a:rPr lang="cs-CZ" sz="2000" dirty="0"/>
              <a:t>Jaké je rozdělení větrů? (uveďte větry stálé a sezónní, uveďte na jaké větry se dělí)</a:t>
            </a:r>
          </a:p>
          <a:p>
            <a:pPr>
              <a:buFontTx/>
              <a:buChar char="-"/>
            </a:pPr>
            <a:r>
              <a:rPr lang="cs-CZ" sz="2000" dirty="0"/>
              <a:t>Jakým zařízením se provádí měření větru a v jakých měrných jednotkách se uvádí: směr a rychlost větru?</a:t>
            </a:r>
          </a:p>
        </p:txBody>
      </p:sp>
    </p:spTree>
    <p:extLst>
      <p:ext uri="{BB962C8B-B14F-4D97-AF65-F5344CB8AC3E}">
        <p14:creationId xmlns:p14="http://schemas.microsoft.com/office/powerpoint/2010/main" val="225503731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1446</Words>
  <Application>Microsoft Office PowerPoint</Application>
  <PresentationFormat>Pokaz na ekranie (4:3)</PresentationFormat>
  <Paragraphs>215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33" baseType="lpstr">
      <vt:lpstr>Arial</vt:lpstr>
      <vt:lpstr>Baskerville Old Face</vt:lpstr>
      <vt:lpstr>Calibri</vt:lpstr>
      <vt:lpstr>Calibri Light</vt:lpstr>
      <vt:lpstr>Ebrima</vt:lpstr>
      <vt:lpstr>Garamond</vt:lpstr>
      <vt:lpstr>Lucida Sans Unicode</vt:lpstr>
      <vt:lpstr>Mangal</vt:lpstr>
      <vt:lpstr>Trebuchet MS</vt:lpstr>
      <vt:lpstr>Wingdings</vt:lpstr>
      <vt:lpstr>Motyw pakietu Office</vt:lpstr>
      <vt:lpstr>POČASÍ A JEHO SLOŽKY</vt:lpstr>
      <vt:lpstr>OBSAH</vt:lpstr>
      <vt:lpstr>ÚVOD</vt:lpstr>
      <vt:lpstr>ZADÁNÍ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ZDROJE</vt:lpstr>
      <vt:lpstr>ZDROJE</vt:lpstr>
      <vt:lpstr>ZDROJE</vt:lpstr>
      <vt:lpstr>HODNOCENÍ</vt:lpstr>
      <vt:lpstr>HODNOCENÍ</vt:lpstr>
      <vt:lpstr> HODNOCENÍ - BODOVÁNÍ</vt:lpstr>
      <vt:lpstr>VÝSLEDKY</vt:lpstr>
      <vt:lpstr>PŘÍRUČKA PRO UČITELE</vt:lpstr>
      <vt:lpstr>PŘÍRUČKA PRO UČITELE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Wronka</dc:creator>
  <cp:lastModifiedBy>Anna Basta</cp:lastModifiedBy>
  <cp:revision>41</cp:revision>
  <dcterms:created xsi:type="dcterms:W3CDTF">2017-09-01T02:27:43Z</dcterms:created>
  <dcterms:modified xsi:type="dcterms:W3CDTF">2020-01-22T13:29:22Z</dcterms:modified>
</cp:coreProperties>
</file>