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61" r:id="rId8"/>
    <p:sldId id="278" r:id="rId9"/>
    <p:sldId id="262" r:id="rId10"/>
    <p:sldId id="263" r:id="rId11"/>
    <p:sldId id="272" r:id="rId12"/>
    <p:sldId id="274" r:id="rId13"/>
    <p:sldId id="266" r:id="rId14"/>
    <p:sldId id="267" r:id="rId15"/>
    <p:sldId id="277" r:id="rId16"/>
    <p:sldId id="268" r:id="rId17"/>
    <p:sldId id="275" r:id="rId18"/>
    <p:sldId id="270" r:id="rId19"/>
    <p:sldId id="276"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4660"/>
  </p:normalViewPr>
  <p:slideViewPr>
    <p:cSldViewPr>
      <p:cViewPr varScale="1">
        <p:scale>
          <a:sx n="54" d="100"/>
          <a:sy n="54" d="100"/>
        </p:scale>
        <p:origin x="132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pl-PL"/>
              <a:t>Kliknij, aby edytować styl</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9752003-0904-458C-B1DA-811803B0619D}"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pl-PL"/>
              <a:t>Kliknij, aby edytować styl</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8" name="Slide Number Placeholder 7"/>
          <p:cNvSpPr>
            <a:spLocks noGrp="1"/>
          </p:cNvSpPr>
          <p:nvPr>
            <p:ph type="sldNum" sz="quarter" idx="11"/>
          </p:nvPr>
        </p:nvSpPr>
        <p:spPr/>
        <p:txBody>
          <a:bodyPr/>
          <a:lstStyle/>
          <a:p>
            <a:fld id="{E9752003-0904-458C-B1DA-811803B0619D}" type="slidenum">
              <a:rPr lang="pl-PL" smtClean="0"/>
              <a:pPr/>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pl-PL"/>
              <a:t>Kliknij, aby edytować style wzorca tekstu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752003-0904-458C-B1DA-811803B0619D}" type="slidenum">
              <a:rPr lang="pl-PL" smtClean="0"/>
              <a:pPr/>
              <a:t>‹#›</a:t>
            </a:fld>
            <a:endParaRPr lang="pl-PL"/>
          </a:p>
        </p:txBody>
      </p:sp>
      <p:sp>
        <p:nvSpPr>
          <p:cNvPr id="8" name="Title 7"/>
          <p:cNvSpPr>
            <a:spLocks noGrp="1"/>
          </p:cNvSpPr>
          <p:nvPr>
            <p:ph type="title"/>
          </p:nvPr>
        </p:nvSpPr>
        <p:spPr/>
        <p:txBody>
          <a:bodyPr/>
          <a:lstStyle/>
          <a:p>
            <a:r>
              <a:rPr lang="pl-PL"/>
              <a:t>Kliknij, aby edytować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9752003-0904-458C-B1DA-811803B0619D}" type="slidenum">
              <a:rPr lang="pl-PL" smtClean="0"/>
              <a:pPr/>
              <a:t>‹#›</a:t>
            </a:fld>
            <a:endParaRPr lang="pl-PL"/>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pl-PL"/>
              <a:t>Kliknij, aby edytować styl</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2FF7798-2ED1-4AAC-BA10-D8F588717C77}" type="datetimeFigureOut">
              <a:rPr lang="pl-PL" smtClean="0"/>
              <a:pPr/>
              <a:t>22.01.2020</a:t>
            </a:fld>
            <a:endParaRPr lang="pl-PL"/>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pl-PL"/>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9752003-0904-458C-B1DA-811803B0619D}" type="slidenum">
              <a:rPr lang="pl-PL" smtClean="0"/>
              <a:pPr/>
              <a:t>‹#›</a:t>
            </a:fld>
            <a:endParaRPr lang="pl-PL"/>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ymkren.cz/studium/kam-na-vs/" TargetMode="External"/><Relationship Id="rId7" Type="http://schemas.openxmlformats.org/officeDocument/2006/relationships/hyperlink" Target="http://www.msmt.cz/" TargetMode="External"/><Relationship Id="rId2" Type="http://schemas.openxmlformats.org/officeDocument/2006/relationships/hyperlink" Target="https://amigas.cz/pomaturitni-studium-brno/kam_po_maturite/" TargetMode="External"/><Relationship Id="rId1" Type="http://schemas.openxmlformats.org/officeDocument/2006/relationships/slideLayout" Target="../slideLayouts/slideLayout2.xml"/><Relationship Id="rId6" Type="http://schemas.openxmlformats.org/officeDocument/2006/relationships/hyperlink" Target="https://www.studymix.cz/kam-po-maturite/" TargetMode="External"/><Relationship Id="rId5" Type="http://schemas.openxmlformats.org/officeDocument/2006/relationships/hyperlink" Target="https://www.kampomaturite.cz/?utm_source=seznam&amp;utm_medium=cpc&amp;utm_campaign=Kampomaturit%c4%9b&amp;utm_content=Kampo" TargetMode="External"/><Relationship Id="rId4" Type="http://schemas.openxmlformats.org/officeDocument/2006/relationships/hyperlink" Target="https://www.hnn.cz/kam-po-skol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vysokeskoly.cz/katalog-vs/univerzita-karlova-v-praze/144" TargetMode="External"/><Relationship Id="rId2" Type="http://schemas.openxmlformats.org/officeDocument/2006/relationships/hyperlink" Target="https://cuni.cz/UK-1.html" TargetMode="External"/><Relationship Id="rId1" Type="http://schemas.openxmlformats.org/officeDocument/2006/relationships/slideLayout" Target="../slideLayouts/slideLayout2.xml"/><Relationship Id="rId4" Type="http://schemas.openxmlformats.org/officeDocument/2006/relationships/hyperlink" Target="https://www.facebook.com/pages/Univerzita-Karlova-V-Praze/11056328896496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23528" y="2204864"/>
            <a:ext cx="8199617" cy="2862408"/>
          </a:xfrm>
        </p:spPr>
        <p:txBody>
          <a:bodyPr>
            <a:normAutofit fontScale="90000"/>
          </a:bodyPr>
          <a:lstStyle/>
          <a:p>
            <a:r>
              <a:rPr lang="cs-CZ" dirty="0"/>
              <a:t/>
            </a:r>
            <a:br>
              <a:rPr lang="cs-CZ" dirty="0"/>
            </a:br>
            <a:r>
              <a:rPr lang="cs-CZ" dirty="0"/>
              <a:t/>
            </a:r>
            <a:br>
              <a:rPr lang="cs-CZ" dirty="0"/>
            </a:br>
            <a:r>
              <a:rPr lang="cs-CZ" dirty="0"/>
              <a:t/>
            </a:r>
            <a:br>
              <a:rPr lang="cs-CZ" dirty="0"/>
            </a:br>
            <a:r>
              <a:rPr lang="cs-CZ" sz="3600" b="1" dirty="0"/>
              <a:t>„Co dál po základní škole –</a:t>
            </a:r>
            <a:r>
              <a:rPr lang="cs-CZ" dirty="0"/>
              <a:t/>
            </a:r>
            <a:br>
              <a:rPr lang="cs-CZ" dirty="0"/>
            </a:br>
            <a:r>
              <a:rPr lang="cs-CZ" sz="3600" b="1" dirty="0"/>
              <a:t>moje škola, moje volba”</a:t>
            </a:r>
            <a:r>
              <a:rPr lang="cs-CZ" dirty="0"/>
              <a:t/>
            </a:r>
            <a:br>
              <a:rPr lang="cs-CZ" dirty="0"/>
            </a:br>
            <a:r>
              <a:rPr lang="cs-CZ" dirty="0"/>
              <a:t/>
            </a:r>
            <a:br>
              <a:rPr lang="cs-CZ" dirty="0"/>
            </a:br>
            <a:r>
              <a:rPr lang="cs-CZ" sz="1600" b="1" dirty="0"/>
              <a:t>Web Quest je určen pro žáky druhého stupně</a:t>
            </a:r>
            <a:r>
              <a:rPr lang="cs-CZ" sz="1600" dirty="0"/>
              <a:t> </a:t>
            </a:r>
            <a:r>
              <a:rPr lang="cs-CZ" sz="1600" b="1" dirty="0"/>
              <a:t>Jako podpora profesního poradenství pro žáky s poruchou sluchu </a:t>
            </a:r>
            <a:r>
              <a:rPr lang="cs-CZ" sz="1600" dirty="0"/>
              <a:t/>
            </a:r>
            <a:br>
              <a:rPr lang="cs-CZ" sz="1600" dirty="0"/>
            </a:br>
            <a:r>
              <a:rPr lang="cs-CZ" sz="1600" dirty="0"/>
              <a:t/>
            </a:r>
            <a:br>
              <a:rPr lang="cs-CZ" sz="1600" dirty="0"/>
            </a:br>
            <a:r>
              <a:rPr lang="cs-CZ" dirty="0"/>
              <a:t/>
            </a:r>
            <a:br>
              <a:rPr lang="cs-CZ" dirty="0"/>
            </a:br>
            <a:r>
              <a:rPr lang="cs-CZ" dirty="0"/>
              <a:t/>
            </a:r>
            <a:br>
              <a:rPr lang="cs-CZ" dirty="0"/>
            </a:br>
            <a:endParaRPr lang="cs-CZ" dirty="0"/>
          </a:p>
        </p:txBody>
      </p:sp>
      <p:sp>
        <p:nvSpPr>
          <p:cNvPr id="3" name="Podtytuł 2"/>
          <p:cNvSpPr>
            <a:spLocks noGrp="1"/>
          </p:cNvSpPr>
          <p:nvPr>
            <p:ph type="subTitle" idx="1"/>
          </p:nvPr>
        </p:nvSpPr>
        <p:spPr>
          <a:xfrm>
            <a:off x="323528" y="5077440"/>
            <a:ext cx="5626968" cy="716632"/>
          </a:xfrm>
        </p:spPr>
        <p:txBody>
          <a:bodyPr/>
          <a:lstStyle/>
          <a:p>
            <a:r>
              <a:rPr lang="cs-CZ" sz="2400" b="1" dirty="0"/>
              <a:t>Zpracoval: Maria Smorąg</a:t>
            </a:r>
          </a:p>
          <a:p>
            <a:endParaRPr lang="cs-CZ"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954813" y="4941168"/>
            <a:ext cx="1705809" cy="1705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Znalezione obrazy dla zapytania g&amp;lstrok;usi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010" y="3068960"/>
            <a:ext cx="1577973" cy="16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Obraz 6">
            <a:extLst>
              <a:ext uri="{FF2B5EF4-FFF2-40B4-BE49-F238E27FC236}">
                <a16:creationId xmlns:a16="http://schemas.microsoft.com/office/drawing/2014/main" xmlns="" id="{C4008041-98A3-47D8-8718-3219E35AEF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8" name="Obraz 7"/>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0462" y="629164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217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endParaRPr lang="cs-CZ" dirty="0"/>
          </a:p>
        </p:txBody>
      </p:sp>
      <p:sp>
        <p:nvSpPr>
          <p:cNvPr id="3" name="Symbol zastępczy zawartości 2"/>
          <p:cNvSpPr>
            <a:spLocks noGrp="1"/>
          </p:cNvSpPr>
          <p:nvPr>
            <p:ph idx="1"/>
          </p:nvPr>
        </p:nvSpPr>
        <p:spPr/>
        <p:txBody>
          <a:bodyPr>
            <a:normAutofit lnSpcReduction="10000"/>
          </a:bodyPr>
          <a:lstStyle/>
          <a:p>
            <a:pPr marL="0" indent="0">
              <a:buNone/>
            </a:pPr>
            <a:r>
              <a:rPr lang="cs-CZ" dirty="0"/>
              <a:t>Při přípravě individuální myšlenkové mapy navštivte internetové stránky školy, která vás zaujala, a vyberte z nich nejdůležitější informace.</a:t>
            </a:r>
          </a:p>
          <a:p>
            <a:pPr marL="0" indent="0">
              <a:buNone/>
            </a:pPr>
            <a:r>
              <a:rPr lang="cs-CZ" dirty="0"/>
              <a:t>Tvoje myšlenková mapa by měla obsahovat:</a:t>
            </a:r>
          </a:p>
          <a:p>
            <a:r>
              <a:rPr lang="cs-CZ" dirty="0"/>
              <a:t>1. Jméno a příjmení.</a:t>
            </a:r>
          </a:p>
          <a:p>
            <a:r>
              <a:rPr lang="cs-CZ" dirty="0"/>
              <a:t>2. Název a adresu školy, ve které chceš dále studovat.</a:t>
            </a:r>
          </a:p>
          <a:p>
            <a:r>
              <a:rPr lang="cs-CZ" dirty="0"/>
              <a:t>3. Název a krátkou informaci o povolání, které chceš vystudovat.</a:t>
            </a:r>
          </a:p>
          <a:p>
            <a:r>
              <a:rPr lang="cs-CZ" dirty="0"/>
              <a:t>4. Krátký popis, proč chceš na této škole studovat (co se ti na ní nejvíc líbí?).</a:t>
            </a:r>
          </a:p>
          <a:p>
            <a:r>
              <a:rPr lang="cs-CZ" dirty="0"/>
              <a:t>5. Můžeš přidat fotografie vybrané školy, důležité úspěchy jejích studentů, přístupovou mapu, atd.</a:t>
            </a:r>
          </a:p>
        </p:txBody>
      </p:sp>
    </p:spTree>
    <p:extLst>
      <p:ext uri="{BB962C8B-B14F-4D97-AF65-F5344CB8AC3E}">
        <p14:creationId xmlns:p14="http://schemas.microsoft.com/office/powerpoint/2010/main" val="1228970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Zdroje:</a:t>
            </a:r>
            <a:endParaRPr lang="cs-CZ" dirty="0"/>
          </a:p>
        </p:txBody>
      </p:sp>
      <p:sp>
        <p:nvSpPr>
          <p:cNvPr id="3" name="Symbol zastępczy zawartości 2"/>
          <p:cNvSpPr>
            <a:spLocks noGrp="1"/>
          </p:cNvSpPr>
          <p:nvPr>
            <p:ph idx="1"/>
          </p:nvPr>
        </p:nvSpPr>
        <p:spPr/>
        <p:txBody>
          <a:bodyPr>
            <a:normAutofit/>
          </a:bodyPr>
          <a:lstStyle/>
          <a:p>
            <a:r>
              <a:rPr lang="pl-PL" dirty="0" smtClean="0">
                <a:hlinkClick r:id="rId2"/>
              </a:rPr>
              <a:t>https://amigas.cz/pomaturitni-studium-brno/kam_po_maturite/</a:t>
            </a:r>
            <a:endParaRPr lang="pl-PL" dirty="0" smtClean="0"/>
          </a:p>
          <a:p>
            <a:r>
              <a:rPr lang="pl-PL" dirty="0" smtClean="0">
                <a:hlinkClick r:id="rId3"/>
              </a:rPr>
              <a:t>https://www.gymkren.cz/studium/kam-na-vs/</a:t>
            </a:r>
            <a:endParaRPr lang="pl-PL" dirty="0" smtClean="0"/>
          </a:p>
          <a:p>
            <a:r>
              <a:rPr lang="pl-PL" dirty="0" smtClean="0">
                <a:hlinkClick r:id="rId4"/>
              </a:rPr>
              <a:t>https://www.hnn.cz/kam-po-skole/</a:t>
            </a:r>
            <a:endParaRPr lang="pl-PL" dirty="0" smtClean="0"/>
          </a:p>
          <a:p>
            <a:r>
              <a:rPr lang="pl-PL" dirty="0" smtClean="0">
                <a:hlinkClick r:id="rId5"/>
              </a:rPr>
              <a:t>https://www.kampomaturite.cz/?utm_source=seznam&amp;utm_medium=cpc&amp;utm_campaign=Kampomaturit%c4%9b&amp;utm_content=Kampo</a:t>
            </a:r>
            <a:endParaRPr lang="pl-PL" dirty="0" smtClean="0"/>
          </a:p>
          <a:p>
            <a:r>
              <a:rPr lang="pl-PL" dirty="0" smtClean="0">
                <a:hlinkClick r:id="rId6"/>
              </a:rPr>
              <a:t>https://www.studymix.cz/kam-po-maturite/</a:t>
            </a:r>
            <a:endParaRPr lang="pl-PL" dirty="0" smtClean="0"/>
          </a:p>
          <a:p>
            <a:r>
              <a:rPr lang="pl-PL" dirty="0" smtClean="0">
                <a:hlinkClick r:id="rId7"/>
              </a:rPr>
              <a:t>http://www.msmt.cz/</a:t>
            </a:r>
            <a:endParaRPr lang="pl-PL" dirty="0" smtClean="0"/>
          </a:p>
          <a:p>
            <a:endParaRPr lang="pl-PL" dirty="0" smtClean="0"/>
          </a:p>
          <a:p>
            <a:endParaRPr lang="cs-CZ" dirty="0"/>
          </a:p>
          <a:p>
            <a:endParaRPr lang="cs-CZ" dirty="0"/>
          </a:p>
        </p:txBody>
      </p:sp>
    </p:spTree>
    <p:extLst>
      <p:ext uri="{BB962C8B-B14F-4D97-AF65-F5344CB8AC3E}">
        <p14:creationId xmlns:p14="http://schemas.microsoft.com/office/powerpoint/2010/main" val="1460925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643192" cy="1371600"/>
          </a:xfrm>
        </p:spPr>
        <p:txBody>
          <a:bodyPr/>
          <a:lstStyle/>
          <a:p>
            <a:r>
              <a:rPr lang="cs-CZ"/>
              <a:t>Zdroje:</a:t>
            </a:r>
          </a:p>
        </p:txBody>
      </p:sp>
      <p:sp>
        <p:nvSpPr>
          <p:cNvPr id="3" name="Symbol zastępczy zawartości 2"/>
          <p:cNvSpPr>
            <a:spLocks noGrp="1"/>
          </p:cNvSpPr>
          <p:nvPr>
            <p:ph idx="1"/>
          </p:nvPr>
        </p:nvSpPr>
        <p:spPr>
          <a:xfrm>
            <a:off x="467544" y="1772816"/>
            <a:ext cx="7620000" cy="4373563"/>
          </a:xfrm>
        </p:spPr>
        <p:txBody>
          <a:bodyPr/>
          <a:lstStyle/>
          <a:p>
            <a:r>
              <a:rPr lang="pl-PL" dirty="0" smtClean="0">
                <a:hlinkClick r:id="rId2"/>
              </a:rPr>
              <a:t>https://cuni.cz/UK-1.html</a:t>
            </a:r>
            <a:endParaRPr lang="pl-PL" dirty="0" smtClean="0"/>
          </a:p>
          <a:p>
            <a:r>
              <a:rPr lang="pl-PL" dirty="0" smtClean="0">
                <a:hlinkClick r:id="rId3"/>
              </a:rPr>
              <a:t>https://www.vysokeskoly.cz/katalog-vs/univerzita-karlova-v-praze/144</a:t>
            </a:r>
            <a:endParaRPr lang="pl-PL" dirty="0" smtClean="0"/>
          </a:p>
          <a:p>
            <a:r>
              <a:rPr lang="pl-PL" smtClean="0">
                <a:hlinkClick r:id="rId4"/>
              </a:rPr>
              <a:t>https://www.facebook.com/pages/Univerzita-Karlova-V-Praze/110563288964962</a:t>
            </a:r>
            <a:endParaRPr lang="pl-PL" smtClean="0"/>
          </a:p>
          <a:p>
            <a:endParaRPr lang="cs-CZ" dirty="0"/>
          </a:p>
          <a:p>
            <a:endParaRPr lang="cs-CZ" dirty="0"/>
          </a:p>
        </p:txBody>
      </p:sp>
    </p:spTree>
    <p:extLst>
      <p:ext uri="{BB962C8B-B14F-4D97-AF65-F5344CB8AC3E}">
        <p14:creationId xmlns:p14="http://schemas.microsoft.com/office/powerpoint/2010/main" val="2816046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274638"/>
            <a:ext cx="8229600" cy="1143000"/>
          </a:xfrm>
        </p:spPr>
        <p:txBody>
          <a:bodyPr>
            <a:normAutofit/>
          </a:bodyPr>
          <a:lstStyle/>
          <a:p>
            <a:r>
              <a:rPr lang="cs-CZ"/>
              <a:t>Hodnocení:</a:t>
            </a:r>
            <a:endParaRPr lang="cs-CZ" dirty="0"/>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646474524"/>
              </p:ext>
            </p:extLst>
          </p:nvPr>
        </p:nvGraphicFramePr>
        <p:xfrm>
          <a:off x="0" y="1267430"/>
          <a:ext cx="8784975" cy="4721158"/>
        </p:xfrm>
        <a:graphic>
          <a:graphicData uri="http://schemas.openxmlformats.org/drawingml/2006/table">
            <a:tbl>
              <a:tblPr firstRow="1" bandRow="1">
                <a:tableStyleId>{5C22544A-7EE6-4342-B048-85BDC9FD1C3A}</a:tableStyleId>
              </a:tblPr>
              <a:tblGrid>
                <a:gridCol w="2032527">
                  <a:extLst>
                    <a:ext uri="{9D8B030D-6E8A-4147-A177-3AD203B41FA5}">
                      <a16:colId xmlns:a16="http://schemas.microsoft.com/office/drawing/2014/main" xmlns="" val="20000"/>
                    </a:ext>
                  </a:extLst>
                </a:gridCol>
                <a:gridCol w="2032527">
                  <a:extLst>
                    <a:ext uri="{9D8B030D-6E8A-4147-A177-3AD203B41FA5}">
                      <a16:colId xmlns:a16="http://schemas.microsoft.com/office/drawing/2014/main" xmlns="" val="20001"/>
                    </a:ext>
                  </a:extLst>
                </a:gridCol>
                <a:gridCol w="2032527">
                  <a:extLst>
                    <a:ext uri="{9D8B030D-6E8A-4147-A177-3AD203B41FA5}">
                      <a16:colId xmlns:a16="http://schemas.microsoft.com/office/drawing/2014/main" xmlns="" val="20002"/>
                    </a:ext>
                  </a:extLst>
                </a:gridCol>
                <a:gridCol w="2687394">
                  <a:extLst>
                    <a:ext uri="{9D8B030D-6E8A-4147-A177-3AD203B41FA5}">
                      <a16:colId xmlns:a16="http://schemas.microsoft.com/office/drawing/2014/main" xmlns="" val="20003"/>
                    </a:ext>
                  </a:extLst>
                </a:gridCol>
              </a:tblGrid>
              <a:tr h="577394">
                <a:tc>
                  <a:txBody>
                    <a:bodyPr/>
                    <a:lstStyle/>
                    <a:p>
                      <a:r>
                        <a:rPr lang="cs-CZ" noProof="0" dirty="0"/>
                        <a:t>Počet bodů</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a16="http://schemas.microsoft.com/office/drawing/2014/main" xmlns="" val="10000"/>
                  </a:ext>
                </a:extLst>
              </a:tr>
              <a:tr h="2132084">
                <a:tc>
                  <a:txBody>
                    <a:bodyPr/>
                    <a:lstStyle/>
                    <a:p>
                      <a:r>
                        <a:rPr lang="cs-CZ" b="1" noProof="0" dirty="0"/>
                        <a:t>ČÁST I - Věcný obsah</a:t>
                      </a:r>
                    </a:p>
                  </a:txBody>
                  <a:tcPr/>
                </a:tc>
                <a:tc>
                  <a:txBody>
                    <a:bodyPr/>
                    <a:lstStyle/>
                    <a:p>
                      <a:r>
                        <a:rPr lang="cs-CZ" noProof="0" dirty="0"/>
                        <a:t>Neúplná informace, často mimo zadání. Povrchní využití zdrojů.</a:t>
                      </a:r>
                    </a:p>
                  </a:txBody>
                  <a:tcPr/>
                </a:tc>
                <a:tc>
                  <a:txBody>
                    <a:bodyPr/>
                    <a:lstStyle/>
                    <a:p>
                      <a:r>
                        <a:rPr lang="cs-CZ" noProof="0" dirty="0"/>
                        <a:t>Zpracování většiny informací v souladu se zadáním. Využití většiny uvedených zdrojů.</a:t>
                      </a:r>
                    </a:p>
                  </a:txBody>
                  <a:tcPr/>
                </a:tc>
                <a:tc>
                  <a:txBody>
                    <a:bodyPr/>
                    <a:lstStyle/>
                    <a:p>
                      <a:r>
                        <a:rPr lang="cs-CZ" noProof="0" dirty="0"/>
                        <a:t>Vyčerpávající zpracování zadání. Úplné využití uvedených zdrojů a jiných informací.</a:t>
                      </a:r>
                    </a:p>
                  </a:txBody>
                  <a:tcPr/>
                </a:tc>
                <a:extLst>
                  <a:ext uri="{0D108BD9-81ED-4DB2-BD59-A6C34878D82A}">
                    <a16:rowId xmlns:a16="http://schemas.microsoft.com/office/drawing/2014/main" xmlns="" val="10001"/>
                  </a:ext>
                </a:extLst>
              </a:tr>
              <a:tr h="1876234">
                <a:tc>
                  <a:txBody>
                    <a:bodyPr/>
                    <a:lstStyle/>
                    <a:p>
                      <a:r>
                        <a:rPr lang="cs-CZ" b="1" noProof="0" dirty="0"/>
                        <a:t>Vizuální efekt</a:t>
                      </a:r>
                    </a:p>
                  </a:txBody>
                  <a:tcPr/>
                </a:tc>
                <a:tc>
                  <a:txBody>
                    <a:bodyPr/>
                    <a:lstStyle/>
                    <a:p>
                      <a:r>
                        <a:rPr lang="cs-CZ" noProof="0" dirty="0"/>
                        <a:t>Špatné rozplánování prvků na snímku nebo plakátu. Slabě čitelná práce, neestetická.</a:t>
                      </a:r>
                    </a:p>
                  </a:txBody>
                  <a:tcPr/>
                </a:tc>
                <a:tc>
                  <a:txBody>
                    <a:bodyPr/>
                    <a:lstStyle/>
                    <a:p>
                      <a:r>
                        <a:rPr lang="cs-CZ" noProof="0" dirty="0"/>
                        <a:t>Správně rozmístěný obsah. Odpovídající množství snímků, čitelná práce.</a:t>
                      </a:r>
                    </a:p>
                  </a:txBody>
                  <a:tcPr/>
                </a:tc>
                <a:tc>
                  <a:txBody>
                    <a:bodyPr/>
                    <a:lstStyle/>
                    <a:p>
                      <a:r>
                        <a:rPr lang="cs-CZ" noProof="0" dirty="0"/>
                        <a:t>Přehledná, čitelná, estetická práce. Uspořádaný obsah. Vhodně zvolené grafické prvky.</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23966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0" y="274638"/>
            <a:ext cx="8229600" cy="1143000"/>
          </a:xfrm>
        </p:spPr>
        <p:txBody>
          <a:bodyPr/>
          <a:lstStyle/>
          <a:p>
            <a:r>
              <a:rPr lang="cs-CZ"/>
              <a:t>Hodnocení:</a:t>
            </a:r>
            <a:endParaRPr lang="cs-CZ" dirty="0"/>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1332037731"/>
              </p:ext>
            </p:extLst>
          </p:nvPr>
        </p:nvGraphicFramePr>
        <p:xfrm>
          <a:off x="0" y="1196975"/>
          <a:ext cx="8661648" cy="5999543"/>
        </p:xfrm>
        <a:graphic>
          <a:graphicData uri="http://schemas.openxmlformats.org/drawingml/2006/table">
            <a:tbl>
              <a:tblPr firstRow="1" bandRow="1">
                <a:tableStyleId>{5C22544A-7EE6-4342-B048-85BDC9FD1C3A}</a:tableStyleId>
              </a:tblPr>
              <a:tblGrid>
                <a:gridCol w="2165412">
                  <a:extLst>
                    <a:ext uri="{9D8B030D-6E8A-4147-A177-3AD203B41FA5}">
                      <a16:colId xmlns:a16="http://schemas.microsoft.com/office/drawing/2014/main" xmlns="" val="20000"/>
                    </a:ext>
                  </a:extLst>
                </a:gridCol>
                <a:gridCol w="2165412">
                  <a:extLst>
                    <a:ext uri="{9D8B030D-6E8A-4147-A177-3AD203B41FA5}">
                      <a16:colId xmlns:a16="http://schemas.microsoft.com/office/drawing/2014/main" xmlns="" val="20001"/>
                    </a:ext>
                  </a:extLst>
                </a:gridCol>
                <a:gridCol w="2165412">
                  <a:extLst>
                    <a:ext uri="{9D8B030D-6E8A-4147-A177-3AD203B41FA5}">
                      <a16:colId xmlns:a16="http://schemas.microsoft.com/office/drawing/2014/main" xmlns="" val="20002"/>
                    </a:ext>
                  </a:extLst>
                </a:gridCol>
                <a:gridCol w="2165412">
                  <a:extLst>
                    <a:ext uri="{9D8B030D-6E8A-4147-A177-3AD203B41FA5}">
                      <a16:colId xmlns:a16="http://schemas.microsoft.com/office/drawing/2014/main" xmlns="" val="20003"/>
                    </a:ext>
                  </a:extLst>
                </a:gridCol>
              </a:tblGrid>
              <a:tr h="432047">
                <a:tc>
                  <a:txBody>
                    <a:bodyPr/>
                    <a:lstStyle/>
                    <a:p>
                      <a:r>
                        <a:rPr lang="cs-CZ" noProof="0" dirty="0"/>
                        <a:t>Počet bodů </a:t>
                      </a:r>
                    </a:p>
                  </a:txBody>
                  <a:tcPr/>
                </a:tc>
                <a:tc>
                  <a:txBody>
                    <a:bodyPr/>
                    <a:lstStyle/>
                    <a:p>
                      <a:r>
                        <a:rPr lang="cs-CZ" noProof="0" dirty="0"/>
                        <a:t>1 bod</a:t>
                      </a:r>
                    </a:p>
                  </a:txBody>
                  <a:tcPr/>
                </a:tc>
                <a:tc>
                  <a:txBody>
                    <a:bodyPr/>
                    <a:lstStyle/>
                    <a:p>
                      <a:r>
                        <a:rPr lang="cs-CZ" noProof="0" dirty="0"/>
                        <a:t>2 body</a:t>
                      </a:r>
                    </a:p>
                  </a:txBody>
                  <a:tcPr/>
                </a:tc>
                <a:tc>
                  <a:txBody>
                    <a:bodyPr/>
                    <a:lstStyle/>
                    <a:p>
                      <a:r>
                        <a:rPr lang="cs-CZ" noProof="0" dirty="0"/>
                        <a:t>3 body</a:t>
                      </a:r>
                    </a:p>
                  </a:txBody>
                  <a:tcPr/>
                </a:tc>
                <a:extLst>
                  <a:ext uri="{0D108BD9-81ED-4DB2-BD59-A6C34878D82A}">
                    <a16:rowId xmlns:a16="http://schemas.microsoft.com/office/drawing/2014/main" xmlns="" val="10000"/>
                  </a:ext>
                </a:extLst>
              </a:tr>
              <a:tr h="370840">
                <a:tc>
                  <a:txBody>
                    <a:bodyPr/>
                    <a:lstStyle/>
                    <a:p>
                      <a:r>
                        <a:rPr lang="cs-CZ" b="1" noProof="0" dirty="0"/>
                        <a:t>Angažovanost skupiny a schopnost spolupráce</a:t>
                      </a:r>
                    </a:p>
                  </a:txBody>
                  <a:tcPr/>
                </a:tc>
                <a:tc>
                  <a:txBody>
                    <a:bodyPr/>
                    <a:lstStyle/>
                    <a:p>
                      <a:r>
                        <a:rPr lang="cs-CZ" noProof="0" dirty="0"/>
                        <a:t>Absence angažovanosti všech členů skupiny, slabá komunikace ve skupině.</a:t>
                      </a:r>
                    </a:p>
                  </a:txBody>
                  <a:tcPr/>
                </a:tc>
                <a:tc>
                  <a:txBody>
                    <a:bodyPr/>
                    <a:lstStyle/>
                    <a:p>
                      <a:r>
                        <a:rPr lang="cs-CZ" noProof="0" dirty="0"/>
                        <a:t>Angažovanost celé skupiny do práce. Drobná nedorozumění.</a:t>
                      </a:r>
                    </a:p>
                  </a:txBody>
                  <a:tcPr/>
                </a:tc>
                <a:tc>
                  <a:txBody>
                    <a:bodyPr/>
                    <a:lstStyle/>
                    <a:p>
                      <a:r>
                        <a:rPr lang="cs-CZ" noProof="0" dirty="0"/>
                        <a:t>Velmi dobrá spolupráce ve skupině. Srozumitelná komunikace a výměna informací.</a:t>
                      </a:r>
                    </a:p>
                  </a:txBody>
                  <a:tcPr/>
                </a:tc>
                <a:extLst>
                  <a:ext uri="{0D108BD9-81ED-4DB2-BD59-A6C34878D82A}">
                    <a16:rowId xmlns:a16="http://schemas.microsoft.com/office/drawing/2014/main" xmlns="" val="10001"/>
                  </a:ext>
                </a:extLst>
              </a:tr>
              <a:tr h="2367096">
                <a:tc>
                  <a:txBody>
                    <a:bodyPr/>
                    <a:lstStyle/>
                    <a:p>
                      <a:r>
                        <a:rPr lang="cs-CZ" b="1" noProof="0" dirty="0"/>
                        <a:t>Prezentace</a:t>
                      </a:r>
                    </a:p>
                  </a:txBody>
                  <a:tcPr/>
                </a:tc>
                <a:tc>
                  <a:txBody>
                    <a:bodyPr/>
                    <a:lstStyle/>
                    <a:p>
                      <a:r>
                        <a:rPr lang="cs-CZ" noProof="0" dirty="0"/>
                        <a:t>Prezentace pouze přečtená (předvedená), slabá znalost zadání, názvosloví. Bez odpovědi na dotazy učitele.</a:t>
                      </a:r>
                    </a:p>
                  </a:txBody>
                  <a:tcPr/>
                </a:tc>
                <a:tc>
                  <a:txBody>
                    <a:bodyPr/>
                    <a:lstStyle/>
                    <a:p>
                      <a:r>
                        <a:rPr lang="cs-CZ" noProof="0" dirty="0"/>
                        <a:t>Prezentace částečně přečtená, částečně samostatně řečená (předvedená). Slabé odpovědi na dotazy učitele.</a:t>
                      </a:r>
                    </a:p>
                  </a:txBody>
                  <a:tcPr/>
                </a:tc>
                <a:tc>
                  <a:txBody>
                    <a:bodyPr/>
                    <a:lstStyle/>
                    <a:p>
                      <a:r>
                        <a:rPr lang="cs-CZ" noProof="0" dirty="0"/>
                        <a:t>Prezentace prezentovaná samostatně, velké znalosti v oblasti zadání. Dobré odpovědi na dotazy učitele.</a:t>
                      </a:r>
                    </a:p>
                  </a:txBody>
                  <a:tcPr/>
                </a:tc>
                <a:extLst>
                  <a:ext uri="{0D108BD9-81ED-4DB2-BD59-A6C34878D82A}">
                    <a16:rowId xmlns:a16="http://schemas.microsoft.com/office/drawing/2014/main" xmlns="" val="10002"/>
                  </a:ext>
                </a:extLst>
              </a:tr>
              <a:tr h="370840">
                <a:tc>
                  <a:txBody>
                    <a:bodyPr/>
                    <a:lstStyle/>
                    <a:p>
                      <a:r>
                        <a:rPr lang="cs-CZ" b="1" noProof="0" dirty="0"/>
                        <a:t>ČÁST II - Individuální práce</a:t>
                      </a:r>
                    </a:p>
                  </a:txBody>
                  <a:tcPr/>
                </a:tc>
                <a:tc>
                  <a:txBody>
                    <a:bodyPr/>
                    <a:lstStyle/>
                    <a:p>
                      <a:r>
                        <a:rPr lang="cs-CZ" noProof="0" dirty="0"/>
                        <a:t>Absence všech prvků uvedených v zadání. Práce neestetická, povrchní.</a:t>
                      </a:r>
                    </a:p>
                  </a:txBody>
                  <a:tcPr/>
                </a:tc>
                <a:tc>
                  <a:txBody>
                    <a:bodyPr/>
                    <a:lstStyle/>
                    <a:p>
                      <a:r>
                        <a:rPr lang="cs-CZ" noProof="0" dirty="0"/>
                        <a:t>Všechny prvky uvedené v zadání splněny, avšak velmi povrchně. Práce čitelná.</a:t>
                      </a:r>
                    </a:p>
                  </a:txBody>
                  <a:tcPr/>
                </a:tc>
                <a:tc>
                  <a:txBody>
                    <a:bodyPr/>
                    <a:lstStyle/>
                    <a:p>
                      <a:r>
                        <a:rPr lang="cs-CZ" noProof="0" dirty="0"/>
                        <a:t>Vyčerpávající realizace zadání. Práce estetická, uspořádaná.</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660797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sz="1800" dirty="0">
              <a:latin typeface="+mn-lt"/>
            </a:endParaRPr>
          </a:p>
        </p:txBody>
      </p:sp>
      <p:sp>
        <p:nvSpPr>
          <p:cNvPr id="3" name="Symbol zastępczy tekstu 2"/>
          <p:cNvSpPr>
            <a:spLocks noGrp="1"/>
          </p:cNvSpPr>
          <p:nvPr>
            <p:ph type="body" idx="1"/>
          </p:nvPr>
        </p:nvSpPr>
        <p:spPr/>
        <p:txBody>
          <a:bodyPr>
            <a:normAutofit fontScale="85000" lnSpcReduction="20000"/>
          </a:bodyPr>
          <a:lstStyle/>
          <a:p>
            <a:r>
              <a:rPr lang="cs-CZ" sz="3600" b="1" dirty="0"/>
              <a:t>Hodnocení</a:t>
            </a:r>
          </a:p>
          <a:p>
            <a:r>
              <a:rPr lang="cs-CZ" sz="3600" b="1" dirty="0">
                <a:solidFill>
                  <a:schemeClr val="bg1">
                    <a:lumMod val="65000"/>
                  </a:schemeClr>
                </a:solidFill>
              </a:rPr>
              <a:t>bodování</a:t>
            </a:r>
            <a:r>
              <a:rPr lang="cs-CZ" sz="3600" dirty="0"/>
              <a:t>:</a:t>
            </a:r>
          </a:p>
        </p:txBody>
      </p:sp>
      <p:graphicFrame>
        <p:nvGraphicFramePr>
          <p:cNvPr id="4" name="Tabela 3"/>
          <p:cNvGraphicFramePr>
            <a:graphicFrameLocks noGrp="1"/>
          </p:cNvGraphicFramePr>
          <p:nvPr>
            <p:extLst>
              <p:ext uri="{D42A27DB-BD31-4B8C-83A1-F6EECF244321}">
                <p14:modId xmlns:p14="http://schemas.microsoft.com/office/powerpoint/2010/main" val="280812809"/>
              </p:ext>
            </p:extLst>
          </p:nvPr>
        </p:nvGraphicFramePr>
        <p:xfrm>
          <a:off x="467544" y="1556792"/>
          <a:ext cx="7608168" cy="4361630"/>
        </p:xfrm>
        <a:graphic>
          <a:graphicData uri="http://schemas.openxmlformats.org/drawingml/2006/table">
            <a:tbl>
              <a:tblPr firstRow="1" bandRow="1">
                <a:tableStyleId>{5C22544A-7EE6-4342-B048-85BDC9FD1C3A}</a:tableStyleId>
              </a:tblPr>
              <a:tblGrid>
                <a:gridCol w="3804084">
                  <a:extLst>
                    <a:ext uri="{9D8B030D-6E8A-4147-A177-3AD203B41FA5}">
                      <a16:colId xmlns:a16="http://schemas.microsoft.com/office/drawing/2014/main" xmlns="" val="20000"/>
                    </a:ext>
                  </a:extLst>
                </a:gridCol>
                <a:gridCol w="3804084">
                  <a:extLst>
                    <a:ext uri="{9D8B030D-6E8A-4147-A177-3AD203B41FA5}">
                      <a16:colId xmlns:a16="http://schemas.microsoft.com/office/drawing/2014/main" xmlns="" val="20001"/>
                    </a:ext>
                  </a:extLst>
                </a:gridCol>
              </a:tblGrid>
              <a:tr h="720080">
                <a:tc>
                  <a:txBody>
                    <a:bodyPr/>
                    <a:lstStyle/>
                    <a:p>
                      <a:pPr algn="ctr"/>
                      <a:r>
                        <a:rPr lang="cs-CZ" noProof="0" dirty="0">
                          <a:effectLst/>
                        </a:rPr>
                        <a:t>BODY</a:t>
                      </a:r>
                    </a:p>
                  </a:txBody>
                  <a:tcPr marL="68580" marR="68580" marT="0" marB="0"/>
                </a:tc>
                <a:tc>
                  <a:txBody>
                    <a:bodyPr/>
                    <a:lstStyle/>
                    <a:p>
                      <a:pPr algn="ctr"/>
                      <a:r>
                        <a:rPr lang="cs-CZ" sz="1800" noProof="0" dirty="0">
                          <a:effectLst/>
                          <a:latin typeface="Times New Roman"/>
                        </a:rPr>
                        <a:t>HODNOCENÍ</a:t>
                      </a:r>
                      <a:endParaRPr lang="cs-CZ" sz="1800" noProof="0" dirty="0">
                        <a:effectLst/>
                      </a:endParaRPr>
                    </a:p>
                  </a:txBody>
                  <a:tcPr marL="68580" marR="68580" marT="0" marB="0"/>
                </a:tc>
                <a:extLst>
                  <a:ext uri="{0D108BD9-81ED-4DB2-BD59-A6C34878D82A}">
                    <a16:rowId xmlns:a16="http://schemas.microsoft.com/office/drawing/2014/main" xmlns="" val="10000"/>
                  </a:ext>
                </a:extLst>
              </a:tr>
              <a:tr h="606925">
                <a:tc>
                  <a:txBody>
                    <a:bodyPr/>
                    <a:lstStyle/>
                    <a:p>
                      <a:pPr algn="ctr"/>
                      <a:r>
                        <a:rPr lang="cs-CZ" noProof="0" dirty="0">
                          <a:effectLst/>
                        </a:rPr>
                        <a:t>   &lt;3</a:t>
                      </a:r>
                    </a:p>
                  </a:txBody>
                  <a:tcPr marL="68580" marR="68580" marT="0" marB="0"/>
                </a:tc>
                <a:tc>
                  <a:txBody>
                    <a:bodyPr/>
                    <a:lstStyle/>
                    <a:p>
                      <a:pPr algn="ctr"/>
                      <a:r>
                        <a:rPr lang="cs-CZ" noProof="0" dirty="0">
                          <a:effectLst/>
                        </a:rPr>
                        <a:t>nevyhovující</a:t>
                      </a:r>
                    </a:p>
                  </a:txBody>
                  <a:tcPr marL="68580" marR="68580" marT="0" marB="0"/>
                </a:tc>
                <a:extLst>
                  <a:ext uri="{0D108BD9-81ED-4DB2-BD59-A6C34878D82A}">
                    <a16:rowId xmlns:a16="http://schemas.microsoft.com/office/drawing/2014/main" xmlns="" val="10001"/>
                  </a:ext>
                </a:extLst>
              </a:tr>
              <a:tr h="606925">
                <a:tc>
                  <a:txBody>
                    <a:bodyPr/>
                    <a:lstStyle/>
                    <a:p>
                      <a:pPr algn="ctr"/>
                      <a:r>
                        <a:rPr lang="cs-CZ" noProof="0" dirty="0">
                          <a:effectLst/>
                        </a:rPr>
                        <a:t>   3-6</a:t>
                      </a:r>
                    </a:p>
                  </a:txBody>
                  <a:tcPr marL="68580" marR="68580" marT="0" marB="0"/>
                </a:tc>
                <a:tc>
                  <a:txBody>
                    <a:bodyPr/>
                    <a:lstStyle/>
                    <a:p>
                      <a:pPr algn="ctr"/>
                      <a:r>
                        <a:rPr lang="cs-CZ" noProof="0" dirty="0">
                          <a:effectLst/>
                        </a:rPr>
                        <a:t>vyhovující</a:t>
                      </a:r>
                    </a:p>
                  </a:txBody>
                  <a:tcPr marL="68580" marR="68580" marT="0" marB="0"/>
                </a:tc>
                <a:extLst>
                  <a:ext uri="{0D108BD9-81ED-4DB2-BD59-A6C34878D82A}">
                    <a16:rowId xmlns:a16="http://schemas.microsoft.com/office/drawing/2014/main" xmlns="" val="10002"/>
                  </a:ext>
                </a:extLst>
              </a:tr>
              <a:tr h="606925">
                <a:tc>
                  <a:txBody>
                    <a:bodyPr/>
                    <a:lstStyle/>
                    <a:p>
                      <a:pPr algn="ctr"/>
                      <a:r>
                        <a:rPr lang="cs-CZ" noProof="0" dirty="0">
                          <a:effectLst/>
                        </a:rPr>
                        <a:t>   7-9</a:t>
                      </a:r>
                    </a:p>
                  </a:txBody>
                  <a:tcPr marL="68580" marR="68580" marT="0" marB="0"/>
                </a:tc>
                <a:tc>
                  <a:txBody>
                    <a:bodyPr/>
                    <a:lstStyle/>
                    <a:p>
                      <a:pPr algn="ctr"/>
                      <a:r>
                        <a:rPr lang="cs-CZ" noProof="0" dirty="0">
                          <a:effectLst/>
                        </a:rPr>
                        <a:t>uspokojivě</a:t>
                      </a:r>
                    </a:p>
                  </a:txBody>
                  <a:tcPr marL="68580" marR="68580" marT="0" marB="0"/>
                </a:tc>
                <a:extLst>
                  <a:ext uri="{0D108BD9-81ED-4DB2-BD59-A6C34878D82A}">
                    <a16:rowId xmlns:a16="http://schemas.microsoft.com/office/drawing/2014/main" xmlns="" val="10003"/>
                  </a:ext>
                </a:extLst>
              </a:tr>
              <a:tr h="606925">
                <a:tc>
                  <a:txBody>
                    <a:bodyPr/>
                    <a:lstStyle/>
                    <a:p>
                      <a:pPr algn="ctr"/>
                      <a:r>
                        <a:rPr lang="cs-CZ" noProof="0" dirty="0">
                          <a:effectLst/>
                        </a:rPr>
                        <a:t> 10-11</a:t>
                      </a:r>
                    </a:p>
                  </a:txBody>
                  <a:tcPr marL="68580" marR="68580" marT="0" marB="0"/>
                </a:tc>
                <a:tc>
                  <a:txBody>
                    <a:bodyPr/>
                    <a:lstStyle/>
                    <a:p>
                      <a:pPr algn="ctr"/>
                      <a:r>
                        <a:rPr lang="cs-CZ" noProof="0" dirty="0">
                          <a:effectLst/>
                        </a:rPr>
                        <a:t>dobře</a:t>
                      </a:r>
                    </a:p>
                  </a:txBody>
                  <a:tcPr marL="68580" marR="68580" marT="0" marB="0"/>
                </a:tc>
                <a:extLst>
                  <a:ext uri="{0D108BD9-81ED-4DB2-BD59-A6C34878D82A}">
                    <a16:rowId xmlns:a16="http://schemas.microsoft.com/office/drawing/2014/main" xmlns="" val="10004"/>
                  </a:ext>
                </a:extLst>
              </a:tr>
              <a:tr h="606925">
                <a:tc>
                  <a:txBody>
                    <a:bodyPr/>
                    <a:lstStyle/>
                    <a:p>
                      <a:pPr algn="ctr"/>
                      <a:r>
                        <a:rPr lang="cs-CZ" noProof="0" dirty="0">
                          <a:effectLst/>
                        </a:rPr>
                        <a:t> 12-13</a:t>
                      </a:r>
                    </a:p>
                  </a:txBody>
                  <a:tcPr marL="68580" marR="68580" marT="0" marB="0"/>
                </a:tc>
                <a:tc>
                  <a:txBody>
                    <a:bodyPr/>
                    <a:lstStyle/>
                    <a:p>
                      <a:pPr algn="ctr"/>
                      <a:r>
                        <a:rPr lang="cs-CZ" noProof="0" dirty="0">
                          <a:effectLst/>
                        </a:rPr>
                        <a:t>velmi dobře</a:t>
                      </a:r>
                    </a:p>
                  </a:txBody>
                  <a:tcPr marL="68580" marR="68580" marT="0" marB="0"/>
                </a:tc>
                <a:extLst>
                  <a:ext uri="{0D108BD9-81ED-4DB2-BD59-A6C34878D82A}">
                    <a16:rowId xmlns:a16="http://schemas.microsoft.com/office/drawing/2014/main" xmlns="" val="10005"/>
                  </a:ext>
                </a:extLst>
              </a:tr>
              <a:tr h="606925">
                <a:tc>
                  <a:txBody>
                    <a:bodyPr/>
                    <a:lstStyle/>
                    <a:p>
                      <a:pPr algn="ctr"/>
                      <a:r>
                        <a:rPr lang="cs-CZ" noProof="0" dirty="0">
                          <a:effectLst/>
                        </a:rPr>
                        <a:t> 14-15</a:t>
                      </a:r>
                    </a:p>
                  </a:txBody>
                  <a:tcPr marL="68580" marR="68580" marT="0" marB="0"/>
                </a:tc>
                <a:tc>
                  <a:txBody>
                    <a:bodyPr/>
                    <a:lstStyle/>
                    <a:p>
                      <a:pPr algn="ctr"/>
                      <a:r>
                        <a:rPr lang="cs-CZ" noProof="0" dirty="0">
                          <a:effectLst/>
                        </a:rPr>
                        <a:t>výborně</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740025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endParaRPr lang="cs-CZ" dirty="0"/>
          </a:p>
        </p:txBody>
      </p:sp>
      <p:sp>
        <p:nvSpPr>
          <p:cNvPr id="3" name="Symbol zastępczy zawartości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cs-CZ" dirty="0"/>
              <a:t>Při samostatném plnění tohoto projektu jste měli možnost poznat různé internetové zdroje a pravidla bezpečného používání internetu.</a:t>
            </a:r>
          </a:p>
          <a:p>
            <a:pPr marL="342900" indent="-342900">
              <a:buFont typeface="Arial" panose="020B0604020202020204" pitchFamily="34" charset="0"/>
              <a:buChar char="•"/>
            </a:pPr>
            <a:r>
              <a:rPr lang="cs-CZ" dirty="0"/>
              <a:t>Seznámili jste se s druhy středních škol a možnostmi, které poskytují studentům.</a:t>
            </a:r>
          </a:p>
          <a:p>
            <a:pPr marL="342900" indent="-342900">
              <a:buFont typeface="Arial" panose="020B0604020202020204" pitchFamily="34" charset="0"/>
              <a:buChar char="•"/>
            </a:pPr>
            <a:r>
              <a:rPr lang="cs-CZ" dirty="0"/>
              <a:t>Dozvěděli jste se mnoho informací, které je nutné při volbě školy nebo povolání zohlednit.</a:t>
            </a:r>
          </a:p>
          <a:p>
            <a:pPr marL="342900" indent="-342900">
              <a:buFont typeface="Arial" panose="020B0604020202020204" pitchFamily="34" charset="0"/>
              <a:buChar char="•"/>
            </a:pPr>
            <a:r>
              <a:rPr lang="cs-CZ" dirty="0"/>
              <a:t>Seznámili jste se s následky špatných rozhodnutí.</a:t>
            </a:r>
          </a:p>
          <a:p>
            <a:pPr marL="342900" indent="-342900">
              <a:buFont typeface="Arial" panose="020B0604020202020204" pitchFamily="34" charset="0"/>
              <a:buChar char="•"/>
            </a:pPr>
            <a:r>
              <a:rPr lang="cs-CZ" dirty="0"/>
              <a:t>Seznámili jste se se vzdělávacími programy středních škol, které vzdělávají neslyšící nebo nedoslýchavé.</a:t>
            </a:r>
          </a:p>
          <a:p>
            <a:pPr marL="342900" indent="-342900">
              <a:buFont typeface="Arial" panose="020B0604020202020204" pitchFamily="34" charset="0"/>
              <a:buChar char="•"/>
            </a:pPr>
            <a:r>
              <a:rPr lang="cs-CZ" dirty="0"/>
              <a:t>Obeznámili jste se se vzdělávacím programem a shromáždili jste informace o škole, ve které byste chtěli dál studovat.</a:t>
            </a:r>
          </a:p>
          <a:p>
            <a:pPr marL="342900" indent="-342900">
              <a:buFont typeface="Arial" panose="020B0604020202020204" pitchFamily="34" charset="0"/>
              <a:buChar char="•"/>
            </a:pPr>
            <a:r>
              <a:rPr lang="cs-CZ" dirty="0"/>
              <a:t>Poznali jste pravidla dobré komunikace a spolupráce ve skupině.</a:t>
            </a:r>
          </a:p>
        </p:txBody>
      </p:sp>
    </p:spTree>
    <p:extLst>
      <p:ext uri="{BB962C8B-B14F-4D97-AF65-F5344CB8AC3E}">
        <p14:creationId xmlns:p14="http://schemas.microsoft.com/office/powerpoint/2010/main" val="1626659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endParaRPr lang="cs-CZ" dirty="0"/>
          </a:p>
        </p:txBody>
      </p:sp>
      <p:sp>
        <p:nvSpPr>
          <p:cNvPr id="3" name="Symbol zastępczy zawartości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cs-CZ" dirty="0"/>
              <a:t>Naučili jste se, že abyste si mohli vytvořit vlastní názor na důležitá témata, je dobré číst a prohlížet zdroje.</a:t>
            </a:r>
          </a:p>
          <a:p>
            <a:pPr marL="342900" indent="-342900">
              <a:buFont typeface="Arial" panose="020B0604020202020204" pitchFamily="34" charset="0"/>
              <a:buChar char="•"/>
            </a:pPr>
            <a:r>
              <a:rPr lang="cs-CZ" dirty="0"/>
              <a:t>Měli jste možnost připravit a prezentovat myšlenkovou mapu, která popisuje školu, kterou jste si vybrali pro dosažení svého povolání.</a:t>
            </a:r>
          </a:p>
          <a:p>
            <a:pPr marL="342900" indent="-342900">
              <a:buFont typeface="Arial" panose="020B0604020202020204" pitchFamily="34" charset="0"/>
              <a:buChar char="•"/>
            </a:pPr>
            <a:r>
              <a:rPr lang="cs-CZ" dirty="0"/>
              <a:t>Seznámili jste se s různými internetovými zdroji, které vám pomohly při přípravě zadání. </a:t>
            </a:r>
          </a:p>
          <a:p>
            <a:pPr marL="342900" indent="-342900" algn="just">
              <a:buFont typeface="Arial" panose="020B0604020202020204" pitchFamily="34" charset="0"/>
              <a:buChar char="•"/>
            </a:pPr>
            <a:r>
              <a:rPr lang="cs-CZ" dirty="0"/>
              <a:t>Při prezentaci svých zadání jste se seznámili s pravidly </a:t>
            </a:r>
            <a:r>
              <a:rPr lang="cs-CZ" dirty="0" err="1"/>
              <a:t>autoprezentace</a:t>
            </a:r>
            <a:r>
              <a:rPr lang="cs-CZ" dirty="0"/>
              <a:t> a dovednostmi nezbytnými pro veřejná vystoupení.</a:t>
            </a:r>
          </a:p>
          <a:p>
            <a:pPr marL="342900" indent="-342900" algn="just">
              <a:buFont typeface="Arial" panose="020B0604020202020204" pitchFamily="34" charset="0"/>
              <a:buChar char="•"/>
            </a:pPr>
            <a:r>
              <a:rPr lang="cs-CZ" dirty="0"/>
              <a:t>Byli jste plně odpovědní za získávání znalostí.</a:t>
            </a:r>
          </a:p>
          <a:p>
            <a:pPr marL="342900" indent="-342900" algn="just">
              <a:buFont typeface="Arial" panose="020B0604020202020204" pitchFamily="34" charset="0"/>
              <a:buChar char="•"/>
            </a:pPr>
            <a:r>
              <a:rPr lang="cs-CZ" dirty="0"/>
              <a:t>Vaše práce může posloužit jako vzor spolupráce a součinnosti pro jiné skupiny, třídy. </a:t>
            </a:r>
          </a:p>
          <a:p>
            <a:pPr algn="just"/>
            <a:r>
              <a:rPr lang="cs-CZ" dirty="0"/>
              <a:t>GRATULUJEME!!!</a:t>
            </a:r>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a:p>
          <a:p>
            <a:pPr marL="342900" indent="-342900">
              <a:buFont typeface="Arial" panose="020B0604020202020204" pitchFamily="34" charset="0"/>
              <a:buChar char="•"/>
            </a:pPr>
            <a:endParaRPr lang="cs-CZ" dirty="0"/>
          </a:p>
          <a:p>
            <a:endParaRPr lang="cs-CZ" dirty="0"/>
          </a:p>
        </p:txBody>
      </p:sp>
    </p:spTree>
    <p:extLst>
      <p:ext uri="{BB962C8B-B14F-4D97-AF65-F5344CB8AC3E}">
        <p14:creationId xmlns:p14="http://schemas.microsoft.com/office/powerpoint/2010/main" val="807804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endParaRPr lang="cs-CZ"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cs-CZ" dirty="0"/>
              <a:t>1. Před zahájením projektu důkladně seznamte žáky s obsahem zadání, uzpůsobte způsob komunikace možnostem žáků.</a:t>
            </a:r>
          </a:p>
          <a:p>
            <a:pPr marL="0" indent="0">
              <a:buNone/>
            </a:pPr>
            <a:r>
              <a:rPr lang="cs-CZ" dirty="0"/>
              <a:t>2. Seznamte žáky s pravidly bezpečného používání internetu. Učitel by měl s žáky prohlédnout internetové zdroje, pomoci jim v pochopení.</a:t>
            </a:r>
          </a:p>
          <a:p>
            <a:pPr marL="0" indent="0">
              <a:buNone/>
            </a:pPr>
            <a:r>
              <a:rPr lang="cs-CZ" dirty="0"/>
              <a:t>3. První část projektu, tj. prezentaci nebo plakát, by měli žáci zcela nebo zčásti zpracovat během vyučování ve škole. Učitel by měl oběma skupinám pomoci při vypracování pracovního plánu, který usnadní řádné zhotovení projektu.</a:t>
            </a:r>
          </a:p>
          <a:p>
            <a:pPr marL="0" indent="0">
              <a:buNone/>
            </a:pPr>
            <a:r>
              <a:rPr lang="cs-CZ" dirty="0"/>
              <a:t>4. Druhá skupina má trochu obtížnější zadání, učitel by měl skupiny navrhnout tak, aby si žáci s tímto zadáním poradili. Pokud to bude nutné, učitel může požádat o pomoc školního pedagoga, aby poskytl pokyny (především druhé skupině).</a:t>
            </a:r>
          </a:p>
          <a:p>
            <a:pPr marL="0" indent="0">
              <a:buNone/>
            </a:pPr>
            <a:r>
              <a:rPr lang="cs-CZ" dirty="0"/>
              <a:t>5. Individuální práci by žáci měli dělat doma s rodiči. Je nutné předem informovat rodiče o plánovaném zadání projektu a požádat je o rozhovor s dětmi na toto téma. Pokud nemají rodiče doma přístup k internetu, je možné jim nabídnout využití sítě na území školy. Důležité je, aby tuto část zadání promysleli rodiče společně s dětmi.</a:t>
            </a:r>
          </a:p>
        </p:txBody>
      </p:sp>
    </p:spTree>
    <p:extLst>
      <p:ext uri="{BB962C8B-B14F-4D97-AF65-F5344CB8AC3E}">
        <p14:creationId xmlns:p14="http://schemas.microsoft.com/office/powerpoint/2010/main" val="3315248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268760"/>
            <a:ext cx="5791200" cy="1371600"/>
          </a:xfrm>
        </p:spPr>
        <p:txBody>
          <a:bodyPr>
            <a:normAutofit/>
          </a:bodyPr>
          <a:lstStyle/>
          <a:p>
            <a:r>
              <a:rPr lang="cs-CZ" sz="2400" dirty="0"/>
              <a:t>Příručka pro učitele</a:t>
            </a:r>
          </a:p>
        </p:txBody>
      </p:sp>
      <p:sp>
        <p:nvSpPr>
          <p:cNvPr id="3" name="Symbol zastępczy zawartości 2"/>
          <p:cNvSpPr>
            <a:spLocks noGrp="1"/>
          </p:cNvSpPr>
          <p:nvPr>
            <p:ph idx="1"/>
          </p:nvPr>
        </p:nvSpPr>
        <p:spPr>
          <a:xfrm>
            <a:off x="467544" y="2708920"/>
            <a:ext cx="7609656" cy="3417243"/>
          </a:xfrm>
        </p:spPr>
        <p:txBody>
          <a:bodyPr>
            <a:normAutofit fontScale="85000" lnSpcReduction="20000"/>
          </a:bodyPr>
          <a:lstStyle/>
          <a:p>
            <a:r>
              <a:rPr lang="cs-CZ" dirty="0"/>
              <a:t>6. Je nutné současně zohlednit potřebu samostatného rozhodnutí, které se týká volby další fáze vzdělávání žáka, především je-li tato potřeba odlišná od očekávání rodičů. Pokud má žák důkladně promyšlenou volbu střední školy a nepotřebuje ji konzultovat s rodiči, není vhodné jej k tomu nutit.</a:t>
            </a:r>
          </a:p>
          <a:p>
            <a:r>
              <a:rPr lang="cs-CZ" dirty="0"/>
              <a:t>7. Učitel může změnit internetové (nebo jiné) zdroje, pokud to bude považovat za přínos pro jeho žáky. Například, pokud se domnívá, že pro žáky bude cennější rozhovor se školním pedagogem, může změnit pravidla využití zdrojů.</a:t>
            </a:r>
          </a:p>
          <a:p>
            <a:r>
              <a:rPr lang="cs-CZ" dirty="0"/>
              <a:t>8. V závislosti na možnostech žáků by měl učitel vyznačit na projekt 2 až 4 týdny (včetně prezentace projektu). </a:t>
            </a:r>
          </a:p>
          <a:p>
            <a:r>
              <a:rPr lang="cs-CZ" dirty="0"/>
              <a:t>9. Projekt by měl být zrealizován ke konci deváté třídy základní školy, když žáci stojí před volbou související s další fází jejich studia.</a:t>
            </a:r>
          </a:p>
          <a:p>
            <a:endParaRPr lang="cs-CZ" dirty="0"/>
          </a:p>
        </p:txBody>
      </p:sp>
      <p:pic>
        <p:nvPicPr>
          <p:cNvPr id="5" name="Obraz 4">
            <a:extLst>
              <a:ext uri="{FF2B5EF4-FFF2-40B4-BE49-F238E27FC236}">
                <a16:creationId xmlns:a16="http://schemas.microsoft.com/office/drawing/2014/main" xmlns="" id="{4ED4BCD1-3FF9-4858-B4AD-29EB203503E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73356"/>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905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endParaRPr lang="cs-CZ" dirty="0"/>
          </a:p>
        </p:txBody>
      </p:sp>
      <p:sp>
        <p:nvSpPr>
          <p:cNvPr id="3" name="Symbol zastępczy zawartości 2"/>
          <p:cNvSpPr>
            <a:spLocks noGrp="1"/>
          </p:cNvSpPr>
          <p:nvPr>
            <p:ph idx="1"/>
          </p:nvPr>
        </p:nvSpPr>
        <p:spPr/>
        <p:txBody>
          <a:bodyPr/>
          <a:lstStyle/>
          <a:p>
            <a:pPr marL="0" indent="0">
              <a:buNone/>
            </a:pPr>
            <a:r>
              <a:rPr lang="cs-CZ" dirty="0"/>
              <a:t>1. Úvod</a:t>
            </a:r>
          </a:p>
          <a:p>
            <a:pPr marL="0" indent="0">
              <a:buNone/>
            </a:pPr>
            <a:r>
              <a:rPr lang="cs-CZ" dirty="0"/>
              <a:t>2. Zadání</a:t>
            </a:r>
          </a:p>
          <a:p>
            <a:pPr marL="0" indent="0">
              <a:buNone/>
            </a:pPr>
            <a:r>
              <a:rPr lang="cs-CZ" dirty="0"/>
              <a:t>3. Proces</a:t>
            </a:r>
          </a:p>
          <a:p>
            <a:pPr marL="0" indent="0">
              <a:buNone/>
            </a:pPr>
            <a:r>
              <a:rPr lang="cs-CZ" dirty="0"/>
              <a:t>4. Zdroje</a:t>
            </a:r>
          </a:p>
          <a:p>
            <a:pPr marL="0" indent="0">
              <a:buNone/>
            </a:pPr>
            <a:r>
              <a:rPr lang="cs-CZ" dirty="0"/>
              <a:t>5. Hodnocení</a:t>
            </a:r>
          </a:p>
          <a:p>
            <a:pPr marL="0" indent="0">
              <a:buNone/>
            </a:pPr>
            <a:r>
              <a:rPr lang="cs-CZ" dirty="0"/>
              <a:t>6. Výsledky</a:t>
            </a:r>
          </a:p>
          <a:p>
            <a:pPr marL="0" indent="0">
              <a:buNone/>
            </a:pPr>
            <a:r>
              <a:rPr lang="cs-CZ" dirty="0"/>
              <a:t>7. Příručka pro učitele</a:t>
            </a:r>
          </a:p>
        </p:txBody>
      </p:sp>
      <p:pic>
        <p:nvPicPr>
          <p:cNvPr id="4098" name="Picture 2" descr="Obraz na stronie dora_zaw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57" y="2132855"/>
            <a:ext cx="2597756" cy="27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9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normAutofit/>
          </a:bodyPr>
          <a:lstStyle/>
          <a:p>
            <a:pPr marL="0" indent="0">
              <a:buNone/>
            </a:pPr>
            <a:r>
              <a:rPr lang="cs-CZ" dirty="0"/>
              <a:t>Jste žáky posledního ročníku základní školy a máte před sebou důležité rozhodnutí související s volbou dalšího stupně vzdělávání.</a:t>
            </a:r>
          </a:p>
          <a:p>
            <a:pPr marL="0" indent="0">
              <a:buNone/>
            </a:pPr>
            <a:r>
              <a:rPr lang="cs-CZ" dirty="0"/>
              <a:t>Toto rozhodnutí bude mít vliv na váš další život, musí tedy být zodpovědné a dobře promyšlené.</a:t>
            </a:r>
          </a:p>
          <a:p>
            <a:r>
              <a:rPr lang="cs-CZ" dirty="0"/>
              <a:t>Máte jistě v hlavě mnoho otázek, na které si budete moci díky získaným znalostem odpovědět sami.</a:t>
            </a:r>
          </a:p>
          <a:p>
            <a:r>
              <a:rPr lang="cs-CZ" dirty="0"/>
              <a:t>Pokusíme se informace uspořádat a co nejlépe vás na tuto důležitou volbu připravit .</a:t>
            </a:r>
          </a:p>
          <a:p>
            <a:pPr marL="0" indent="0">
              <a:buNone/>
            </a:pPr>
            <a:r>
              <a:rPr lang="cs-CZ" dirty="0"/>
              <a:t>Konfucius řekl: </a:t>
            </a:r>
            <a:r>
              <a:rPr lang="cs-CZ" i="1" dirty="0"/>
              <a:t>„Vyber si profesi, kterou máš rád, a nikdy nebudeš muset pracovat”.</a:t>
            </a:r>
          </a:p>
        </p:txBody>
      </p:sp>
    </p:spTree>
    <p:extLst>
      <p:ext uri="{BB962C8B-B14F-4D97-AF65-F5344CB8AC3E}">
        <p14:creationId xmlns:p14="http://schemas.microsoft.com/office/powerpoint/2010/main" val="293274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idx="1"/>
          </p:nvPr>
        </p:nvSpPr>
        <p:spPr/>
        <p:txBody>
          <a:bodyPr>
            <a:normAutofit/>
          </a:bodyPr>
          <a:lstStyle/>
          <a:p>
            <a:pPr marL="0" indent="0">
              <a:buNone/>
            </a:pPr>
            <a:r>
              <a:rPr lang="cs-CZ" dirty="0"/>
              <a:t>Ve vašich hlavách je jistě mnoho otázek, např.: </a:t>
            </a:r>
          </a:p>
          <a:p>
            <a:r>
              <a:rPr lang="cs-CZ" dirty="0"/>
              <a:t>Je lepší zvolit gymnázium, průmyslovou školu nebo učiliště?</a:t>
            </a:r>
          </a:p>
          <a:p>
            <a:r>
              <a:rPr lang="cs-CZ" dirty="0"/>
              <a:t>Pokud si vyberu průmyslovou školu nebo učiliště, které pro mne bude nejlepší?</a:t>
            </a:r>
          </a:p>
          <a:p>
            <a:r>
              <a:rPr lang="cs-CZ" dirty="0"/>
              <a:t>Měla by škola být blízko mého bydliště, nebo to není důležité?</a:t>
            </a:r>
          </a:p>
          <a:p>
            <a:r>
              <a:rPr lang="cs-CZ" dirty="0"/>
              <a:t>Může být moje sluchová porucha překážkou při dosažení mého vysněného povolání, nebo naopak?</a:t>
            </a:r>
          </a:p>
          <a:p>
            <a:pPr marL="0" indent="0">
              <a:buNone/>
            </a:pPr>
            <a:r>
              <a:rPr lang="cs-CZ" dirty="0"/>
              <a:t>Pokusíme se odpovědět na tyto a jiné otázky tak, aby vaše volba školy ta nejlepší.</a:t>
            </a:r>
          </a:p>
        </p:txBody>
      </p:sp>
    </p:spTree>
    <p:extLst>
      <p:ext uri="{BB962C8B-B14F-4D97-AF65-F5344CB8AC3E}">
        <p14:creationId xmlns:p14="http://schemas.microsoft.com/office/powerpoint/2010/main" val="316595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cs-CZ" dirty="0"/>
              <a:t>Zadání bude rozděleno na dvě části. V první části zadání budete pracovat ve skupinách, ve druhé budete pracovat individuálně.</a:t>
            </a:r>
          </a:p>
          <a:p>
            <a:pPr marL="0" indent="0">
              <a:buNone/>
            </a:pPr>
            <a:r>
              <a:rPr lang="cs-CZ" dirty="0"/>
              <a:t>Část I - SKUPINOVÁ PRÁCE</a:t>
            </a:r>
          </a:p>
          <a:p>
            <a:pPr marL="0" indent="0">
              <a:buNone/>
            </a:pPr>
            <a:r>
              <a:rPr lang="cs-CZ" dirty="0"/>
              <a:t>Rozdělte se na dvě skupiny, každá skupina bude zpracovávat jiné zadání (v rozdělení do skupin vám pomůže učitel):</a:t>
            </a:r>
          </a:p>
          <a:p>
            <a:pPr marL="0" indent="0">
              <a:buNone/>
            </a:pPr>
            <a:r>
              <a:rPr lang="cs-CZ" dirty="0"/>
              <a:t>Skupina I - vaším úkolem bude připravit prezentaci nebo plakát, jež popisuje typy středních škol (jak dlouho v nich trvá studium, jaké získáte kvalifikace, jakými zkouškami končí tyto školy, co tyto zkoušky přinášejí, jak se dál můžete vzdělávat - gymnázium, průmyslová škola, učiliště).</a:t>
            </a:r>
          </a:p>
          <a:p>
            <a:r>
              <a:rPr lang="cs-CZ" b="1" dirty="0"/>
              <a:t>Skupina II </a:t>
            </a:r>
            <a:r>
              <a:rPr lang="cs-CZ" dirty="0"/>
              <a:t>– vaším úkolem bude připravit prezentaci, ve které odpovíte na otázku: Co je třeba zohlednit při plánování dalšího vzdělávání (studia)? Vyjmenovat osoby, které vám mohou pomoci při rozhodování o dalším vzdělávání. Jaké mohou být následky špatných rozhodnutí?</a:t>
            </a:r>
          </a:p>
          <a:p>
            <a:endParaRPr lang="cs-CZ" dirty="0"/>
          </a:p>
        </p:txBody>
      </p:sp>
    </p:spTree>
    <p:extLst>
      <p:ext uri="{BB962C8B-B14F-4D97-AF65-F5344CB8AC3E}">
        <p14:creationId xmlns:p14="http://schemas.microsoft.com/office/powerpoint/2010/main" val="27561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643192" cy="1371600"/>
          </a:xfrm>
        </p:spPr>
        <p:txBody>
          <a:bodyPr/>
          <a:lstStyle/>
          <a:p>
            <a:r>
              <a:rPr lang="cs-CZ"/>
              <a:t>Zadání:</a:t>
            </a:r>
          </a:p>
        </p:txBody>
      </p:sp>
      <p:sp>
        <p:nvSpPr>
          <p:cNvPr id="3" name="Symbol zastępczy zawartości 2"/>
          <p:cNvSpPr>
            <a:spLocks noGrp="1"/>
          </p:cNvSpPr>
          <p:nvPr>
            <p:ph idx="1"/>
          </p:nvPr>
        </p:nvSpPr>
        <p:spPr/>
        <p:txBody>
          <a:bodyPr/>
          <a:lstStyle/>
          <a:p>
            <a:r>
              <a:rPr lang="cs-CZ" dirty="0"/>
              <a:t>Každá skupina navíc připraví seznam středních škol ve vašem městě (kraji), ve kterých mohou studovat neslyšící a nedoslýchaví studenti.</a:t>
            </a:r>
          </a:p>
          <a:p>
            <a:endParaRPr lang="cs-CZ" dirty="0"/>
          </a:p>
        </p:txBody>
      </p:sp>
      <p:pic>
        <p:nvPicPr>
          <p:cNvPr id="6146" name="Picture 2" descr="http://zawodowcy.org/wp-content/uploads/2013/12/Fotolia_44442801_Subscription_XXL1-622x319.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17" r="-1154"/>
          <a:stretch/>
        </p:blipFill>
        <p:spPr bwMode="auto">
          <a:xfrm>
            <a:off x="3995936" y="2970264"/>
            <a:ext cx="4868595" cy="248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26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idx="1"/>
          </p:nvPr>
        </p:nvSpPr>
        <p:spPr/>
        <p:txBody>
          <a:bodyPr>
            <a:normAutofit/>
          </a:bodyPr>
          <a:lstStyle/>
          <a:p>
            <a:pPr marL="0" indent="0">
              <a:buNone/>
            </a:pPr>
            <a:r>
              <a:rPr lang="cs-CZ" dirty="0"/>
              <a:t>INDIVIDUÁLNÍ PRÁCE</a:t>
            </a:r>
          </a:p>
          <a:p>
            <a:pPr marL="0" indent="0">
              <a:buNone/>
            </a:pPr>
            <a:r>
              <a:rPr lang="cs-CZ" dirty="0"/>
              <a:t>Po dokončení prezentace každý žák připraví myšlenkovou mapu týkající se jeho volby střední školy.</a:t>
            </a:r>
          </a:p>
          <a:p>
            <a:pPr marL="0" indent="0">
              <a:buNone/>
            </a:pPr>
            <a:r>
              <a:rPr lang="cs-CZ" dirty="0"/>
              <a:t>Na této mapě by měly být následující informace:</a:t>
            </a:r>
          </a:p>
          <a:p>
            <a:r>
              <a:rPr lang="cs-CZ" dirty="0"/>
              <a:t>Jaký druh školy?</a:t>
            </a:r>
          </a:p>
          <a:p>
            <a:r>
              <a:rPr lang="cs-CZ" dirty="0"/>
              <a:t>V jaké profesi se budeš vzdělávat?</a:t>
            </a:r>
          </a:p>
          <a:p>
            <a:r>
              <a:rPr lang="cs-CZ" dirty="0"/>
              <a:t>Kde se nachází škola, která tě zajímá?</a:t>
            </a:r>
          </a:p>
          <a:p>
            <a:r>
              <a:rPr lang="cs-CZ" dirty="0"/>
              <a:t>Co tě zaujalo ve vzdělávacím programu této školy?</a:t>
            </a:r>
          </a:p>
          <a:p>
            <a:r>
              <a:rPr lang="cs-CZ" dirty="0"/>
              <a:t>Má škola internát?</a:t>
            </a:r>
          </a:p>
          <a:p>
            <a:pPr marL="0" indent="0">
              <a:buNone/>
            </a:pPr>
            <a:r>
              <a:rPr lang="cs-CZ" dirty="0"/>
              <a:t>Na vyhotovení projektu máš dva týdny.</a:t>
            </a:r>
          </a:p>
          <a:p>
            <a:endParaRPr lang="cs-CZ" dirty="0"/>
          </a:p>
        </p:txBody>
      </p:sp>
    </p:spTree>
    <p:extLst>
      <p:ext uri="{BB962C8B-B14F-4D97-AF65-F5344CB8AC3E}">
        <p14:creationId xmlns:p14="http://schemas.microsoft.com/office/powerpoint/2010/main" val="13948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571184" cy="1371600"/>
          </a:xfrm>
        </p:spPr>
        <p:txBody>
          <a:bodyPr/>
          <a:lstStyle/>
          <a:p>
            <a:r>
              <a:rPr lang="cs-CZ"/>
              <a:t>Proces </a:t>
            </a:r>
            <a:r>
              <a:t/>
            </a:r>
            <a:br/>
            <a:r>
              <a:rPr lang="cs-CZ" sz="2800" b="1" dirty="0"/>
              <a:t>– pracovní plán</a:t>
            </a:r>
            <a:r>
              <a:rPr lang="cs-CZ"/>
              <a:t>: </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157651336"/>
              </p:ext>
            </p:extLst>
          </p:nvPr>
        </p:nvGraphicFramePr>
        <p:xfrm>
          <a:off x="457200" y="1752600"/>
          <a:ext cx="7620000" cy="1833880"/>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xmlns="" val="20000"/>
                    </a:ext>
                  </a:extLst>
                </a:gridCol>
              </a:tblGrid>
              <a:tr h="370840">
                <a:tc>
                  <a:txBody>
                    <a:bodyPr/>
                    <a:lstStyle/>
                    <a:p>
                      <a:r>
                        <a:rPr lang="cs-CZ" noProof="0" dirty="0"/>
                        <a:t>I. TÝDEN PRÁCE: </a:t>
                      </a:r>
                      <a:r>
                        <a:rPr lang="cs-CZ" b="0" noProof="0" dirty="0"/>
                        <a:t>práce ve skupinách</a:t>
                      </a:r>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cs-CZ" noProof="0" dirty="0"/>
                        <a:t>Seznámení s obsahem zadání.</a:t>
                      </a:r>
                    </a:p>
                    <a:p>
                      <a:pPr marL="285750" indent="-285750">
                        <a:buFont typeface="Arial" panose="020B0604020202020204" pitchFamily="34" charset="0"/>
                        <a:buChar char="•"/>
                      </a:pPr>
                      <a:r>
                        <a:rPr lang="cs-CZ" noProof="0" dirty="0"/>
                        <a:t>Seznámení s pravidly práce s internetovými a jinými zdroji, výběr nejdůležitějších informací, zdrojů.</a:t>
                      </a:r>
                    </a:p>
                    <a:p>
                      <a:pPr marL="285750" indent="-285750">
                        <a:buFont typeface="Arial" panose="020B0604020202020204" pitchFamily="34" charset="0"/>
                        <a:buChar char="•"/>
                      </a:pPr>
                      <a:r>
                        <a:rPr lang="cs-CZ" noProof="0" dirty="0"/>
                        <a:t>Vytvoření pracovního plánu v obou skupinách, se zohledněním požadovaného obsahu.</a:t>
                      </a:r>
                    </a:p>
                  </a:txBody>
                  <a:tcPr/>
                </a:tc>
                <a:extLst>
                  <a:ext uri="{0D108BD9-81ED-4DB2-BD59-A6C34878D82A}">
                    <a16:rowId xmlns:a16="http://schemas.microsoft.com/office/drawing/2014/main" xmlns=""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1568981144"/>
              </p:ext>
            </p:extLst>
          </p:nvPr>
        </p:nvGraphicFramePr>
        <p:xfrm>
          <a:off x="539552" y="3645024"/>
          <a:ext cx="7560840" cy="1418456"/>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xmlns="" val="20000"/>
                    </a:ext>
                  </a:extLst>
                </a:gridCol>
              </a:tblGrid>
              <a:tr h="504056">
                <a:tc>
                  <a:txBody>
                    <a:bodyPr/>
                    <a:lstStyle/>
                    <a:p>
                      <a:r>
                        <a:rPr lang="cs-CZ" noProof="0" dirty="0"/>
                        <a:t>II. TÝDEN PRÁCE: práce ve skupinách</a:t>
                      </a:r>
                    </a:p>
                  </a:txBody>
                  <a:tcPr/>
                </a:tc>
                <a:extLst>
                  <a:ext uri="{0D108BD9-81ED-4DB2-BD59-A6C34878D82A}">
                    <a16:rowId xmlns:a16="http://schemas.microsoft.com/office/drawing/2014/main" xmlns="" val="10000"/>
                  </a:ext>
                </a:extLst>
              </a:tr>
              <a:tr h="864096">
                <a:tc>
                  <a:txBody>
                    <a:bodyPr/>
                    <a:lstStyle/>
                    <a:p>
                      <a:pPr marL="285750" indent="-285750">
                        <a:buFont typeface="Arial" panose="020B0604020202020204" pitchFamily="34" charset="0"/>
                        <a:buChar char="•"/>
                      </a:pPr>
                      <a:r>
                        <a:rPr lang="cs-CZ" noProof="0" dirty="0"/>
                        <a:t>Zpracování skupinového zadání.</a:t>
                      </a:r>
                    </a:p>
                    <a:p>
                      <a:pPr marL="285750" indent="-285750">
                        <a:buFont typeface="Arial" panose="020B0604020202020204" pitchFamily="34" charset="0"/>
                        <a:buChar char="•"/>
                      </a:pPr>
                      <a:r>
                        <a:rPr lang="cs-CZ" noProof="0" dirty="0"/>
                        <a:t>Příprava multimediální prezentace nebo plakátu.</a:t>
                      </a:r>
                    </a:p>
                    <a:p>
                      <a:pPr marL="285750" indent="-285750">
                        <a:buFont typeface="Arial" panose="020B0604020202020204" pitchFamily="34" charset="0"/>
                        <a:buChar char="•"/>
                      </a:pPr>
                      <a:r>
                        <a:rPr lang="cs-CZ" noProof="0" dirty="0"/>
                        <a:t>Prezentace zadání před třídou.</a:t>
                      </a:r>
                    </a:p>
                  </a:txBody>
                  <a:tcPr/>
                </a:tc>
                <a:extLst>
                  <a:ext uri="{0D108BD9-81ED-4DB2-BD59-A6C34878D82A}">
                    <a16:rowId xmlns:a16="http://schemas.microsoft.com/office/drawing/2014/main" xmlns=""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3003505825"/>
              </p:ext>
            </p:extLst>
          </p:nvPr>
        </p:nvGraphicFramePr>
        <p:xfrm>
          <a:off x="539552" y="5229199"/>
          <a:ext cx="7608168" cy="1418457"/>
        </p:xfrm>
        <a:graphic>
          <a:graphicData uri="http://schemas.openxmlformats.org/drawingml/2006/table">
            <a:tbl>
              <a:tblPr firstRow="1" bandRow="1">
                <a:tableStyleId>{5C22544A-7EE6-4342-B048-85BDC9FD1C3A}</a:tableStyleId>
              </a:tblPr>
              <a:tblGrid>
                <a:gridCol w="7608168">
                  <a:extLst>
                    <a:ext uri="{9D8B030D-6E8A-4147-A177-3AD203B41FA5}">
                      <a16:colId xmlns:a16="http://schemas.microsoft.com/office/drawing/2014/main" xmlns="" val="20000"/>
                    </a:ext>
                  </a:extLst>
                </a:gridCol>
              </a:tblGrid>
              <a:tr h="504057">
                <a:tc>
                  <a:txBody>
                    <a:bodyPr/>
                    <a:lstStyle/>
                    <a:p>
                      <a:r>
                        <a:rPr lang="cs-CZ" noProof="0" dirty="0"/>
                        <a:t>III. TÝDEN PRÁCE: </a:t>
                      </a:r>
                      <a:r>
                        <a:rPr lang="cs-CZ" b="0" noProof="0" dirty="0"/>
                        <a:t>(individuální práce žáků doma s rodiči)</a:t>
                      </a:r>
                    </a:p>
                  </a:txBody>
                  <a:tcPr/>
                </a:tc>
                <a:extLst>
                  <a:ext uri="{0D108BD9-81ED-4DB2-BD59-A6C34878D82A}">
                    <a16:rowId xmlns:a16="http://schemas.microsoft.com/office/drawing/2014/main" xmlns="" val="10000"/>
                  </a:ext>
                </a:extLst>
              </a:tr>
              <a:tr h="607898">
                <a:tc>
                  <a:txBody>
                    <a:bodyPr/>
                    <a:lstStyle/>
                    <a:p>
                      <a:pPr marL="285750" indent="-285750">
                        <a:buFont typeface="Arial" panose="020B0604020202020204" pitchFamily="34" charset="0"/>
                        <a:buChar char="•"/>
                      </a:pPr>
                      <a:r>
                        <a:rPr lang="cs-CZ" noProof="0" dirty="0"/>
                        <a:t>Zpracování individuálního zadání - příprava myšlenkové mapy týkající se střední školy, kterou si žák vybral.</a:t>
                      </a:r>
                    </a:p>
                    <a:p>
                      <a:pPr marL="285750" indent="-285750">
                        <a:buFont typeface="Arial" panose="020B0604020202020204" pitchFamily="34" charset="0"/>
                        <a:buChar char="•"/>
                      </a:pPr>
                      <a:r>
                        <a:rPr lang="cs-CZ" noProof="0" dirty="0"/>
                        <a:t>Prezentace připravené myšlenkové mapy před třídou.</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96709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endParaRPr lang="cs-CZ"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cs-CZ" dirty="0"/>
              <a:t>Informace nezbytné pro přípravu zadání hledejte na uvedených internetových stránkách, nebo na jiných, které znáte.</a:t>
            </a:r>
          </a:p>
          <a:p>
            <a:pPr marL="0" indent="0">
              <a:buNone/>
            </a:pPr>
            <a:r>
              <a:rPr lang="cs-CZ" dirty="0"/>
              <a:t>Prezentace k I. části zadání může být připravena za pomoci počítačového programu </a:t>
            </a:r>
            <a:r>
              <a:rPr lang="cs-CZ" dirty="0" err="1"/>
              <a:t>Power</a:t>
            </a:r>
            <a:r>
              <a:rPr lang="cs-CZ" dirty="0"/>
              <a:t> Point, nebo na kartonu velikosti min. A3. Práce musí být estetická (hezky provedená). </a:t>
            </a:r>
            <a:r>
              <a:rPr lang="cs-CZ" u="sng" dirty="0"/>
              <a:t>V každé prezentaci (na každém plakátu) musí být uvedeno:</a:t>
            </a:r>
          </a:p>
          <a:p>
            <a:r>
              <a:rPr lang="cs-CZ" dirty="0"/>
              <a:t>1. Předmět (jiný pro každou skupinu).</a:t>
            </a:r>
          </a:p>
          <a:p>
            <a:r>
              <a:rPr lang="cs-CZ" dirty="0"/>
              <a:t>2. Jména a příjmení žáků, kteří ji připravili.</a:t>
            </a:r>
          </a:p>
          <a:p>
            <a:r>
              <a:rPr lang="cs-CZ" dirty="0"/>
              <a:t>3. Zpracování zadání podle pokynů.</a:t>
            </a:r>
          </a:p>
          <a:p>
            <a:r>
              <a:rPr lang="cs-CZ" dirty="0"/>
              <a:t>4. Každá skupina prezentuje svoji práci samostatně.</a:t>
            </a:r>
          </a:p>
          <a:p>
            <a:pPr marL="0" indent="0">
              <a:buNone/>
            </a:pPr>
            <a:r>
              <a:rPr lang="cs-CZ" dirty="0"/>
              <a:t>5. Každá skupina prezentuje svoji práci před celou třídou.</a:t>
            </a:r>
          </a:p>
          <a:p>
            <a:pPr marL="0" indent="0">
              <a:buNone/>
            </a:pPr>
            <a:r>
              <a:rPr lang="cs-CZ" dirty="0"/>
              <a:t>V této části zadání vám mohou pomoci rodiče, společně si prohlédněte vzdělávací programy různých škol pro neslyšící nebo nedoslýchavé. Pohovořte na toto téma a společně učiňte důležité rozhodnutí týkající vašeho dalšího vzdělávání.</a:t>
            </a:r>
          </a:p>
          <a:p>
            <a:pPr marL="0" indent="0">
              <a:buNone/>
            </a:pPr>
            <a:endParaRPr lang="cs-CZ" dirty="0"/>
          </a:p>
        </p:txBody>
      </p:sp>
    </p:spTree>
    <p:extLst>
      <p:ext uri="{BB962C8B-B14F-4D97-AF65-F5344CB8AC3E}">
        <p14:creationId xmlns:p14="http://schemas.microsoft.com/office/powerpoint/2010/main" val="3811769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dstawowy">
  <a:themeElements>
    <a:clrScheme name="Podstawowy">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Podstawowy">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kskluzywny">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503</TotalTime>
  <Words>1609</Words>
  <Application>Microsoft Office PowerPoint</Application>
  <PresentationFormat>Pokaz na ekranie (4:3)</PresentationFormat>
  <Paragraphs>157</Paragraphs>
  <Slides>19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19</vt:i4>
      </vt:variant>
    </vt:vector>
  </HeadingPairs>
  <TitlesOfParts>
    <vt:vector size="23" baseType="lpstr">
      <vt:lpstr>Arial</vt:lpstr>
      <vt:lpstr>Arial Black</vt:lpstr>
      <vt:lpstr>Times New Roman</vt:lpstr>
      <vt:lpstr>Podstawowy</vt:lpstr>
      <vt:lpstr>   „Co dál po základní škole – moje škola, moje volba”  Web Quest je určen pro žáky druhého stupně Jako podpora profesního poradenství pro žáky s poruchou sluchu     </vt:lpstr>
      <vt:lpstr>Obsah:</vt:lpstr>
      <vt:lpstr>Úvod</vt:lpstr>
      <vt:lpstr>Zadání:</vt:lpstr>
      <vt:lpstr>Zadání:</vt:lpstr>
      <vt:lpstr>Zadání:</vt:lpstr>
      <vt:lpstr>Zadání:</vt:lpstr>
      <vt:lpstr>Proces  – pracovní plán: </vt:lpstr>
      <vt:lpstr>Proces</vt:lpstr>
      <vt:lpstr>Proces</vt:lpstr>
      <vt:lpstr>Zdroje:</vt:lpstr>
      <vt:lpstr>Zdroje:</vt:lpstr>
      <vt:lpstr>Hodnocení:</vt:lpstr>
      <vt:lpstr>Hodnocení:</vt:lpstr>
      <vt:lpstr>Prezentacja programu PowerPoint</vt:lpstr>
      <vt:lpstr>Výsledky</vt:lpstr>
      <vt:lpstr>Výsledky:</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WebQuest przeznaczony dla uczniów gimnazjum  jako wsparcie realizacji zajęć z historii autor: Maria Smorąg</dc:title>
  <dc:creator>Andrzej Smorąg</dc:creator>
  <cp:lastModifiedBy>Anna Basta</cp:lastModifiedBy>
  <cp:revision>66</cp:revision>
  <dcterms:created xsi:type="dcterms:W3CDTF">2016-11-02T12:33:41Z</dcterms:created>
  <dcterms:modified xsi:type="dcterms:W3CDTF">2020-01-22T13:29:58Z</dcterms:modified>
</cp:coreProperties>
</file>