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3" r:id="rId5"/>
    <p:sldId id="274" r:id="rId6"/>
    <p:sldId id="259" r:id="rId7"/>
    <p:sldId id="260" r:id="rId8"/>
    <p:sldId id="275" r:id="rId9"/>
    <p:sldId id="261" r:id="rId10"/>
    <p:sldId id="262" r:id="rId11"/>
    <p:sldId id="278" r:id="rId12"/>
    <p:sldId id="263" r:id="rId13"/>
    <p:sldId id="264" r:id="rId14"/>
    <p:sldId id="265" r:id="rId15"/>
    <p:sldId id="266" r:id="rId16"/>
    <p:sldId id="270" r:id="rId17"/>
    <p:sldId id="272" r:id="rId18"/>
    <p:sldId id="268" r:id="rId19"/>
    <p:sldId id="276" r:id="rId20"/>
    <p:sldId id="269" r:id="rId21"/>
    <p:sldId id="277"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4ED9955-6893-4918-8DDA-1C653D311C65}" type="datetimeFigureOut">
              <a:rPr lang="pl-PL" smtClean="0"/>
              <a:pPr/>
              <a:t>14.01.2020</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AC238868-76D4-4587-A790-C8B6FFE8A36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pPr/>
              <a:t>‹#›</a:t>
            </a:fld>
            <a:endParaRPr lang="pl-PL"/>
          </a:p>
        </p:txBody>
      </p:sp>
      <p:sp>
        <p:nvSpPr>
          <p:cNvPr id="7" name="Tytuł 6"/>
          <p:cNvSpPr>
            <a:spLocks noGrp="1"/>
          </p:cNvSpPr>
          <p:nvPr>
            <p:ph type="title"/>
          </p:nvPr>
        </p:nvSpPr>
        <p:spPr/>
        <p:txBody>
          <a:bodyPr rtlCol="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C238868-76D4-4587-A790-C8B6FFE8A36A}" type="slidenum">
              <a:rPr lang="pl-PL" smtClean="0"/>
              <a:pPr/>
              <a:t>‹#›</a:t>
            </a:fld>
            <a:endParaRPr lang="pl-PL"/>
          </a:p>
        </p:txBody>
      </p:sp>
      <p:sp>
        <p:nvSpPr>
          <p:cNvPr id="8" name="Tytuł 7"/>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C238868-76D4-4587-A790-C8B6FFE8A36A}"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C238868-76D4-4587-A790-C8B6FFE8A36A}" type="slidenum">
              <a:rPr lang="pl-PL" smtClean="0"/>
              <a:pPr/>
              <a:t>‹#›</a:t>
            </a:fld>
            <a:endParaRPr lang="pl-PL"/>
          </a:p>
        </p:txBody>
      </p:sp>
      <p:sp>
        <p:nvSpPr>
          <p:cNvPr id="6" name="Tytuł 5"/>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4ED9955-6893-4918-8DDA-1C653D311C65}" type="datetimeFigureOut">
              <a:rPr lang="pl-PL" smtClean="0"/>
              <a:pPr/>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C238868-76D4-4587-A790-C8B6FFE8A36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p>
            <a:fld id="{84ED9955-6893-4918-8DDA-1C653D311C65}"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C238868-76D4-4587-A790-C8B6FFE8A36A}"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4ED9955-6893-4918-8DDA-1C653D311C65}" type="datetimeFigureOut">
              <a:rPr lang="pl-PL" smtClean="0"/>
              <a:pPr/>
              <a:t>14.01.2020</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AC238868-76D4-4587-A790-C8B6FFE8A36A}"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l-PL"/>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ED9955-6893-4918-8DDA-1C653D311C65}" type="datetimeFigureOut">
              <a:rPr lang="pl-PL" smtClean="0"/>
              <a:pPr/>
              <a:t>14.01.2020</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238868-76D4-4587-A790-C8B6FFE8A36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s.wikipedia.org/wiki/%C5%A0kolsk%C3%A1_rada" TargetMode="External"/><Relationship Id="rId2" Type="http://schemas.openxmlformats.org/officeDocument/2006/relationships/hyperlink" Target="https://cs.wikipedia.org/wiki/Demokracie" TargetMode="External"/><Relationship Id="rId1" Type="http://schemas.openxmlformats.org/officeDocument/2006/relationships/slideLayout" Target="../slideLayouts/slideLayout2.xml"/><Relationship Id="rId5" Type="http://schemas.openxmlformats.org/officeDocument/2006/relationships/hyperlink" Target="http://www.zsstrani.cz/zakovska_samosprava/" TargetMode="External"/><Relationship Id="rId4" Type="http://schemas.openxmlformats.org/officeDocument/2006/relationships/hyperlink" Target="https://clanky.rvp.cz/clanek/c/GS/636/ZAKOVSKA-SAMOSPRAVA.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564904"/>
            <a:ext cx="7772400" cy="1829761"/>
          </a:xfrm>
        </p:spPr>
        <p:txBody>
          <a:bodyPr>
            <a:normAutofit/>
          </a:bodyPr>
          <a:lstStyle/>
          <a:p>
            <a:r>
              <a:rPr lang="cs-CZ" sz="3200" dirty="0"/>
              <a:t>Účast ve všeobecných volbách- na příkladu voleb do Žákovské samosprávy</a:t>
            </a:r>
          </a:p>
        </p:txBody>
      </p:sp>
      <p:sp>
        <p:nvSpPr>
          <p:cNvPr id="3" name="Podtytuł 2"/>
          <p:cNvSpPr>
            <a:spLocks noGrp="1"/>
          </p:cNvSpPr>
          <p:nvPr>
            <p:ph type="subTitle" idx="1"/>
          </p:nvPr>
        </p:nvSpPr>
        <p:spPr>
          <a:xfrm>
            <a:off x="683568" y="4437112"/>
            <a:ext cx="7774632" cy="1368151"/>
          </a:xfrm>
        </p:spPr>
        <p:txBody>
          <a:bodyPr>
            <a:normAutofit fontScale="70000" lnSpcReduction="20000"/>
          </a:bodyPr>
          <a:lstStyle/>
          <a:p>
            <a:r>
              <a:rPr lang="cs-CZ" b="1" dirty="0"/>
              <a:t>Web </a:t>
            </a:r>
            <a:r>
              <a:rPr lang="cs-CZ" b="1" dirty="0" err="1"/>
              <a:t>Quest</a:t>
            </a:r>
            <a:r>
              <a:rPr lang="cs-CZ" b="1" dirty="0"/>
              <a:t> je určen pro žáky druhého stupně</a:t>
            </a:r>
            <a:r>
              <a:rPr lang="cs-CZ" dirty="0"/>
              <a:t/>
            </a:r>
            <a:br>
              <a:rPr lang="cs-CZ" dirty="0"/>
            </a:br>
            <a:r>
              <a:rPr lang="cs-CZ" b="1" dirty="0"/>
              <a:t>v rámci výuky občanské výchovy pro žáky s poruchou sluchu</a:t>
            </a:r>
          </a:p>
          <a:p>
            <a:pPr algn="l"/>
            <a:endParaRPr lang="cs-CZ" b="1" dirty="0">
              <a:solidFill>
                <a:srgbClr val="FFFF00"/>
              </a:solidFill>
            </a:endParaRPr>
          </a:p>
          <a:p>
            <a:pPr algn="l"/>
            <a:r>
              <a:rPr lang="cs-CZ" b="1" dirty="0">
                <a:solidFill>
                  <a:srgbClr val="FF0000"/>
                </a:solidFill>
              </a:rPr>
              <a:t>Zpracoval: Maria </a:t>
            </a:r>
            <a:r>
              <a:rPr lang="cs-CZ" b="1" dirty="0" err="1">
                <a:solidFill>
                  <a:srgbClr val="FF0000"/>
                </a:solidFill>
              </a:rPr>
              <a:t>Smorąg</a:t>
            </a:r>
            <a:endParaRPr lang="cs-CZ" b="1" dirty="0">
              <a:solidFill>
                <a:srgbClr val="FF0000"/>
              </a:solidFill>
            </a:endParaRPr>
          </a:p>
          <a:p>
            <a:pPr algn="l"/>
            <a:endParaRPr lang="cs-CZ" dirty="0"/>
          </a:p>
        </p:txBody>
      </p:sp>
      <p:pic>
        <p:nvPicPr>
          <p:cNvPr id="5" name="Obraz 4">
            <a:extLst>
              <a:ext uri="{FF2B5EF4-FFF2-40B4-BE49-F238E27FC236}">
                <a16:creationId xmlns="" xmlns:a16="http://schemas.microsoft.com/office/drawing/2014/main" id="{79D7ABA0-0E5F-4D73-A231-B9B65C265F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8230"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260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marL="0" indent="0">
              <a:buNone/>
            </a:pPr>
            <a:r>
              <a:rPr lang="cs-CZ" b="1" dirty="0"/>
              <a:t>Skupina II  </a:t>
            </a:r>
            <a:r>
              <a:rPr lang="cs-CZ" dirty="0"/>
              <a:t>- musíte připravit volební kampaň pro kandidáta na předsedu Žákovské samosprávy. Vaše úkoly:</a:t>
            </a:r>
          </a:p>
          <a:p>
            <a:r>
              <a:rPr lang="cs-CZ" dirty="0"/>
              <a:t>Vytipování kandidáta na předsedu Žákovské samosprávy (jednoho z </a:t>
            </a:r>
            <a:r>
              <a:rPr lang="cs-CZ" i="1" dirty="0"/>
              <a:t>vás</a:t>
            </a:r>
            <a:r>
              <a:rPr lang="cs-CZ" dirty="0"/>
              <a:t>).</a:t>
            </a:r>
          </a:p>
          <a:p>
            <a:r>
              <a:rPr lang="cs-CZ" dirty="0"/>
              <a:t>Příprava plakátů propagujících vašeho kandidáta (jeho charakterové vlastnosti, studijní výsledky, fotografie kandidáta nebo obrázek). Kandidát musí mít připravený volební program (co chce udělat pro žáky školy v době, kdy bude předsedou).</a:t>
            </a:r>
          </a:p>
        </p:txBody>
      </p:sp>
      <p:sp>
        <p:nvSpPr>
          <p:cNvPr id="2" name="Tytuł 1"/>
          <p:cNvSpPr>
            <a:spLocks noGrp="1"/>
          </p:cNvSpPr>
          <p:nvPr>
            <p:ph type="title"/>
          </p:nvPr>
        </p:nvSpPr>
        <p:spPr/>
        <p:txBody>
          <a:bodyPr/>
          <a:lstStyle/>
          <a:p>
            <a:r>
              <a:rPr lang="cs-CZ"/>
              <a:t>Zadání:</a:t>
            </a:r>
          </a:p>
        </p:txBody>
      </p:sp>
    </p:spTree>
    <p:extLst>
      <p:ext uri="{BB962C8B-B14F-4D97-AF65-F5344CB8AC3E}">
        <p14:creationId xmlns:p14="http://schemas.microsoft.com/office/powerpoint/2010/main" val="410750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00033463"/>
              </p:ext>
            </p:extLst>
          </p:nvPr>
        </p:nvGraphicFramePr>
        <p:xfrm>
          <a:off x="395536" y="1340768"/>
          <a:ext cx="8229600" cy="21031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26235">
                <a:tc>
                  <a:txBody>
                    <a:bodyPr/>
                    <a:lstStyle/>
                    <a:p>
                      <a:r>
                        <a:rPr lang="cs-CZ" noProof="0" dirty="0"/>
                        <a:t>I. TÝDEN PRÁCE:</a:t>
                      </a:r>
                    </a:p>
                  </a:txBody>
                  <a:tcPr/>
                </a:tc>
                <a:extLst>
                  <a:ext uri="{0D108BD9-81ED-4DB2-BD59-A6C34878D82A}">
                    <a16:rowId xmlns="" xmlns:a16="http://schemas.microsoft.com/office/drawing/2014/main" val="10000"/>
                  </a:ext>
                </a:extLst>
              </a:tr>
              <a:tr h="1549619">
                <a:tc>
                  <a:txBody>
                    <a:bodyPr/>
                    <a:lstStyle/>
                    <a:p>
                      <a:pPr marL="285750" indent="-285750">
                        <a:buFont typeface="Arial" panose="020B0604020202020204" pitchFamily="34" charset="0"/>
                        <a:buChar char="•"/>
                      </a:pPr>
                      <a:r>
                        <a:rPr lang="cs-CZ" noProof="0" dirty="0"/>
                        <a:t>Seznámení s obsahem zadání.</a:t>
                      </a:r>
                    </a:p>
                    <a:p>
                      <a:pPr marL="285750" indent="-285750">
                        <a:buFont typeface="Arial" panose="020B0604020202020204" pitchFamily="34" charset="0"/>
                        <a:buChar char="•"/>
                      </a:pPr>
                      <a:r>
                        <a:rPr lang="cs-CZ" noProof="0" dirty="0"/>
                        <a:t>Výběr a seznámení s internetovými a jinými zdroji.</a:t>
                      </a:r>
                    </a:p>
                    <a:p>
                      <a:pPr marL="285750" indent="-285750">
                        <a:buFont typeface="Arial" panose="020B0604020202020204" pitchFamily="34" charset="0"/>
                        <a:buChar char="•"/>
                      </a:pPr>
                      <a:r>
                        <a:rPr lang="cs-CZ" noProof="0" dirty="0"/>
                        <a:t>Rozdělení do skupin.</a:t>
                      </a:r>
                    </a:p>
                    <a:p>
                      <a:pPr marL="285750" indent="-285750">
                        <a:buFont typeface="Arial" panose="020B0604020202020204" pitchFamily="34" charset="0"/>
                        <a:buChar char="•"/>
                      </a:pPr>
                      <a:r>
                        <a:rPr lang="cs-CZ" noProof="0" dirty="0"/>
                        <a:t>Sepsání pracovního plánu pro obě skupiny.</a:t>
                      </a:r>
                    </a:p>
                    <a:p>
                      <a:pPr marL="285750" indent="-285750">
                        <a:buFont typeface="Arial" panose="020B0604020202020204" pitchFamily="34" charset="0"/>
                        <a:buChar char="•"/>
                      </a:pPr>
                      <a:r>
                        <a:rPr lang="cs-CZ" noProof="0" dirty="0"/>
                        <a:t>Rozdělení úkolů jednotlivým žákům ve skupině.</a:t>
                      </a:r>
                    </a:p>
                    <a:p>
                      <a:pPr marL="285750" indent="-285750">
                        <a:buFont typeface="Arial" panose="020B0604020202020204" pitchFamily="34" charset="0"/>
                        <a:buChar char="•"/>
                      </a:pPr>
                      <a:endParaRPr lang="cs-CZ" noProof="0"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cs-CZ"/>
              <a:t>Proces </a:t>
            </a:r>
            <a:r>
              <a:rPr lang="cs-CZ" sz="3200" dirty="0"/>
              <a:t>– pracovní plán</a:t>
            </a:r>
            <a:r>
              <a:rPr lang="cs-CZ"/>
              <a:t>:</a:t>
            </a:r>
            <a:endParaRPr lang="cs-CZ" dirty="0"/>
          </a:p>
        </p:txBody>
      </p:sp>
      <p:graphicFrame>
        <p:nvGraphicFramePr>
          <p:cNvPr id="5" name="Tabela 4"/>
          <p:cNvGraphicFramePr>
            <a:graphicFrameLocks noGrp="1"/>
          </p:cNvGraphicFramePr>
          <p:nvPr>
            <p:extLst>
              <p:ext uri="{D42A27DB-BD31-4B8C-83A1-F6EECF244321}">
                <p14:modId xmlns:p14="http://schemas.microsoft.com/office/powerpoint/2010/main" val="2827150019"/>
              </p:ext>
            </p:extLst>
          </p:nvPr>
        </p:nvGraphicFramePr>
        <p:xfrm>
          <a:off x="467544" y="3573016"/>
          <a:ext cx="8136904" cy="1638997"/>
        </p:xfrm>
        <a:graphic>
          <a:graphicData uri="http://schemas.openxmlformats.org/drawingml/2006/table">
            <a:tbl>
              <a:tblPr firstRow="1" bandRow="1">
                <a:tableStyleId>{5C22544A-7EE6-4342-B048-85BDC9FD1C3A}</a:tableStyleId>
              </a:tblPr>
              <a:tblGrid>
                <a:gridCol w="8136904">
                  <a:extLst>
                    <a:ext uri="{9D8B030D-6E8A-4147-A177-3AD203B41FA5}">
                      <a16:colId xmlns="" xmlns:a16="http://schemas.microsoft.com/office/drawing/2014/main" val="20000"/>
                    </a:ext>
                  </a:extLst>
                </a:gridCol>
              </a:tblGrid>
              <a:tr h="450277">
                <a:tc>
                  <a:txBody>
                    <a:bodyPr/>
                    <a:lstStyle/>
                    <a:p>
                      <a:r>
                        <a:rPr lang="cs-CZ" noProof="0" dirty="0"/>
                        <a:t>II. TÝDEN PRÁCE:</a:t>
                      </a:r>
                    </a:p>
                  </a:txBody>
                  <a:tcPr/>
                </a:tc>
                <a:extLst>
                  <a:ext uri="{0D108BD9-81ED-4DB2-BD59-A6C34878D82A}">
                    <a16:rowId xmlns="" xmlns:a16="http://schemas.microsoft.com/office/drawing/2014/main" val="10000"/>
                  </a:ext>
                </a:extLst>
              </a:tr>
              <a:tr h="1061891">
                <a:tc>
                  <a:txBody>
                    <a:bodyPr/>
                    <a:lstStyle/>
                    <a:p>
                      <a:pPr marL="285750" indent="-285750">
                        <a:buFont typeface="Arial" panose="020B0604020202020204" pitchFamily="34" charset="0"/>
                        <a:buChar char="•"/>
                      </a:pPr>
                      <a:r>
                        <a:rPr lang="cs-CZ" noProof="0" dirty="0"/>
                        <a:t>Prezentace skupinových prací - plakátů nebo multimediálních prezentací žáků obou skupin před třídou.</a:t>
                      </a:r>
                    </a:p>
                    <a:p>
                      <a:pPr marL="285750" indent="-285750">
                        <a:buFont typeface="Arial" panose="020B0604020202020204" pitchFamily="34" charset="0"/>
                        <a:buChar char="•"/>
                      </a:pPr>
                      <a:r>
                        <a:rPr lang="cs-CZ" noProof="0" dirty="0"/>
                        <a:t>Vytvoření skupin pro druhou část zadání.</a:t>
                      </a:r>
                    </a:p>
                    <a:p>
                      <a:pPr marL="0" indent="0">
                        <a:buFont typeface="Arial" panose="020B0604020202020204" pitchFamily="34" charset="0"/>
                        <a:buNone/>
                      </a:pPr>
                      <a:endParaRPr lang="cs-CZ" noProof="0" dirty="0"/>
                    </a:p>
                  </a:txBody>
                  <a:tcPr/>
                </a:tc>
                <a:extLst>
                  <a:ext uri="{0D108BD9-81ED-4DB2-BD59-A6C34878D82A}">
                    <a16:rowId xmlns="" xmlns:a16="http://schemas.microsoft.com/office/drawing/2014/main"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220596792"/>
              </p:ext>
            </p:extLst>
          </p:nvPr>
        </p:nvGraphicFramePr>
        <p:xfrm>
          <a:off x="467544" y="5317192"/>
          <a:ext cx="8136904" cy="1280160"/>
        </p:xfrm>
        <a:graphic>
          <a:graphicData uri="http://schemas.openxmlformats.org/drawingml/2006/table">
            <a:tbl>
              <a:tblPr firstRow="1" bandRow="1">
                <a:tableStyleId>{5C22544A-7EE6-4342-B048-85BDC9FD1C3A}</a:tableStyleId>
              </a:tblPr>
              <a:tblGrid>
                <a:gridCol w="8136904">
                  <a:extLst>
                    <a:ext uri="{9D8B030D-6E8A-4147-A177-3AD203B41FA5}">
                      <a16:colId xmlns="" xmlns:a16="http://schemas.microsoft.com/office/drawing/2014/main" val="20000"/>
                    </a:ext>
                  </a:extLst>
                </a:gridCol>
              </a:tblGrid>
              <a:tr h="36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noProof="0" dirty="0"/>
                        <a:t>III./IV. TÝDEN PRÁCE:</a:t>
                      </a:r>
                    </a:p>
                  </a:txBody>
                  <a:tcPr/>
                </a:tc>
                <a:extLst>
                  <a:ext uri="{0D108BD9-81ED-4DB2-BD59-A6C34878D82A}">
                    <a16:rowId xmlns="" xmlns:a16="http://schemas.microsoft.com/office/drawing/2014/main" val="10000"/>
                  </a:ext>
                </a:extLst>
              </a:tr>
              <a:tr h="644986">
                <a:tc>
                  <a:txBody>
                    <a:bodyPr/>
                    <a:lstStyle/>
                    <a:p>
                      <a:pPr marL="285750" indent="-285750">
                        <a:buFont typeface="Arial" panose="020B0604020202020204" pitchFamily="34" charset="0"/>
                        <a:buChar char="•"/>
                      </a:pPr>
                      <a:r>
                        <a:rPr lang="cs-CZ" noProof="0" dirty="0"/>
                        <a:t>Příprava pracovního plánu pro volby do Žákovské samosprávy.</a:t>
                      </a:r>
                    </a:p>
                    <a:p>
                      <a:pPr marL="285750" indent="-285750">
                        <a:buFont typeface="Arial" panose="020B0604020202020204" pitchFamily="34" charset="0"/>
                        <a:buChar char="•"/>
                      </a:pPr>
                      <a:r>
                        <a:rPr lang="cs-CZ" noProof="0" dirty="0"/>
                        <a:t>Zpracování pokynů oběma skupinami.</a:t>
                      </a:r>
                    </a:p>
                    <a:p>
                      <a:pPr marL="285750" indent="-285750">
                        <a:buFont typeface="Arial" panose="020B0604020202020204" pitchFamily="34" charset="0"/>
                        <a:buChar char="•"/>
                      </a:pPr>
                      <a:r>
                        <a:rPr lang="cs-CZ" noProof="0" dirty="0"/>
                        <a:t>Prezentace výsledků prací obou skupin.</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1352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cs-CZ" dirty="0"/>
              <a:t>Informace nezbytné pro přípravu zadání hledejte na uvedených internetových stránkách, nebo na jiných, které znáte.</a:t>
            </a:r>
          </a:p>
          <a:p>
            <a:pPr marL="0" indent="0">
              <a:buNone/>
            </a:pPr>
            <a:r>
              <a:rPr lang="cs-CZ" dirty="0"/>
              <a:t>První část zadání - prezentace - může být připravena za pomoci počítačového programu </a:t>
            </a:r>
            <a:r>
              <a:rPr lang="cs-CZ" dirty="0" err="1"/>
              <a:t>Power</a:t>
            </a:r>
            <a:r>
              <a:rPr lang="cs-CZ" dirty="0"/>
              <a:t> Point, nebo na kartonu velikosti min. A3. Práce musí být estetická (hezky provedená). </a:t>
            </a:r>
            <a:r>
              <a:rPr lang="cs-CZ" u="sng" dirty="0"/>
              <a:t>V každé prezentaci musí být uvedeno:</a:t>
            </a:r>
          </a:p>
          <a:p>
            <a:pPr marL="0" indent="0">
              <a:buNone/>
            </a:pPr>
            <a:r>
              <a:rPr lang="cs-CZ" dirty="0"/>
              <a:t>1. Předmět (jiný pro každou skupinu).</a:t>
            </a:r>
          </a:p>
          <a:p>
            <a:pPr marL="0" indent="0">
              <a:buNone/>
            </a:pPr>
            <a:r>
              <a:rPr lang="cs-CZ" dirty="0"/>
              <a:t>2. Jména a příjmení žáků, kteří ji připravili.</a:t>
            </a:r>
          </a:p>
          <a:p>
            <a:pPr marL="0" indent="0">
              <a:buNone/>
            </a:pPr>
            <a:r>
              <a:rPr lang="cs-CZ" dirty="0"/>
              <a:t>3. Zpracování zadání podle pokynů.</a:t>
            </a:r>
          </a:p>
          <a:p>
            <a:pPr marL="0" indent="0">
              <a:buNone/>
            </a:pPr>
            <a:r>
              <a:rPr lang="cs-CZ" dirty="0"/>
              <a:t>4. Každá skupina prezentuje svoji práci samostatně.</a:t>
            </a:r>
          </a:p>
          <a:p>
            <a:pPr marL="0" indent="0">
              <a:buNone/>
            </a:pPr>
            <a:r>
              <a:rPr lang="cs-CZ" dirty="0"/>
              <a:t>5. Každá skupina prezentuje svoji práci před celou třídou.</a:t>
            </a:r>
          </a:p>
          <a:p>
            <a:pPr marL="0" indent="0">
              <a:buNone/>
            </a:pPr>
            <a:r>
              <a:rPr lang="cs-CZ" dirty="0"/>
              <a:t>Při využívání zdrojů se snažte psát svými slovy, nebo nakreslete obrázky, vkládejte fotografie nahrazující slova. Nepřepisujte definice, aniž byste jim rozuměli.</a:t>
            </a:r>
          </a:p>
          <a:p>
            <a:pPr marL="0" indent="0">
              <a:buNone/>
            </a:pPr>
            <a:endParaRPr lang="cs-CZ" dirty="0"/>
          </a:p>
        </p:txBody>
      </p:sp>
      <p:sp>
        <p:nvSpPr>
          <p:cNvPr id="2" name="Tytuł 1"/>
          <p:cNvSpPr>
            <a:spLocks noGrp="1"/>
          </p:cNvSpPr>
          <p:nvPr>
            <p:ph type="title"/>
          </p:nvPr>
        </p:nvSpPr>
        <p:spPr/>
        <p:txBody>
          <a:bodyPr/>
          <a:lstStyle/>
          <a:p>
            <a:r>
              <a:rPr lang="cs-CZ"/>
              <a:t>Proces</a:t>
            </a:r>
            <a:endParaRPr lang="cs-CZ" dirty="0"/>
          </a:p>
        </p:txBody>
      </p:sp>
    </p:spTree>
    <p:extLst>
      <p:ext uri="{BB962C8B-B14F-4D97-AF65-F5344CB8AC3E}">
        <p14:creationId xmlns:p14="http://schemas.microsoft.com/office/powerpoint/2010/main" val="393824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marL="0" indent="0">
              <a:buNone/>
            </a:pPr>
            <a:r>
              <a:rPr lang="cs-CZ" dirty="0"/>
              <a:t>V druhé části zadání každá skupina připravuje plakáty a informace v souladu s pokyny. Musíte ve skupinách zpracovat volební kampaň do Žákovské samosprávy.</a:t>
            </a:r>
          </a:p>
          <a:p>
            <a:pPr marL="0" indent="0">
              <a:buNone/>
            </a:pPr>
            <a:r>
              <a:rPr lang="cs-CZ" dirty="0"/>
              <a:t>Popusťte uzdu své fantazii, zapisujte nebo kreslete návrhy, které vás napadnou. Pokud budete mít problém se zápisem svých nápadů, požádejte o pomoc učitele.</a:t>
            </a:r>
          </a:p>
          <a:p>
            <a:pPr marL="0" indent="0">
              <a:buNone/>
            </a:pPr>
            <a:r>
              <a:rPr lang="cs-CZ" dirty="0"/>
              <a:t>V této části zadání bude učitel hodnotit především vaši nápaditost a schopnost pracovat ve skupině.</a:t>
            </a:r>
          </a:p>
        </p:txBody>
      </p:sp>
      <p:sp>
        <p:nvSpPr>
          <p:cNvPr id="2" name="Tytuł 1"/>
          <p:cNvSpPr>
            <a:spLocks noGrp="1"/>
          </p:cNvSpPr>
          <p:nvPr>
            <p:ph type="title"/>
          </p:nvPr>
        </p:nvSpPr>
        <p:spPr/>
        <p:txBody>
          <a:bodyPr/>
          <a:lstStyle/>
          <a:p>
            <a:r>
              <a:rPr lang="cs-CZ"/>
              <a:t>Proces:</a:t>
            </a:r>
          </a:p>
        </p:txBody>
      </p:sp>
    </p:spTree>
    <p:extLst>
      <p:ext uri="{BB962C8B-B14F-4D97-AF65-F5344CB8AC3E}">
        <p14:creationId xmlns:p14="http://schemas.microsoft.com/office/powerpoint/2010/main" val="224054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dirty="0" smtClean="0">
                <a:hlinkClick r:id="rId2"/>
              </a:rPr>
              <a:t>https://cs.wikipedia.org/wiki/Demokracie</a:t>
            </a:r>
            <a:endParaRPr lang="pl-PL" dirty="0" smtClean="0"/>
          </a:p>
          <a:p>
            <a:r>
              <a:rPr lang="pl-PL" dirty="0" smtClean="0">
                <a:hlinkClick r:id="rId3"/>
              </a:rPr>
              <a:t>https://cs.wikipedia.org/wiki/%C5%A0kolsk%C3%A1_rada</a:t>
            </a:r>
            <a:endParaRPr lang="cs-CZ" dirty="0"/>
          </a:p>
          <a:p>
            <a:r>
              <a:rPr lang="pl-PL" dirty="0" smtClean="0">
                <a:hlinkClick r:id="rId4"/>
              </a:rPr>
              <a:t>https://clanky.rvp.cz/clanek/c/GS/636/ZAKOVSKA-SAMOSPRAVA.html/ </a:t>
            </a:r>
            <a:endParaRPr lang="pl-PL" dirty="0" smtClean="0"/>
          </a:p>
          <a:p>
            <a:r>
              <a:rPr lang="pl-PL" smtClean="0">
                <a:hlinkClick r:id="rId5"/>
              </a:rPr>
              <a:t>http://www.zsstrani.cz/zakovska_samosprava/ </a:t>
            </a:r>
            <a:endParaRPr lang="pl-PL" smtClean="0"/>
          </a:p>
          <a:p>
            <a:r>
              <a:rPr lang="cs-CZ" smtClean="0"/>
              <a:t>Učebnice </a:t>
            </a:r>
            <a:r>
              <a:rPr lang="cs-CZ" dirty="0"/>
              <a:t>občanské výchovy vyd. KOSS č. 1 Varšava 2009, nebo jiná učebnice pro výuku občanské výchovy na úrovni druhého stupně základní školy</a:t>
            </a:r>
          </a:p>
          <a:p>
            <a:endParaRPr lang="cs-CZ" dirty="0"/>
          </a:p>
        </p:txBody>
      </p:sp>
      <p:sp>
        <p:nvSpPr>
          <p:cNvPr id="2" name="Tytuł 1"/>
          <p:cNvSpPr>
            <a:spLocks noGrp="1"/>
          </p:cNvSpPr>
          <p:nvPr>
            <p:ph type="title"/>
          </p:nvPr>
        </p:nvSpPr>
        <p:spPr/>
        <p:txBody>
          <a:bodyPr/>
          <a:lstStyle/>
          <a:p>
            <a:r>
              <a:rPr lang="cs-CZ"/>
              <a:t>Zdroje:</a:t>
            </a:r>
          </a:p>
        </p:txBody>
      </p:sp>
    </p:spTree>
    <p:extLst>
      <p:ext uri="{BB962C8B-B14F-4D97-AF65-F5344CB8AC3E}">
        <p14:creationId xmlns:p14="http://schemas.microsoft.com/office/powerpoint/2010/main" val="679580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41084977"/>
              </p:ext>
            </p:extLst>
          </p:nvPr>
        </p:nvGraphicFramePr>
        <p:xfrm>
          <a:off x="457200" y="1481138"/>
          <a:ext cx="8229600" cy="439420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lang="cs-CZ" noProof="0" dirty="0"/>
                        <a:t>Počet bodů</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 xmlns:a16="http://schemas.microsoft.com/office/drawing/2014/main" val="10000"/>
                  </a:ext>
                </a:extLst>
              </a:tr>
              <a:tr h="370840">
                <a:tc>
                  <a:txBody>
                    <a:bodyPr/>
                    <a:lstStyle/>
                    <a:p>
                      <a:r>
                        <a:rPr lang="cs-CZ" b="1" noProof="0" dirty="0"/>
                        <a:t>Věcný obsah</a:t>
                      </a:r>
                    </a:p>
                    <a:p>
                      <a:r>
                        <a:rPr lang="cs-CZ" b="1" noProof="0" dirty="0"/>
                        <a:t>I. část zadání</a:t>
                      </a:r>
                    </a:p>
                  </a:txBody>
                  <a:tcPr/>
                </a:tc>
                <a:tc>
                  <a:txBody>
                    <a:bodyPr/>
                    <a:lstStyle/>
                    <a:p>
                      <a:r>
                        <a:rPr lang="cs-CZ" noProof="0" dirty="0"/>
                        <a:t>Neúplná informace, často mimo zadání. Povrchní využití zdrojů.</a:t>
                      </a:r>
                    </a:p>
                  </a:txBody>
                  <a:tcPr/>
                </a:tc>
                <a:tc>
                  <a:txBody>
                    <a:bodyPr/>
                    <a:lstStyle/>
                    <a:p>
                      <a:r>
                        <a:rPr lang="cs-CZ" noProof="0" dirty="0"/>
                        <a:t>Zpracování všech informací v souladu se zadáním. Využití většiny uvedených zdrojů.</a:t>
                      </a:r>
                    </a:p>
                  </a:txBody>
                  <a:tcPr/>
                </a:tc>
                <a:tc>
                  <a:txBody>
                    <a:bodyPr/>
                    <a:lstStyle/>
                    <a:p>
                      <a:r>
                        <a:rPr lang="cs-CZ" noProof="0" dirty="0"/>
                        <a:t>Vyčerpávající zpracování zadání. Úplné využití uvedených zdrojů a jiných informací.</a:t>
                      </a:r>
                    </a:p>
                  </a:txBody>
                  <a:tcPr/>
                </a:tc>
                <a:extLst>
                  <a:ext uri="{0D108BD9-81ED-4DB2-BD59-A6C34878D82A}">
                    <a16:rowId xmlns="" xmlns:a16="http://schemas.microsoft.com/office/drawing/2014/main" val="10001"/>
                  </a:ext>
                </a:extLst>
              </a:tr>
              <a:tr h="370840">
                <a:tc>
                  <a:txBody>
                    <a:bodyPr/>
                    <a:lstStyle/>
                    <a:p>
                      <a:r>
                        <a:rPr lang="cs-CZ" b="1" noProof="0" dirty="0"/>
                        <a:t>Vizuální efekt</a:t>
                      </a:r>
                    </a:p>
                  </a:txBody>
                  <a:tcPr/>
                </a:tc>
                <a:tc>
                  <a:txBody>
                    <a:bodyPr/>
                    <a:lstStyle/>
                    <a:p>
                      <a:r>
                        <a:rPr lang="cs-CZ" noProof="0" dirty="0"/>
                        <a:t>Špatné rozplánování prvků na snímku nebo plakátu. Slabě čitelná práce, neestetická.</a:t>
                      </a:r>
                    </a:p>
                  </a:txBody>
                  <a:tcPr/>
                </a:tc>
                <a:tc>
                  <a:txBody>
                    <a:bodyPr/>
                    <a:lstStyle/>
                    <a:p>
                      <a:r>
                        <a:rPr lang="cs-CZ" noProof="0" dirty="0"/>
                        <a:t>Správně rozmístěný obsah. Odpovídající množství snímků, čitelná práce.</a:t>
                      </a:r>
                    </a:p>
                  </a:txBody>
                  <a:tcPr/>
                </a:tc>
                <a:tc>
                  <a:txBody>
                    <a:bodyPr/>
                    <a:lstStyle/>
                    <a:p>
                      <a:r>
                        <a:rPr lang="cs-CZ" noProof="0" dirty="0"/>
                        <a:t>Přehledná, čitelná, estetická práce. Uspořádaný obsah. Vhodně zvolené grafické prvky.</a:t>
                      </a:r>
                    </a:p>
                  </a:txBody>
                  <a:tcPr/>
                </a:tc>
                <a:extLst>
                  <a:ext uri="{0D108BD9-81ED-4DB2-BD59-A6C34878D82A}">
                    <a16:rowId xmlns="" xmlns:a16="http://schemas.microsoft.com/office/drawing/2014/main" val="10002"/>
                  </a:ext>
                </a:extLst>
              </a:tr>
            </a:tbl>
          </a:graphicData>
        </a:graphic>
      </p:graphicFrame>
      <p:sp>
        <p:nvSpPr>
          <p:cNvPr id="2" name="Tytuł 1"/>
          <p:cNvSpPr>
            <a:spLocks noGrp="1"/>
          </p:cNvSpPr>
          <p:nvPr>
            <p:ph type="title"/>
          </p:nvPr>
        </p:nvSpPr>
        <p:spPr/>
        <p:txBody>
          <a:bodyPr>
            <a:normAutofit fontScale="90000"/>
          </a:bodyPr>
          <a:lstStyle/>
          <a:p>
            <a:r>
              <a:t/>
            </a:r>
            <a:br/>
            <a:r>
              <a:rPr lang="cs-CZ"/>
              <a:t>Hodnocení:</a:t>
            </a:r>
            <a:r>
              <a:t/>
            </a:r>
            <a:br/>
            <a:endParaRPr lang="cs-CZ" dirty="0"/>
          </a:p>
        </p:txBody>
      </p:sp>
    </p:spTree>
    <p:extLst>
      <p:ext uri="{BB962C8B-B14F-4D97-AF65-F5344CB8AC3E}">
        <p14:creationId xmlns:p14="http://schemas.microsoft.com/office/powerpoint/2010/main" val="139881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05003867"/>
              </p:ext>
            </p:extLst>
          </p:nvPr>
        </p:nvGraphicFramePr>
        <p:xfrm>
          <a:off x="457200" y="1481138"/>
          <a:ext cx="8229600" cy="49428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lang="cs-CZ" noProof="0" dirty="0"/>
                        <a:t>Počet bodů</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 xmlns:a16="http://schemas.microsoft.com/office/drawing/2014/main" val="10000"/>
                  </a:ext>
                </a:extLst>
              </a:tr>
              <a:tr h="370840">
                <a:tc>
                  <a:txBody>
                    <a:bodyPr/>
                    <a:lstStyle/>
                    <a:p>
                      <a:r>
                        <a:rPr lang="cs-CZ" b="1" noProof="0" dirty="0"/>
                        <a:t>Prezentace</a:t>
                      </a:r>
                    </a:p>
                    <a:p>
                      <a:r>
                        <a:rPr lang="cs-CZ" b="1" noProof="0" dirty="0"/>
                        <a:t>I. část zadání</a:t>
                      </a:r>
                    </a:p>
                  </a:txBody>
                  <a:tcPr/>
                </a:tc>
                <a:tc>
                  <a:txBody>
                    <a:bodyPr/>
                    <a:lstStyle/>
                    <a:p>
                      <a:r>
                        <a:rPr lang="cs-CZ" noProof="0" dirty="0"/>
                        <a:t>Prezentace pouze přečtená (předvedená), slabá znalost zadání, názvosloví. Bez odpovědi na dotazy učitele.</a:t>
                      </a:r>
                    </a:p>
                  </a:txBody>
                  <a:tcPr/>
                </a:tc>
                <a:tc>
                  <a:txBody>
                    <a:bodyPr/>
                    <a:lstStyle/>
                    <a:p>
                      <a:r>
                        <a:rPr lang="cs-CZ" noProof="0" dirty="0"/>
                        <a:t>Prezentace částečně přečtená, částečně samostatně řečená (předvedená). Slabé odpovědi na dotazy učitele.</a:t>
                      </a:r>
                    </a:p>
                  </a:txBody>
                  <a:tcPr/>
                </a:tc>
                <a:tc>
                  <a:txBody>
                    <a:bodyPr/>
                    <a:lstStyle/>
                    <a:p>
                      <a:r>
                        <a:rPr lang="cs-CZ" noProof="0" dirty="0"/>
                        <a:t>Prezentace prezentovaná samostatně, velké znalosti v oblasti zadání. Dobré odpovědi na dotazy učitele.</a:t>
                      </a:r>
                    </a:p>
                  </a:txBody>
                  <a:tcPr/>
                </a:tc>
                <a:extLst>
                  <a:ext uri="{0D108BD9-81ED-4DB2-BD59-A6C34878D82A}">
                    <a16:rowId xmlns="" xmlns:a16="http://schemas.microsoft.com/office/drawing/2014/main" val="10001"/>
                  </a:ext>
                </a:extLst>
              </a:tr>
              <a:tr h="370840">
                <a:tc>
                  <a:txBody>
                    <a:bodyPr/>
                    <a:lstStyle/>
                    <a:p>
                      <a:r>
                        <a:rPr lang="cs-CZ" b="1" noProof="0" dirty="0"/>
                        <a:t>Angažovanost a koncový efekt volební kampaně.</a:t>
                      </a:r>
                    </a:p>
                    <a:p>
                      <a:r>
                        <a:rPr lang="cs-CZ" b="1" baseline="0" noProof="0" dirty="0"/>
                        <a:t>II. část zadání</a:t>
                      </a:r>
                      <a:endParaRPr lang="cs-CZ" b="1" noProof="0" dirty="0"/>
                    </a:p>
                  </a:txBody>
                  <a:tcPr/>
                </a:tc>
                <a:tc>
                  <a:txBody>
                    <a:bodyPr/>
                    <a:lstStyle/>
                    <a:p>
                      <a:r>
                        <a:rPr lang="cs-CZ" noProof="0" dirty="0"/>
                        <a:t>Nízká angažovanost žáků do praktické části zadání, velká pomoc učitele.</a:t>
                      </a:r>
                    </a:p>
                  </a:txBody>
                  <a:tcPr/>
                </a:tc>
                <a:tc>
                  <a:txBody>
                    <a:bodyPr/>
                    <a:lstStyle/>
                    <a:p>
                      <a:r>
                        <a:rPr lang="cs-CZ" noProof="0" dirty="0"/>
                        <a:t>Velká angažovanost žáků do praktické části zadání, malá pomoc učitele.</a:t>
                      </a:r>
                    </a:p>
                  </a:txBody>
                  <a:tcPr/>
                </a:tc>
                <a:tc>
                  <a:txBody>
                    <a:bodyPr/>
                    <a:lstStyle/>
                    <a:p>
                      <a:r>
                        <a:rPr lang="cs-CZ" noProof="0" dirty="0"/>
                        <a:t>Samostatné, správné plnění praktické části zadání, velká vlastní aktivita žáků. </a:t>
                      </a:r>
                    </a:p>
                  </a:txBody>
                  <a:tcPr/>
                </a:tc>
                <a:extLst>
                  <a:ext uri="{0D108BD9-81ED-4DB2-BD59-A6C34878D82A}">
                    <a16:rowId xmlns="" xmlns:a16="http://schemas.microsoft.com/office/drawing/2014/main" val="10002"/>
                  </a:ext>
                </a:extLst>
              </a:tr>
            </a:tbl>
          </a:graphicData>
        </a:graphic>
      </p:graphicFrame>
      <p:sp>
        <p:nvSpPr>
          <p:cNvPr id="3" name="Tytuł 2"/>
          <p:cNvSpPr>
            <a:spLocks noGrp="1"/>
          </p:cNvSpPr>
          <p:nvPr>
            <p:ph type="title"/>
          </p:nvPr>
        </p:nvSpPr>
        <p:spPr/>
        <p:txBody>
          <a:bodyPr>
            <a:normAutofit fontScale="90000"/>
          </a:bodyPr>
          <a:lstStyle/>
          <a:p>
            <a:r>
              <a:rPr lang="cs-CZ"/>
              <a:t>Hodnocení:</a:t>
            </a:r>
            <a:r>
              <a:t/>
            </a:r>
            <a:br/>
            <a:endParaRPr lang="cs-CZ" dirty="0"/>
          </a:p>
        </p:txBody>
      </p:sp>
    </p:spTree>
    <p:extLst>
      <p:ext uri="{BB962C8B-B14F-4D97-AF65-F5344CB8AC3E}">
        <p14:creationId xmlns:p14="http://schemas.microsoft.com/office/powerpoint/2010/main" val="4028636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059262604"/>
              </p:ext>
            </p:extLst>
          </p:nvPr>
        </p:nvGraphicFramePr>
        <p:xfrm>
          <a:off x="457200" y="1481138"/>
          <a:ext cx="8229600" cy="3820068"/>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545724">
                <a:tc>
                  <a:txBody>
                    <a:bodyPr/>
                    <a:lstStyle/>
                    <a:p>
                      <a:pPr algn="ctr"/>
                      <a:r>
                        <a:rPr lang="cs-CZ" noProof="0" dirty="0">
                          <a:effectLst/>
                        </a:rPr>
                        <a:t>BODY</a:t>
                      </a:r>
                    </a:p>
                  </a:txBody>
                  <a:tcPr marL="68580" marR="68580" marT="0" marB="0"/>
                </a:tc>
                <a:tc>
                  <a:txBody>
                    <a:bodyPr/>
                    <a:lstStyle/>
                    <a:p>
                      <a:pPr algn="ctr"/>
                      <a:r>
                        <a:rPr lang="cs-CZ" sz="1800" noProof="0" dirty="0">
                          <a:effectLst/>
                          <a:latin typeface="Times New Roman"/>
                        </a:rPr>
                        <a:t>HODNOCENÍ</a:t>
                      </a:r>
                      <a:endParaRPr lang="cs-CZ" sz="1800" noProof="0" dirty="0">
                        <a:effectLst/>
                      </a:endParaRPr>
                    </a:p>
                  </a:txBody>
                  <a:tcPr marL="68580" marR="68580" marT="0" marB="0"/>
                </a:tc>
                <a:extLst>
                  <a:ext uri="{0D108BD9-81ED-4DB2-BD59-A6C34878D82A}">
                    <a16:rowId xmlns="" xmlns:a16="http://schemas.microsoft.com/office/drawing/2014/main" val="10000"/>
                  </a:ext>
                </a:extLst>
              </a:tr>
              <a:tr h="545724">
                <a:tc>
                  <a:txBody>
                    <a:bodyPr/>
                    <a:lstStyle/>
                    <a:p>
                      <a:pPr algn="ctr"/>
                      <a:r>
                        <a:rPr lang="cs-CZ" noProof="0" dirty="0">
                          <a:effectLst/>
                        </a:rPr>
                        <a:t>   &lt;2</a:t>
                      </a:r>
                    </a:p>
                  </a:txBody>
                  <a:tcPr marL="68580" marR="68580" marT="0" marB="0"/>
                </a:tc>
                <a:tc>
                  <a:txBody>
                    <a:bodyPr/>
                    <a:lstStyle/>
                    <a:p>
                      <a:pPr algn="ctr"/>
                      <a:r>
                        <a:rPr lang="cs-CZ" noProof="0" dirty="0">
                          <a:effectLst/>
                        </a:rPr>
                        <a:t>nevyhovující</a:t>
                      </a:r>
                    </a:p>
                  </a:txBody>
                  <a:tcPr marL="68580" marR="68580" marT="0" marB="0"/>
                </a:tc>
                <a:extLst>
                  <a:ext uri="{0D108BD9-81ED-4DB2-BD59-A6C34878D82A}">
                    <a16:rowId xmlns="" xmlns:a16="http://schemas.microsoft.com/office/drawing/2014/main" val="10001"/>
                  </a:ext>
                </a:extLst>
              </a:tr>
              <a:tr h="545724">
                <a:tc>
                  <a:txBody>
                    <a:bodyPr/>
                    <a:lstStyle/>
                    <a:p>
                      <a:pPr algn="ctr"/>
                      <a:r>
                        <a:rPr lang="cs-CZ" noProof="0" dirty="0">
                          <a:effectLst/>
                        </a:rPr>
                        <a:t>  4-3</a:t>
                      </a:r>
                    </a:p>
                  </a:txBody>
                  <a:tcPr marL="68580" marR="68580" marT="0" marB="0"/>
                </a:tc>
                <a:tc>
                  <a:txBody>
                    <a:bodyPr/>
                    <a:lstStyle/>
                    <a:p>
                      <a:pPr algn="ctr"/>
                      <a:r>
                        <a:rPr lang="cs-CZ" noProof="0" dirty="0">
                          <a:effectLst/>
                        </a:rPr>
                        <a:t>vyhovující</a:t>
                      </a:r>
                    </a:p>
                  </a:txBody>
                  <a:tcPr marL="68580" marR="68580" marT="0" marB="0"/>
                </a:tc>
                <a:extLst>
                  <a:ext uri="{0D108BD9-81ED-4DB2-BD59-A6C34878D82A}">
                    <a16:rowId xmlns="" xmlns:a16="http://schemas.microsoft.com/office/drawing/2014/main" val="10002"/>
                  </a:ext>
                </a:extLst>
              </a:tr>
              <a:tr h="545724">
                <a:tc>
                  <a:txBody>
                    <a:bodyPr/>
                    <a:lstStyle/>
                    <a:p>
                      <a:pPr algn="ctr"/>
                      <a:r>
                        <a:rPr lang="cs-CZ" noProof="0" dirty="0">
                          <a:effectLst/>
                        </a:rPr>
                        <a:t>6-5</a:t>
                      </a:r>
                    </a:p>
                  </a:txBody>
                  <a:tcPr marL="68580" marR="68580" marT="0" marB="0"/>
                </a:tc>
                <a:tc>
                  <a:txBody>
                    <a:bodyPr/>
                    <a:lstStyle/>
                    <a:p>
                      <a:pPr algn="ctr"/>
                      <a:r>
                        <a:rPr lang="cs-CZ" noProof="0" dirty="0">
                          <a:effectLst/>
                        </a:rPr>
                        <a:t>uspokojivě</a:t>
                      </a:r>
                    </a:p>
                  </a:txBody>
                  <a:tcPr marL="68580" marR="68580" marT="0" marB="0"/>
                </a:tc>
                <a:extLst>
                  <a:ext uri="{0D108BD9-81ED-4DB2-BD59-A6C34878D82A}">
                    <a16:rowId xmlns="" xmlns:a16="http://schemas.microsoft.com/office/drawing/2014/main" val="10003"/>
                  </a:ext>
                </a:extLst>
              </a:tr>
              <a:tr h="545724">
                <a:tc>
                  <a:txBody>
                    <a:bodyPr/>
                    <a:lstStyle/>
                    <a:p>
                      <a:pPr algn="ctr"/>
                      <a:r>
                        <a:rPr lang="cs-CZ" noProof="0" dirty="0">
                          <a:effectLst/>
                        </a:rPr>
                        <a:t>8-7</a:t>
                      </a:r>
                    </a:p>
                  </a:txBody>
                  <a:tcPr marL="68580" marR="68580" marT="0" marB="0"/>
                </a:tc>
                <a:tc>
                  <a:txBody>
                    <a:bodyPr/>
                    <a:lstStyle/>
                    <a:p>
                      <a:pPr algn="ctr"/>
                      <a:r>
                        <a:rPr lang="cs-CZ" noProof="0" dirty="0">
                          <a:effectLst/>
                        </a:rPr>
                        <a:t>dobře</a:t>
                      </a:r>
                    </a:p>
                  </a:txBody>
                  <a:tcPr marL="68580" marR="68580" marT="0" marB="0"/>
                </a:tc>
                <a:extLst>
                  <a:ext uri="{0D108BD9-81ED-4DB2-BD59-A6C34878D82A}">
                    <a16:rowId xmlns="" xmlns:a16="http://schemas.microsoft.com/office/drawing/2014/main" val="10004"/>
                  </a:ext>
                </a:extLst>
              </a:tr>
              <a:tr h="545724">
                <a:tc>
                  <a:txBody>
                    <a:bodyPr/>
                    <a:lstStyle/>
                    <a:p>
                      <a:pPr algn="ctr"/>
                      <a:r>
                        <a:rPr lang="cs-CZ" noProof="0" dirty="0">
                          <a:effectLst/>
                        </a:rPr>
                        <a:t> 9-10</a:t>
                      </a:r>
                    </a:p>
                  </a:txBody>
                  <a:tcPr marL="68580" marR="68580" marT="0" marB="0"/>
                </a:tc>
                <a:tc>
                  <a:txBody>
                    <a:bodyPr/>
                    <a:lstStyle/>
                    <a:p>
                      <a:pPr algn="ctr"/>
                      <a:r>
                        <a:rPr lang="cs-CZ" noProof="0" dirty="0">
                          <a:effectLst/>
                        </a:rPr>
                        <a:t>velmi dobře</a:t>
                      </a:r>
                    </a:p>
                  </a:txBody>
                  <a:tcPr marL="68580" marR="68580" marT="0" marB="0"/>
                </a:tc>
                <a:extLst>
                  <a:ext uri="{0D108BD9-81ED-4DB2-BD59-A6C34878D82A}">
                    <a16:rowId xmlns="" xmlns:a16="http://schemas.microsoft.com/office/drawing/2014/main" val="10005"/>
                  </a:ext>
                </a:extLst>
              </a:tr>
              <a:tr h="545724">
                <a:tc>
                  <a:txBody>
                    <a:bodyPr/>
                    <a:lstStyle/>
                    <a:p>
                      <a:pPr algn="ctr"/>
                      <a:r>
                        <a:rPr lang="cs-CZ" noProof="0" dirty="0">
                          <a:effectLst/>
                        </a:rPr>
                        <a:t> 11-12</a:t>
                      </a:r>
                    </a:p>
                  </a:txBody>
                  <a:tcPr marL="68580" marR="68580" marT="0" marB="0"/>
                </a:tc>
                <a:tc>
                  <a:txBody>
                    <a:bodyPr/>
                    <a:lstStyle/>
                    <a:p>
                      <a:pPr algn="ctr"/>
                      <a:r>
                        <a:rPr lang="cs-CZ" noProof="0" dirty="0">
                          <a:effectLst/>
                        </a:rPr>
                        <a:t>výborně</a:t>
                      </a:r>
                    </a:p>
                  </a:txBody>
                  <a:tcPr marL="68580" marR="68580" marT="0" marB="0"/>
                </a:tc>
                <a:extLst>
                  <a:ext uri="{0D108BD9-81ED-4DB2-BD59-A6C34878D82A}">
                    <a16:rowId xmlns="" xmlns:a16="http://schemas.microsoft.com/office/drawing/2014/main" val="10006"/>
                  </a:ext>
                </a:extLst>
              </a:tr>
            </a:tbl>
          </a:graphicData>
        </a:graphic>
      </p:graphicFrame>
      <p:sp>
        <p:nvSpPr>
          <p:cNvPr id="3" name="Tytuł 2"/>
          <p:cNvSpPr>
            <a:spLocks noGrp="1"/>
          </p:cNvSpPr>
          <p:nvPr>
            <p:ph type="title"/>
          </p:nvPr>
        </p:nvSpPr>
        <p:spPr/>
        <p:txBody>
          <a:bodyPr>
            <a:normAutofit fontScale="90000"/>
          </a:bodyPr>
          <a:lstStyle/>
          <a:p>
            <a:r>
              <a:rPr lang="cs-CZ"/>
              <a:t>Hodnocení</a:t>
            </a:r>
            <a:r>
              <a:t/>
            </a:r>
            <a:br/>
            <a:r>
              <a:rPr lang="cs-CZ" dirty="0">
                <a:solidFill>
                  <a:srgbClr val="FF0000"/>
                </a:solidFill>
              </a:rPr>
              <a:t>bodování</a:t>
            </a:r>
            <a:r>
              <a:rPr lang="cs-CZ"/>
              <a:t>:</a:t>
            </a:r>
          </a:p>
        </p:txBody>
      </p:sp>
    </p:spTree>
    <p:extLst>
      <p:ext uri="{BB962C8B-B14F-4D97-AF65-F5344CB8AC3E}">
        <p14:creationId xmlns:p14="http://schemas.microsoft.com/office/powerpoint/2010/main" val="106611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r>
              <a:rPr lang="cs-CZ" dirty="0"/>
              <a:t>Při samostatném plnění tohoto projektu jste měli možnost poznat různé internetové zdroje a pravidla bezpečného používání internetu.</a:t>
            </a:r>
          </a:p>
          <a:p>
            <a:r>
              <a:rPr lang="cs-CZ" dirty="0"/>
              <a:t>Seznámili jste se s novými pojmy, důležitými pro obyvatele, např.: </a:t>
            </a:r>
            <a:r>
              <a:rPr lang="cs-CZ" b="1" dirty="0"/>
              <a:t>všeobecné volby, volební kampaň, volební spot, veřejný život, demokracie.</a:t>
            </a:r>
          </a:p>
          <a:p>
            <a:r>
              <a:rPr lang="cs-CZ" dirty="0"/>
              <a:t>Dozvěděli jste se, jak důležité jsou volby pro život obyvatel, jak mnoho mohou změnit.</a:t>
            </a:r>
          </a:p>
          <a:p>
            <a:r>
              <a:rPr lang="cs-CZ" dirty="0"/>
              <a:t> Seznámili jste se s pravidly odpovědné účasti v hlasování jak ve všeobecných, tak školních volbách.</a:t>
            </a:r>
          </a:p>
          <a:p>
            <a:r>
              <a:rPr lang="cs-CZ" dirty="0"/>
              <a:t>Dozvěděli jste se, jak těžkým a zodpovědným úkolem je příprava volební kampaně ve vaší škole.</a:t>
            </a:r>
          </a:p>
          <a:p>
            <a:endParaRPr lang="cs-CZ" dirty="0"/>
          </a:p>
        </p:txBody>
      </p:sp>
      <p:sp>
        <p:nvSpPr>
          <p:cNvPr id="2" name="Tytuł 1"/>
          <p:cNvSpPr>
            <a:spLocks noGrp="1"/>
          </p:cNvSpPr>
          <p:nvPr>
            <p:ph type="title"/>
          </p:nvPr>
        </p:nvSpPr>
        <p:spPr/>
        <p:txBody>
          <a:bodyPr/>
          <a:lstStyle/>
          <a:p>
            <a:r>
              <a:rPr lang="cs-CZ"/>
              <a:t>Výsledky:</a:t>
            </a:r>
            <a:endParaRPr lang="cs-CZ" dirty="0"/>
          </a:p>
        </p:txBody>
      </p:sp>
    </p:spTree>
    <p:extLst>
      <p:ext uri="{BB962C8B-B14F-4D97-AF65-F5344CB8AC3E}">
        <p14:creationId xmlns:p14="http://schemas.microsoft.com/office/powerpoint/2010/main" val="3282518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cs-CZ" dirty="0"/>
              <a:t>Naučili jste se, jak hodně práce je potřeba udělat pro přípravu voleb do Žákovské samosprávy.</a:t>
            </a:r>
          </a:p>
          <a:p>
            <a:r>
              <a:rPr lang="cs-CZ" dirty="0"/>
              <a:t>Poznali jste pravidla dobré komunikace a spolupráce ve skupině.</a:t>
            </a:r>
          </a:p>
          <a:p>
            <a:pPr algn="just"/>
            <a:r>
              <a:rPr lang="cs-CZ" dirty="0"/>
              <a:t>Uvěřili jste sami v sebe, poznali jste vlastní možnosti a sebe navzájem.</a:t>
            </a:r>
          </a:p>
          <a:p>
            <a:pPr algn="just"/>
            <a:r>
              <a:rPr lang="cs-CZ" dirty="0"/>
              <a:t>Při prezentaci svých zadání jste se seznámili s pravidly </a:t>
            </a:r>
            <a:r>
              <a:rPr lang="cs-CZ" dirty="0" err="1"/>
              <a:t>autoprezentace</a:t>
            </a:r>
            <a:r>
              <a:rPr lang="cs-CZ" dirty="0"/>
              <a:t> a dovednostmi nezbytnými pro veřejná vystoupení.</a:t>
            </a:r>
          </a:p>
        </p:txBody>
      </p:sp>
      <p:sp>
        <p:nvSpPr>
          <p:cNvPr id="3" name="Tytuł 2"/>
          <p:cNvSpPr>
            <a:spLocks noGrp="1"/>
          </p:cNvSpPr>
          <p:nvPr>
            <p:ph type="title"/>
          </p:nvPr>
        </p:nvSpPr>
        <p:spPr/>
        <p:txBody>
          <a:bodyPr/>
          <a:lstStyle/>
          <a:p>
            <a:r>
              <a:rPr lang="cs-CZ"/>
              <a:t>Výsledky:</a:t>
            </a:r>
          </a:p>
        </p:txBody>
      </p:sp>
    </p:spTree>
    <p:extLst>
      <p:ext uri="{BB962C8B-B14F-4D97-AF65-F5344CB8AC3E}">
        <p14:creationId xmlns:p14="http://schemas.microsoft.com/office/powerpoint/2010/main" val="263221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cs-CZ" dirty="0"/>
              <a:t>1. Úvod</a:t>
            </a:r>
          </a:p>
          <a:p>
            <a:pPr marL="0" indent="0">
              <a:buNone/>
            </a:pPr>
            <a:r>
              <a:rPr lang="cs-CZ" dirty="0"/>
              <a:t>2. Zadání</a:t>
            </a:r>
          </a:p>
          <a:p>
            <a:pPr marL="0" indent="0">
              <a:buNone/>
            </a:pPr>
            <a:r>
              <a:rPr lang="cs-CZ" dirty="0"/>
              <a:t>3. Proces</a:t>
            </a:r>
          </a:p>
          <a:p>
            <a:pPr marL="0" indent="0">
              <a:buNone/>
            </a:pPr>
            <a:r>
              <a:rPr lang="cs-CZ" dirty="0"/>
              <a:t>4. Zdroje</a:t>
            </a:r>
          </a:p>
          <a:p>
            <a:pPr marL="0" indent="0">
              <a:buNone/>
            </a:pPr>
            <a:r>
              <a:rPr lang="cs-CZ" dirty="0"/>
              <a:t>5. Hodnocení</a:t>
            </a:r>
          </a:p>
          <a:p>
            <a:pPr marL="0" indent="0">
              <a:buNone/>
            </a:pPr>
            <a:r>
              <a:rPr lang="cs-CZ" dirty="0"/>
              <a:t>6. Výsledky</a:t>
            </a:r>
          </a:p>
          <a:p>
            <a:pPr marL="0" indent="0">
              <a:buNone/>
            </a:pPr>
            <a:r>
              <a:rPr lang="cs-CZ" dirty="0"/>
              <a:t>7. Příručka pro učitele</a:t>
            </a:r>
          </a:p>
          <a:p>
            <a:pPr marL="0" indent="0">
              <a:buNone/>
            </a:pPr>
            <a:endParaRPr lang="cs-CZ" dirty="0"/>
          </a:p>
        </p:txBody>
      </p:sp>
      <p:sp>
        <p:nvSpPr>
          <p:cNvPr id="2" name="Tytuł 1"/>
          <p:cNvSpPr>
            <a:spLocks noGrp="1"/>
          </p:cNvSpPr>
          <p:nvPr>
            <p:ph type="title"/>
          </p:nvPr>
        </p:nvSpPr>
        <p:spPr/>
        <p:txBody>
          <a:bodyPr/>
          <a:lstStyle/>
          <a:p>
            <a:r>
              <a:rPr lang="cs-CZ"/>
              <a:t>Obsah:</a:t>
            </a:r>
            <a:endParaRPr lang="cs-CZ" dirty="0"/>
          </a:p>
        </p:txBody>
      </p:sp>
      <p:pic>
        <p:nvPicPr>
          <p:cNvPr id="1026" name="Picture 2" descr="Znalezione obrazy dla zapytania wybory powszechne obraz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7407" y="1340768"/>
            <a:ext cx="3392990" cy="1908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Znalezione obrazy dla zapytania wybory do samorz&amp;aogon;du uczniowskiego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3645024"/>
            <a:ext cx="361950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68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cs-CZ" dirty="0"/>
              <a:t>1. Před zahájením projektu důkladně seznamte žáky s obsahem zadání, uzpůsobte způsob komunikace možnostem žáků.</a:t>
            </a:r>
          </a:p>
          <a:p>
            <a:pPr marL="0" indent="0">
              <a:buNone/>
            </a:pPr>
            <a:r>
              <a:rPr lang="cs-CZ" dirty="0"/>
              <a:t>2. Seznamte žáky s pravidly bezpečného používání internetu. Učitel by měl s žáky prohlédnout internetové zdroje, pomoci jim v pochopení.</a:t>
            </a:r>
          </a:p>
          <a:p>
            <a:pPr marL="0" indent="0">
              <a:buNone/>
            </a:pPr>
            <a:r>
              <a:rPr lang="cs-CZ" dirty="0"/>
              <a:t>3. První část projektu, tj. prezentaci nebo plakát, by měli žáci zčásti zpracovat během vyučování ve škole (v závislosti na intelektuálních možnostech žáků). Učitel by měl oběma skupinám pomoci při vypracování pracovního plánu, který usnadní řádné zhotovení projektu.</a:t>
            </a:r>
          </a:p>
          <a:p>
            <a:pPr marL="0" indent="0">
              <a:buNone/>
            </a:pPr>
            <a:r>
              <a:rPr lang="cs-CZ" dirty="0"/>
              <a:t>4. Druhá část zadání by měla být ve velké míře zpracována během výuky ve škole.  Doma nebo na mimoškolních aktivitách mohou žáci vyrobit letáky, plakáty, oznámení (na základě předchozích pokynů).</a:t>
            </a:r>
          </a:p>
          <a:p>
            <a:endParaRPr lang="cs-CZ" dirty="0"/>
          </a:p>
        </p:txBody>
      </p:sp>
      <p:sp>
        <p:nvSpPr>
          <p:cNvPr id="2" name="Tytuł 1"/>
          <p:cNvSpPr>
            <a:spLocks noGrp="1"/>
          </p:cNvSpPr>
          <p:nvPr>
            <p:ph type="title"/>
          </p:nvPr>
        </p:nvSpPr>
        <p:spPr/>
        <p:txBody>
          <a:bodyPr>
            <a:normAutofit fontScale="90000"/>
          </a:bodyPr>
          <a:lstStyle/>
          <a:p>
            <a:r>
              <a:t/>
            </a:r>
            <a:br/>
            <a:r>
              <a:rPr lang="cs-CZ"/>
              <a:t>Příručka pro učitele: </a:t>
            </a:r>
            <a:r>
              <a:t/>
            </a:r>
            <a:br/>
            <a:endParaRPr lang="cs-CZ" dirty="0"/>
          </a:p>
        </p:txBody>
      </p:sp>
    </p:spTree>
    <p:extLst>
      <p:ext uri="{BB962C8B-B14F-4D97-AF65-F5344CB8AC3E}">
        <p14:creationId xmlns:p14="http://schemas.microsoft.com/office/powerpoint/2010/main" val="3160126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3140968"/>
            <a:ext cx="8075240" cy="3586403"/>
          </a:xfrm>
        </p:spPr>
        <p:txBody>
          <a:bodyPr>
            <a:normAutofit fontScale="77500" lnSpcReduction="20000"/>
          </a:bodyPr>
          <a:lstStyle/>
          <a:p>
            <a:pPr marL="109728" indent="0">
              <a:buNone/>
            </a:pPr>
            <a:r>
              <a:rPr lang="cs-CZ" dirty="0"/>
              <a:t>5. Učitel může dávat žákům pokyny, v závislosti na jejich potřebách. Především v první části zadání je důležité žákům připomínat, aby nepřepisovali definice ze zdrojů. Pokud je jejich slovní zásoba nedostatečná, aby popsali obsah svými slovy, mohou slova nahradit obrázky nebo příslušnými fotografiemi, výstřižky z novin.</a:t>
            </a:r>
          </a:p>
          <a:p>
            <a:pPr marL="109728" indent="0">
              <a:buNone/>
            </a:pPr>
            <a:r>
              <a:rPr lang="cs-CZ" dirty="0"/>
              <a:t>6. Učitel by měl žákům připomínat, že musí své věty napsat tak, aby je byli schopni srozumitelně prezentovat celé třídě.</a:t>
            </a:r>
          </a:p>
          <a:p>
            <a:pPr marL="109728" indent="0">
              <a:buNone/>
            </a:pPr>
            <a:r>
              <a:rPr lang="cs-CZ" dirty="0"/>
              <a:t>7. V závislosti na možnostech žáků by měl učitel vyznačit na projekt 3 až 4 týdny (včetně prezentace projektu).</a:t>
            </a:r>
          </a:p>
        </p:txBody>
      </p:sp>
      <p:sp>
        <p:nvSpPr>
          <p:cNvPr id="3" name="Tytuł 2"/>
          <p:cNvSpPr>
            <a:spLocks noGrp="1"/>
          </p:cNvSpPr>
          <p:nvPr>
            <p:ph type="title"/>
          </p:nvPr>
        </p:nvSpPr>
        <p:spPr>
          <a:xfrm>
            <a:off x="251520" y="1916832"/>
            <a:ext cx="8229600" cy="1143000"/>
          </a:xfrm>
        </p:spPr>
        <p:txBody>
          <a:bodyPr>
            <a:normAutofit/>
          </a:bodyPr>
          <a:lstStyle/>
          <a:p>
            <a:r>
              <a:rPr lang="cs-CZ" sz="3600" dirty="0"/>
              <a:t>Příručka pro učitele: </a:t>
            </a:r>
          </a:p>
        </p:txBody>
      </p:sp>
      <p:pic>
        <p:nvPicPr>
          <p:cNvPr id="5" name="Obraz 4">
            <a:extLst>
              <a:ext uri="{FF2B5EF4-FFF2-40B4-BE49-F238E27FC236}">
                <a16:creationId xmlns="" xmlns:a16="http://schemas.microsoft.com/office/drawing/2014/main" id="{C5F56311-8188-459E-8E41-881276C3EF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960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51295"/>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932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lgn="just">
              <a:buNone/>
            </a:pPr>
            <a:r>
              <a:rPr lang="cs-CZ" dirty="0"/>
              <a:t>V České republice máme demokratický systém, je to pro obyvatele nejvýhodnější forma vlády.</a:t>
            </a:r>
          </a:p>
          <a:p>
            <a:pPr marL="0" indent="0" algn="just">
              <a:buNone/>
            </a:pPr>
            <a:endParaRPr lang="cs-CZ" dirty="0"/>
          </a:p>
          <a:p>
            <a:pPr marL="0" indent="0" algn="just">
              <a:buNone/>
            </a:pPr>
            <a:r>
              <a:rPr lang="cs-CZ" b="1" dirty="0">
                <a:solidFill>
                  <a:srgbClr val="FF0000"/>
                </a:solidFill>
              </a:rPr>
              <a:t>Demokracie</a:t>
            </a:r>
            <a:r>
              <a:rPr lang="cs-CZ" dirty="0"/>
              <a:t> – znamená „vládu lidu”, čili obyvatelé státu rozhodují např. o tom, kdo by měl vládnout státu jejich jménem (jaká strana, prezident), jaké zákony jsou pro obyvatele závazné, co je potřeba změnit, aby se zlepšil život obyvatel, atd.</a:t>
            </a:r>
          </a:p>
          <a:p>
            <a:pPr marL="0" indent="0" algn="just">
              <a:buNone/>
            </a:pPr>
            <a:endParaRPr lang="cs-CZ" dirty="0"/>
          </a:p>
          <a:p>
            <a:pPr marL="0" indent="0" algn="just">
              <a:buNone/>
            </a:pPr>
            <a:r>
              <a:rPr lang="cs-CZ" dirty="0"/>
              <a:t>Zapojení obyvatel do správy vlády nazýváme </a:t>
            </a:r>
            <a:r>
              <a:rPr lang="cs-CZ" b="1" dirty="0"/>
              <a:t>veřejným životem. </a:t>
            </a:r>
          </a:p>
          <a:p>
            <a:pPr marL="0" indent="0" algn="just">
              <a:buNone/>
            </a:pPr>
            <a:r>
              <a:rPr lang="cs-CZ" dirty="0"/>
              <a:t>Občas si můžete všimnout, jak dospělí kritizují vládu, vyjadřují svou nespokojenost, např. organizují protesty, stávky. </a:t>
            </a:r>
          </a:p>
          <a:p>
            <a:pPr marL="0" indent="0" algn="just">
              <a:buNone/>
            </a:pPr>
            <a:r>
              <a:rPr lang="cs-CZ" dirty="0"/>
              <a:t>Abychom měli právo kritizovat vládu, musíme se aktivně účastnit voleb a veřejného života. Důležité je však to, že než začneme jednat, musíme se seznámit s pravidly a zákony platnými pro obyvatele v demokratickém státě.</a:t>
            </a:r>
          </a:p>
          <a:p>
            <a:pPr marL="0" indent="0" algn="just">
              <a:buNone/>
            </a:pPr>
            <a:endParaRPr lang="cs-CZ" dirty="0"/>
          </a:p>
        </p:txBody>
      </p:sp>
      <p:sp>
        <p:nvSpPr>
          <p:cNvPr id="2" name="Tytuł 1"/>
          <p:cNvSpPr>
            <a:spLocks noGrp="1"/>
          </p:cNvSpPr>
          <p:nvPr>
            <p:ph type="title"/>
          </p:nvPr>
        </p:nvSpPr>
        <p:spPr/>
        <p:txBody>
          <a:bodyPr/>
          <a:lstStyle/>
          <a:p>
            <a:r>
              <a:rPr lang="cs-CZ"/>
              <a:t>Úvod:</a:t>
            </a:r>
            <a:endParaRPr lang="cs-CZ" dirty="0"/>
          </a:p>
        </p:txBody>
      </p:sp>
    </p:spTree>
    <p:extLst>
      <p:ext uri="{BB962C8B-B14F-4D97-AF65-F5344CB8AC3E}">
        <p14:creationId xmlns:p14="http://schemas.microsoft.com/office/powerpoint/2010/main" val="317805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0" indent="0" algn="just">
              <a:buNone/>
            </a:pPr>
            <a:r>
              <a:rPr lang="cs-CZ" dirty="0"/>
              <a:t>V našem projektu se soustředíme pouze na účast obyvatel ve všeobecných volbách.</a:t>
            </a:r>
          </a:p>
          <a:p>
            <a:pPr marL="0" indent="0" algn="just">
              <a:buNone/>
            </a:pPr>
            <a:endParaRPr lang="cs-CZ" dirty="0"/>
          </a:p>
          <a:p>
            <a:pPr marL="0" indent="0" algn="just">
              <a:buNone/>
            </a:pPr>
            <a:r>
              <a:rPr lang="cs-CZ" dirty="0"/>
              <a:t>Každý obyvatel by měl znát pravidla demokratických voleb, umět kriticky hodnotit volební hesla a programy a vědět, čím by se měl řídit při rozhodování během volby. </a:t>
            </a:r>
          </a:p>
          <a:p>
            <a:pPr marL="0" indent="0" algn="just">
              <a:buNone/>
            </a:pPr>
            <a:endParaRPr lang="cs-CZ" dirty="0"/>
          </a:p>
          <a:p>
            <a:pPr marL="0" indent="0" algn="just">
              <a:buNone/>
            </a:pPr>
            <a:r>
              <a:rPr lang="cs-CZ" dirty="0"/>
              <a:t>Vy ještě nejste plnoletí (nemáte ještě 18 let), proto se naučíte pravidla účasti ve volbách na příkladu voleb do Žákovské samosprávy.</a:t>
            </a:r>
          </a:p>
          <a:p>
            <a:endParaRPr lang="cs-CZ" dirty="0"/>
          </a:p>
        </p:txBody>
      </p:sp>
      <p:sp>
        <p:nvSpPr>
          <p:cNvPr id="3" name="Tytuł 2"/>
          <p:cNvSpPr>
            <a:spLocks noGrp="1"/>
          </p:cNvSpPr>
          <p:nvPr>
            <p:ph type="title"/>
          </p:nvPr>
        </p:nvSpPr>
        <p:spPr/>
        <p:txBody>
          <a:bodyPr/>
          <a:lstStyle/>
          <a:p>
            <a:r>
              <a:rPr lang="cs-CZ"/>
              <a:t>Úvod:</a:t>
            </a:r>
          </a:p>
        </p:txBody>
      </p:sp>
    </p:spTree>
    <p:extLst>
      <p:ext uri="{BB962C8B-B14F-4D97-AF65-F5344CB8AC3E}">
        <p14:creationId xmlns:p14="http://schemas.microsoft.com/office/powerpoint/2010/main" val="171331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cs-CZ" dirty="0"/>
              <a:t>Než však přistoupíte k zadání, použijte slovník nebo internet a ověřte pojmy, které se objevily na prvních snímcích, abyste dobře pochopili jejich význam.</a:t>
            </a:r>
          </a:p>
          <a:p>
            <a:pPr marL="109728" indent="0">
              <a:buNone/>
            </a:pPr>
            <a:r>
              <a:rPr lang="cs-CZ" dirty="0"/>
              <a:t>Pojmy k ověření:</a:t>
            </a:r>
          </a:p>
          <a:p>
            <a:r>
              <a:rPr lang="cs-CZ" b="1" dirty="0"/>
              <a:t>Veřejný život</a:t>
            </a:r>
          </a:p>
          <a:p>
            <a:r>
              <a:rPr lang="cs-CZ" b="1" dirty="0"/>
              <a:t>Demokratický systém</a:t>
            </a:r>
          </a:p>
          <a:p>
            <a:r>
              <a:rPr lang="cs-CZ" b="1" dirty="0"/>
              <a:t>Všeobecné volby</a:t>
            </a:r>
          </a:p>
        </p:txBody>
      </p:sp>
      <p:sp>
        <p:nvSpPr>
          <p:cNvPr id="3" name="Tytuł 2"/>
          <p:cNvSpPr>
            <a:spLocks noGrp="1"/>
          </p:cNvSpPr>
          <p:nvPr>
            <p:ph type="title"/>
          </p:nvPr>
        </p:nvSpPr>
        <p:spPr/>
        <p:txBody>
          <a:bodyPr/>
          <a:lstStyle/>
          <a:p>
            <a:r>
              <a:rPr lang="cs-CZ"/>
              <a:t>Úvod:</a:t>
            </a:r>
            <a:endParaRPr lang="cs-CZ" dirty="0"/>
          </a:p>
        </p:txBody>
      </p:sp>
    </p:spTree>
    <p:extLst>
      <p:ext uri="{BB962C8B-B14F-4D97-AF65-F5344CB8AC3E}">
        <p14:creationId xmlns:p14="http://schemas.microsoft.com/office/powerpoint/2010/main" val="329643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marL="0" indent="0">
              <a:buNone/>
            </a:pPr>
            <a:r>
              <a:rPr lang="cs-CZ" dirty="0"/>
              <a:t>Každý obyvatel České republiky musí vědět, čím se má řídit při rozhodování o volbě a jak velký vliv mají volby na život obyvatel a vzhled celého státu. </a:t>
            </a:r>
          </a:p>
          <a:p>
            <a:pPr marL="0" indent="0">
              <a:buNone/>
            </a:pPr>
            <a:r>
              <a:rPr lang="cs-CZ" dirty="0"/>
              <a:t>Vaše zadání se bude skládat ze dvou částí. </a:t>
            </a:r>
            <a:r>
              <a:rPr lang="cs-CZ" b="1" dirty="0"/>
              <a:t>Cílem první části zadání bude seznámení s pravidly, která platí během všeobecných voleb, a významem voleb pro život společnosti. </a:t>
            </a:r>
          </a:p>
          <a:p>
            <a:pPr marL="0" indent="0">
              <a:buNone/>
            </a:pPr>
            <a:r>
              <a:rPr lang="cs-CZ" b="1" dirty="0"/>
              <a:t>Cílem druhé části zadání bude příprava volební kampaně související s volbami do Žákovské samosprávy ve vaší škole. </a:t>
            </a:r>
          </a:p>
        </p:txBody>
      </p:sp>
      <p:sp>
        <p:nvSpPr>
          <p:cNvPr id="2" name="Tytuł 1"/>
          <p:cNvSpPr>
            <a:spLocks noGrp="1"/>
          </p:cNvSpPr>
          <p:nvPr>
            <p:ph type="title"/>
          </p:nvPr>
        </p:nvSpPr>
        <p:spPr/>
        <p:txBody>
          <a:bodyPr/>
          <a:lstStyle/>
          <a:p>
            <a:r>
              <a:rPr lang="cs-CZ"/>
              <a:t>Zadání:</a:t>
            </a:r>
            <a:endParaRPr lang="cs-CZ" dirty="0"/>
          </a:p>
        </p:txBody>
      </p:sp>
    </p:spTree>
    <p:extLst>
      <p:ext uri="{BB962C8B-B14F-4D97-AF65-F5344CB8AC3E}">
        <p14:creationId xmlns:p14="http://schemas.microsoft.com/office/powerpoint/2010/main" val="152561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cs-CZ" b="1" dirty="0"/>
              <a:t>I. ČÁST:</a:t>
            </a:r>
          </a:p>
          <a:p>
            <a:pPr marL="0" indent="0">
              <a:buNone/>
            </a:pPr>
            <a:r>
              <a:rPr lang="cs-CZ" b="1" dirty="0"/>
              <a:t>SKUPINOVÁ PRÁCE</a:t>
            </a:r>
          </a:p>
          <a:p>
            <a:pPr marL="0" indent="0">
              <a:buNone/>
            </a:pPr>
            <a:r>
              <a:rPr lang="cs-CZ" dirty="0"/>
              <a:t>Rozdělte se na dvě skupiny. Každá skupina bude zpracovávat jiné zadání. Při jejich plnění vám pomůže učitel:</a:t>
            </a:r>
          </a:p>
          <a:p>
            <a:pPr marL="0" indent="0">
              <a:buNone/>
            </a:pPr>
            <a:r>
              <a:rPr lang="cs-CZ" b="1" dirty="0"/>
              <a:t>Skupina I </a:t>
            </a:r>
            <a:r>
              <a:rPr lang="cs-CZ" dirty="0"/>
              <a:t>– bude připravovat prezentaci nebo plakát obsahující odpovědi na následující otázky nebo popis uvedených pojmů:</a:t>
            </a:r>
          </a:p>
          <a:p>
            <a:r>
              <a:rPr lang="cs-CZ" dirty="0"/>
              <a:t>Vysvětlení pojmu všeobecných voleb, kdo se jich může účastnit.</a:t>
            </a:r>
          </a:p>
          <a:p>
            <a:r>
              <a:rPr lang="cs-CZ" dirty="0"/>
              <a:t>Vyjmenování a krátký popis pravidel všeobecných voleb (5 - vlastností). </a:t>
            </a:r>
          </a:p>
          <a:p>
            <a:r>
              <a:rPr lang="cs-CZ" dirty="0"/>
              <a:t>Kde a jak hlasují obyvatelé?</a:t>
            </a:r>
          </a:p>
          <a:p>
            <a:r>
              <a:rPr lang="cs-CZ" dirty="0"/>
              <a:t>Kdo se může zúčastnit hlasování?</a:t>
            </a:r>
          </a:p>
        </p:txBody>
      </p:sp>
      <p:sp>
        <p:nvSpPr>
          <p:cNvPr id="2" name="Tytuł 1"/>
          <p:cNvSpPr>
            <a:spLocks noGrp="1"/>
          </p:cNvSpPr>
          <p:nvPr>
            <p:ph type="title"/>
          </p:nvPr>
        </p:nvSpPr>
        <p:spPr/>
        <p:txBody>
          <a:bodyPr/>
          <a:lstStyle/>
          <a:p>
            <a:r>
              <a:rPr lang="cs-CZ"/>
              <a:t>Zadání:</a:t>
            </a:r>
            <a:endParaRPr lang="cs-CZ" dirty="0"/>
          </a:p>
        </p:txBody>
      </p:sp>
    </p:spTree>
    <p:extLst>
      <p:ext uri="{BB962C8B-B14F-4D97-AF65-F5344CB8AC3E}">
        <p14:creationId xmlns:p14="http://schemas.microsoft.com/office/powerpoint/2010/main" val="916996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buNone/>
            </a:pPr>
            <a:r>
              <a:rPr lang="cs-CZ" b="1" dirty="0"/>
              <a:t>Skupina II </a:t>
            </a:r>
            <a:r>
              <a:rPr lang="cs-CZ" dirty="0"/>
              <a:t>– bude připravovat prezentaci nebo plakát obsahující informace a krátký popis:</a:t>
            </a:r>
          </a:p>
          <a:p>
            <a:r>
              <a:rPr lang="cs-CZ" dirty="0"/>
              <a:t>Co je volební kampaň? </a:t>
            </a:r>
          </a:p>
          <a:p>
            <a:r>
              <a:rPr lang="cs-CZ" dirty="0"/>
              <a:t>Jaké výhody obyvatelům přináší účast ve volbách? </a:t>
            </a:r>
          </a:p>
          <a:p>
            <a:r>
              <a:rPr lang="cs-CZ" dirty="0"/>
              <a:t>Příkladová volební hesla a spoty z předchozí volební kampaně (prezidentské nebo parlamentní volby).</a:t>
            </a:r>
          </a:p>
          <a:p>
            <a:endParaRPr lang="cs-CZ" dirty="0"/>
          </a:p>
        </p:txBody>
      </p:sp>
      <p:sp>
        <p:nvSpPr>
          <p:cNvPr id="3" name="Tytuł 2"/>
          <p:cNvSpPr>
            <a:spLocks noGrp="1"/>
          </p:cNvSpPr>
          <p:nvPr>
            <p:ph type="title"/>
          </p:nvPr>
        </p:nvSpPr>
        <p:spPr/>
        <p:txBody>
          <a:bodyPr/>
          <a:lstStyle/>
          <a:p>
            <a:r>
              <a:rPr lang="cs-CZ"/>
              <a:t>Zadání:</a:t>
            </a:r>
          </a:p>
        </p:txBody>
      </p:sp>
    </p:spTree>
    <p:extLst>
      <p:ext uri="{BB962C8B-B14F-4D97-AF65-F5344CB8AC3E}">
        <p14:creationId xmlns:p14="http://schemas.microsoft.com/office/powerpoint/2010/main" val="18721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buNone/>
            </a:pPr>
            <a:r>
              <a:rPr lang="cs-CZ" dirty="0"/>
              <a:t>První část zadání je pomůckou pro přípravu druhé části. V této části budete muset připravit volební kampaň související s volbami do Žákovské samosprávy ve vaší škole. </a:t>
            </a:r>
          </a:p>
          <a:p>
            <a:pPr marL="0" indent="0">
              <a:buNone/>
            </a:pPr>
            <a:r>
              <a:rPr lang="cs-CZ" b="1" dirty="0"/>
              <a:t>II. ČÁST:</a:t>
            </a:r>
          </a:p>
          <a:p>
            <a:pPr marL="0" indent="0">
              <a:buNone/>
            </a:pPr>
            <a:r>
              <a:rPr lang="cs-CZ" b="1" dirty="0"/>
              <a:t>Skupina I </a:t>
            </a:r>
            <a:r>
              <a:rPr lang="cs-CZ" dirty="0"/>
              <a:t>– budete hrát roli volební komise, vaše úkoly:</a:t>
            </a:r>
          </a:p>
          <a:p>
            <a:r>
              <a:rPr lang="cs-CZ" dirty="0"/>
              <a:t>Stanovení termínu voleb.</a:t>
            </a:r>
          </a:p>
          <a:p>
            <a:r>
              <a:rPr lang="cs-CZ" dirty="0"/>
              <a:t>Určení, kdo se může voleb zúčastnit (všichni žáci, žáci a učitelé).</a:t>
            </a:r>
          </a:p>
          <a:p>
            <a:r>
              <a:rPr lang="cs-CZ" dirty="0"/>
              <a:t>Stanovení termínu pro přihlášení kandidátů a podmínek, jaké musejí splňovat (např. dobré známky, vzorné chování, atd.).</a:t>
            </a:r>
          </a:p>
          <a:p>
            <a:r>
              <a:rPr lang="cs-CZ" dirty="0"/>
              <a:t>Určení složení volební komise, volba předsedy.</a:t>
            </a:r>
          </a:p>
          <a:p>
            <a:r>
              <a:rPr lang="cs-CZ" dirty="0"/>
              <a:t>Stanovení doby trvání volební kampaně a jejích pravidel.</a:t>
            </a:r>
          </a:p>
          <a:p>
            <a:r>
              <a:rPr lang="cs-CZ" dirty="0"/>
              <a:t>Příprava volebních lístků, hlasovacích místností, hlasovacích lístků, volebních uren.</a:t>
            </a:r>
          </a:p>
          <a:p>
            <a:pPr marL="0" indent="0">
              <a:buNone/>
            </a:pPr>
            <a:r>
              <a:rPr lang="cs-CZ" dirty="0"/>
              <a:t>Všechny tyto informace musí být umístěny na plakátech nebo listech vytištěných z počítače (čitelné písmo).</a:t>
            </a:r>
          </a:p>
        </p:txBody>
      </p:sp>
      <p:sp>
        <p:nvSpPr>
          <p:cNvPr id="2" name="Tytuł 1"/>
          <p:cNvSpPr>
            <a:spLocks noGrp="1"/>
          </p:cNvSpPr>
          <p:nvPr>
            <p:ph type="title"/>
          </p:nvPr>
        </p:nvSpPr>
        <p:spPr/>
        <p:txBody>
          <a:bodyPr/>
          <a:lstStyle/>
          <a:p>
            <a:r>
              <a:rPr lang="cs-CZ"/>
              <a:t>Zadání:</a:t>
            </a:r>
            <a:endParaRPr lang="cs-CZ" dirty="0"/>
          </a:p>
        </p:txBody>
      </p:sp>
    </p:spTree>
    <p:extLst>
      <p:ext uri="{BB962C8B-B14F-4D97-AF65-F5344CB8AC3E}">
        <p14:creationId xmlns:p14="http://schemas.microsoft.com/office/powerpoint/2010/main" val="3737300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420</TotalTime>
  <Words>1637</Words>
  <Application>Microsoft Office PowerPoint</Application>
  <PresentationFormat>Pokaz na ekranie (4:3)</PresentationFormat>
  <Paragraphs>162</Paragraphs>
  <Slides>21</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Arial</vt:lpstr>
      <vt:lpstr>Lucida Sans Unicode</vt:lpstr>
      <vt:lpstr>Times New Roman</vt:lpstr>
      <vt:lpstr>Verdana</vt:lpstr>
      <vt:lpstr>Wingdings 2</vt:lpstr>
      <vt:lpstr>Wingdings 3</vt:lpstr>
      <vt:lpstr>Hol</vt:lpstr>
      <vt:lpstr>Účast ve všeobecných volbách- na příkladu voleb do Žákovské samosprávy</vt:lpstr>
      <vt:lpstr>Obsah:</vt:lpstr>
      <vt:lpstr>Úvod:</vt:lpstr>
      <vt:lpstr>Úvod:</vt:lpstr>
      <vt:lpstr>Úvod:</vt:lpstr>
      <vt:lpstr>Zadání:</vt:lpstr>
      <vt:lpstr>Zadání:</vt:lpstr>
      <vt:lpstr>Zadání:</vt:lpstr>
      <vt:lpstr>Zadání:</vt:lpstr>
      <vt:lpstr>Zadání:</vt:lpstr>
      <vt:lpstr>Proces – pracovní plán:</vt:lpstr>
      <vt:lpstr>Proces</vt:lpstr>
      <vt:lpstr>Proces:</vt:lpstr>
      <vt:lpstr>Zdroje:</vt:lpstr>
      <vt:lpstr> Hodnocení: </vt:lpstr>
      <vt:lpstr>Hodnocení: </vt:lpstr>
      <vt:lpstr>Hodnocení bodování:</vt:lpstr>
      <vt:lpstr>Výsledky:</vt:lpstr>
      <vt:lpstr>Výsledky:</vt:lpstr>
      <vt:lpstr> Příručka pro učitele:  </vt:lpstr>
      <vt:lpstr>Příručka pro učitele: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Andrzej Smorąg</dc:creator>
  <cp:lastModifiedBy>Anna Basta</cp:lastModifiedBy>
  <cp:revision>49</cp:revision>
  <dcterms:created xsi:type="dcterms:W3CDTF">2016-12-01T12:16:22Z</dcterms:created>
  <dcterms:modified xsi:type="dcterms:W3CDTF">2020-01-14T15:05:40Z</dcterms:modified>
</cp:coreProperties>
</file>