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4" r:id="rId4"/>
    <p:sldId id="258" r:id="rId5"/>
    <p:sldId id="268" r:id="rId6"/>
    <p:sldId id="259" r:id="rId7"/>
    <p:sldId id="260" r:id="rId8"/>
    <p:sldId id="261" r:id="rId9"/>
    <p:sldId id="273" r:id="rId10"/>
    <p:sldId id="262" r:id="rId11"/>
    <p:sldId id="269" r:id="rId12"/>
    <p:sldId id="263" r:id="rId13"/>
    <p:sldId id="264" r:id="rId14"/>
    <p:sldId id="265" r:id="rId15"/>
    <p:sldId id="270" r:id="rId16"/>
    <p:sldId id="266" r:id="rId17"/>
    <p:sldId id="271" r:id="rId18"/>
    <p:sldId id="267" r:id="rId19"/>
    <p:sldId id="272"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3">
        <a:schemeClr val="bg1"/>
      </p:bgRef>
    </p:bg>
    <p:spTree>
      <p:nvGrpSpPr>
        <p:cNvPr id="1" name=""/>
        <p:cNvGrpSpPr/>
        <p:nvPr/>
      </p:nvGrpSpPr>
      <p:grpSpPr>
        <a:xfrm>
          <a:off x="0" y="0"/>
          <a:ext cx="0" cy="0"/>
          <a:chOff x="0" y="0"/>
          <a:chExt cx="0" cy="0"/>
        </a:xfrm>
      </p:grpSpPr>
      <p:sp>
        <p:nvSpPr>
          <p:cNvPr id="12" name="Prostokąt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Prostokąt zaokrąglony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tytu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Symbol zastępczy daty 27"/>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lIns="0" tIns="0" rIns="0" bIns="0">
            <a:noAutofit/>
          </a:bodyPr>
          <a:lstStyle>
            <a:lvl1pPr>
              <a:defRPr sz="1400">
                <a:solidFill>
                  <a:srgbClr val="FFFFFF"/>
                </a:solidFill>
              </a:defRPr>
            </a:lvl1pPr>
          </a:lstStyle>
          <a:p>
            <a:fld id="{D4B21D66-43AB-4F83-A507-195F362E944E}" type="slidenum">
              <a:rPr lang="pl-PL" smtClean="0"/>
              <a:pPr/>
              <a:t>‹#›</a:t>
            </a:fld>
            <a:endParaRPr lang="pl-PL"/>
          </a:p>
        </p:txBody>
      </p:sp>
      <p:sp>
        <p:nvSpPr>
          <p:cNvPr id="7" name="Prostokąt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4B21D66-43AB-4F83-A507-195F362E944E}"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1"/>
            <a:ext cx="201168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914400" y="274640"/>
            <a:ext cx="55626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4B21D66-43AB-4F83-A507-195F362E944E}"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4" name="Symbol zastępczy daty 3"/>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4B21D66-43AB-4F83-A507-195F362E944E}" type="slidenum">
              <a:rPr lang="pl-PL" smtClean="0"/>
              <a:pPr/>
              <a:t>‹#›</a:t>
            </a:fld>
            <a:endParaRPr lang="pl-PL"/>
          </a:p>
        </p:txBody>
      </p:sp>
      <p:sp>
        <p:nvSpPr>
          <p:cNvPr id="8" name="Symbol zastępczy zawartości 7"/>
          <p:cNvSpPr>
            <a:spLocks noGrp="1"/>
          </p:cNvSpPr>
          <p:nvPr>
            <p:ph sz="quarter" idx="1"/>
          </p:nvPr>
        </p:nvSpPr>
        <p:spPr>
          <a:xfrm>
            <a:off x="914400" y="1447800"/>
            <a:ext cx="7772400" cy="4572000"/>
          </a:xfrm>
        </p:spPr>
        <p:txBody>
          <a:bodyPr vert="horz"/>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Prostokąt zaokrąglony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l-PL"/>
              <a:t>Kliknij, aby edytować styl</a:t>
            </a:r>
            <a:endParaRPr kumimoji="0" lang="en-US"/>
          </a:p>
        </p:txBody>
      </p:sp>
      <p:sp>
        <p:nvSpPr>
          <p:cNvPr id="3" name="Symbol zastępczy teks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5" name="Symbol zastępczy stopki 4"/>
          <p:cNvSpPr>
            <a:spLocks noGrp="1"/>
          </p:cNvSpPr>
          <p:nvPr>
            <p:ph type="ftr" sz="quarter" idx="11"/>
          </p:nvPr>
        </p:nvSpPr>
        <p:spPr>
          <a:xfrm>
            <a:off x="800100" y="6172200"/>
            <a:ext cx="4000500" cy="457200"/>
          </a:xfrm>
        </p:spPr>
        <p:txBody>
          <a:bodyPr/>
          <a:lstStyle/>
          <a:p>
            <a:endParaRPr lang="pl-PL"/>
          </a:p>
        </p:txBody>
      </p:sp>
      <p:sp>
        <p:nvSpPr>
          <p:cNvPr id="7" name="Prostokąt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146304" y="6208776"/>
            <a:ext cx="457200" cy="457200"/>
          </a:xfrm>
        </p:spPr>
        <p:txBody>
          <a:bodyPr/>
          <a:lstStyle/>
          <a:p>
            <a:fld id="{D4B21D66-43AB-4F83-A507-195F362E944E}"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5" name="Symbol zastępczy daty 4"/>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4B21D66-43AB-4F83-A507-195F362E944E}" type="slidenum">
              <a:rPr lang="pl-PL" smtClean="0"/>
              <a:pPr/>
              <a:t>‹#›</a:t>
            </a:fld>
            <a:endParaRPr lang="pl-PL"/>
          </a:p>
        </p:txBody>
      </p:sp>
      <p:sp>
        <p:nvSpPr>
          <p:cNvPr id="9" name="Symbol zastępczy zawartości 8"/>
          <p:cNvSpPr>
            <a:spLocks noGrp="1"/>
          </p:cNvSpPr>
          <p:nvPr>
            <p:ph sz="quarter" idx="1"/>
          </p:nvPr>
        </p:nvSpPr>
        <p:spPr>
          <a:xfrm>
            <a:off x="914400" y="1447800"/>
            <a:ext cx="3749040" cy="4572000"/>
          </a:xfrm>
        </p:spPr>
        <p:txBody>
          <a:bodyPr vert="horz"/>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1" name="Symbol zastępczy zawartości 10"/>
          <p:cNvSpPr>
            <a:spLocks noGrp="1"/>
          </p:cNvSpPr>
          <p:nvPr>
            <p:ph sz="quarter" idx="2"/>
          </p:nvPr>
        </p:nvSpPr>
        <p:spPr>
          <a:xfrm>
            <a:off x="4933950" y="1447800"/>
            <a:ext cx="3749040" cy="4572000"/>
          </a:xfrm>
        </p:spPr>
        <p:txBody>
          <a:bodyPr vert="horz"/>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914400" y="273050"/>
            <a:ext cx="7772400" cy="1143000"/>
          </a:xfrm>
        </p:spPr>
        <p:txBody>
          <a:bodyPr anchor="b" anchorCtr="0"/>
          <a:lstStyle>
            <a:lvl1pPr>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7" name="Symbol zastępczy daty 6"/>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4B21D66-43AB-4F83-A507-195F362E944E}" type="slidenum">
              <a:rPr lang="pl-PL" smtClean="0"/>
              <a:pPr/>
              <a:t>‹#›</a:t>
            </a:fld>
            <a:endParaRPr lang="pl-PL"/>
          </a:p>
        </p:txBody>
      </p:sp>
      <p:sp>
        <p:nvSpPr>
          <p:cNvPr id="11" name="Symbol zastępczy zawartości 10"/>
          <p:cNvSpPr>
            <a:spLocks noGrp="1"/>
          </p:cNvSpPr>
          <p:nvPr>
            <p:ph sz="half" idx="2"/>
          </p:nvPr>
        </p:nvSpPr>
        <p:spPr>
          <a:xfrm>
            <a:off x="914400" y="2247900"/>
            <a:ext cx="3733800" cy="3886200"/>
          </a:xfrm>
        </p:spPr>
        <p:txBody>
          <a:bodyPr vert="horz"/>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4"/>
          </p:nvPr>
        </p:nvSpPr>
        <p:spPr>
          <a:xfrm>
            <a:off x="4953000" y="2247900"/>
            <a:ext cx="3733800" cy="3886200"/>
          </a:xfrm>
        </p:spPr>
        <p:txBody>
          <a:bodyPr vert="horz"/>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4B21D66-43AB-4F83-A507-195F362E944E}"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4B21D66-43AB-4F83-A507-195F362E944E}"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Prostokąt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Prostokąt zaokrąglony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914400" y="273050"/>
            <a:ext cx="7772400" cy="1143000"/>
          </a:xfrm>
        </p:spPr>
        <p:txBody>
          <a:bodyPr anchor="b" anchorCtr="0"/>
          <a:lstStyle>
            <a:lvl1pPr algn="l">
              <a:buNone/>
              <a:defRPr sz="4000" b="0"/>
            </a:lvl1pPr>
          </a:lstStyle>
          <a:p>
            <a:r>
              <a:rPr kumimoji="0" lang="pl-PL"/>
              <a:t>Kliknij, aby edytować styl</a:t>
            </a:r>
            <a:endParaRPr kumimoji="0" lang="en-US"/>
          </a:p>
        </p:txBody>
      </p:sp>
      <p:sp>
        <p:nvSpPr>
          <p:cNvPr id="3" name="Symbol zastępczy teks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5" name="Symbol zastępczy daty 4"/>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4B21D66-43AB-4F83-A507-195F362E944E}" type="slidenum">
              <a:rPr lang="pl-PL" smtClean="0"/>
              <a:pPr/>
              <a:t>‹#›</a:t>
            </a:fld>
            <a:endParaRPr lang="pl-PL"/>
          </a:p>
        </p:txBody>
      </p:sp>
      <p:sp>
        <p:nvSpPr>
          <p:cNvPr id="11" name="Symbol zastępczy zawartości 10"/>
          <p:cNvSpPr>
            <a:spLocks noGrp="1"/>
          </p:cNvSpPr>
          <p:nvPr>
            <p:ph sz="quarter" idx="1"/>
          </p:nvPr>
        </p:nvSpPr>
        <p:spPr>
          <a:xfrm>
            <a:off x="2971800" y="1600200"/>
            <a:ext cx="5715000" cy="4495800"/>
          </a:xfrm>
        </p:spPr>
        <p:txBody>
          <a:bodyPr vert="horz"/>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l-PL"/>
              <a:t>Kliknij, aby edytować styl</a:t>
            </a:r>
            <a:endParaRPr kumimoji="0" lang="en-US"/>
          </a:p>
        </p:txBody>
      </p:sp>
      <p:sp>
        <p:nvSpPr>
          <p:cNvPr id="4" name="Symbol zastępczy teks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5" name="Symbol zastępczy daty 4"/>
          <p:cNvSpPr>
            <a:spLocks noGrp="1"/>
          </p:cNvSpPr>
          <p:nvPr>
            <p:ph type="dt" sz="half" idx="10"/>
          </p:nvPr>
        </p:nvSpPr>
        <p:spPr/>
        <p:txBody>
          <a:bodyPr/>
          <a:lstStyle/>
          <a:p>
            <a:fld id="{D65F376C-B1FC-4D91-8DD7-8DC457A09015}" type="datetimeFigureOut">
              <a:rPr lang="pl-PL" smtClean="0"/>
              <a:pPr/>
              <a:t>14.01.2020</a:t>
            </a:fld>
            <a:endParaRPr lang="pl-PL"/>
          </a:p>
        </p:txBody>
      </p:sp>
      <p:sp>
        <p:nvSpPr>
          <p:cNvPr id="6" name="Symbol zastępczy stopki 5"/>
          <p:cNvSpPr>
            <a:spLocks noGrp="1"/>
          </p:cNvSpPr>
          <p:nvPr>
            <p:ph type="ftr" sz="quarter" idx="11"/>
          </p:nvPr>
        </p:nvSpPr>
        <p:spPr>
          <a:xfrm>
            <a:off x="914400" y="6172200"/>
            <a:ext cx="3886200" cy="457200"/>
          </a:xfrm>
        </p:spPr>
        <p:txBody>
          <a:bodyPr/>
          <a:lstStyle/>
          <a:p>
            <a:endParaRPr lang="pl-PL"/>
          </a:p>
        </p:txBody>
      </p:sp>
      <p:sp>
        <p:nvSpPr>
          <p:cNvPr id="7" name="Symbol zastępczy numeru slajdu 6"/>
          <p:cNvSpPr>
            <a:spLocks noGrp="1"/>
          </p:cNvSpPr>
          <p:nvPr>
            <p:ph type="sldNum" sz="quarter" idx="12"/>
          </p:nvPr>
        </p:nvSpPr>
        <p:spPr>
          <a:xfrm>
            <a:off x="146304" y="6208776"/>
            <a:ext cx="457200" cy="457200"/>
          </a:xfrm>
        </p:spPr>
        <p:txBody>
          <a:bodyPr/>
          <a:lstStyle/>
          <a:p>
            <a:fld id="{D4B21D66-43AB-4F83-A507-195F362E944E}" type="slidenum">
              <a:rPr lang="pl-PL" smtClean="0"/>
              <a:pPr/>
              <a:t>‹#›</a:t>
            </a:fld>
            <a:endParaRPr lang="pl-PL"/>
          </a:p>
        </p:txBody>
      </p:sp>
      <p:sp>
        <p:nvSpPr>
          <p:cNvPr id="11" name="Prostokąt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ymbol zastępczy obraz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l-PL"/>
              <a:t>Kliknij ikonę, aby dodać obraz</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Prostokąt zaokrąglony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ymbol zastępczy tytuł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l-PL"/>
              <a:t>Kliknij, aby edytować styl</a:t>
            </a:r>
            <a:endParaRPr kumimoji="0" lang="en-US"/>
          </a:p>
        </p:txBody>
      </p:sp>
      <p:sp>
        <p:nvSpPr>
          <p:cNvPr id="13" name="Symbol zastępczy teks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14" name="Symbol zastępczy daty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65F376C-B1FC-4D91-8DD7-8DC457A09015}" type="datetimeFigureOut">
              <a:rPr lang="pl-PL" smtClean="0"/>
              <a:pPr/>
              <a:t>14.01.2020</a:t>
            </a:fld>
            <a:endParaRPr lang="pl-PL"/>
          </a:p>
        </p:txBody>
      </p:sp>
      <p:sp>
        <p:nvSpPr>
          <p:cNvPr id="3" name="Symbol zastępczy stopki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4B21D66-43AB-4F83-A507-195F362E944E}"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s.wikipedia.org/wiki/Patriotismus" TargetMode="External"/><Relationship Id="rId2" Type="http://schemas.openxmlformats.org/officeDocument/2006/relationships/hyperlink" Target="https://bohackova.blog.idnes.cz/blog.aspx?c=472179" TargetMode="External"/><Relationship Id="rId1" Type="http://schemas.openxmlformats.org/officeDocument/2006/relationships/slideLayout" Target="../slideLayouts/slideLayout2.xml"/><Relationship Id="rId5" Type="http://schemas.openxmlformats.org/officeDocument/2006/relationships/hyperlink" Target="https://www.casopisbarbar.cz/osobnosti/patriotismus-neni-nacionalismus" TargetMode="External"/><Relationship Id="rId4" Type="http://schemas.openxmlformats.org/officeDocument/2006/relationships/hyperlink" Target="https://encyklopedie.soc.cas.cz/w/Patriotismu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259632" y="4077072"/>
            <a:ext cx="6400800" cy="1600200"/>
          </a:xfrm>
        </p:spPr>
        <p:txBody>
          <a:bodyPr>
            <a:normAutofit fontScale="85000" lnSpcReduction="20000"/>
          </a:bodyPr>
          <a:lstStyle/>
          <a:p>
            <a:r>
              <a:rPr lang="cs-CZ" b="1" dirty="0">
                <a:latin typeface="Times New Roman" panose="02020603050405020304" pitchFamily="18" charset="0"/>
                <a:cs typeface="Times New Roman" panose="02020603050405020304" pitchFamily="18" charset="0"/>
              </a:rPr>
              <a:t>Web </a:t>
            </a:r>
            <a:r>
              <a:rPr lang="cs-CZ" b="1" dirty="0" err="1">
                <a:latin typeface="Times New Roman" panose="02020603050405020304" pitchFamily="18" charset="0"/>
                <a:cs typeface="Times New Roman" panose="02020603050405020304" pitchFamily="18" charset="0"/>
              </a:rPr>
              <a:t>Quest</a:t>
            </a:r>
            <a:r>
              <a:rPr lang="cs-CZ" b="1" dirty="0">
                <a:latin typeface="Times New Roman" panose="02020603050405020304" pitchFamily="18" charset="0"/>
                <a:cs typeface="Times New Roman" panose="02020603050405020304" pitchFamily="18" charset="0"/>
              </a:rPr>
              <a:t> je určen pro žáky druhého stupně</a:t>
            </a:r>
            <a:r>
              <a:rPr dirty="0">
                <a:latin typeface="Times New Roman" panose="02020603050405020304" pitchFamily="18" charset="0"/>
                <a:cs typeface="Times New Roman" panose="02020603050405020304" pitchFamily="18" charset="0"/>
              </a:rPr>
              <a:t/>
            </a:r>
            <a:br>
              <a:rPr dirty="0">
                <a:latin typeface="Times New Roman" panose="02020603050405020304" pitchFamily="18" charset="0"/>
                <a:cs typeface="Times New Roman" panose="02020603050405020304" pitchFamily="18" charset="0"/>
              </a:rPr>
            </a:br>
            <a:r>
              <a:rPr lang="cs-CZ" b="1" dirty="0">
                <a:latin typeface="Times New Roman" panose="02020603050405020304" pitchFamily="18" charset="0"/>
                <a:cs typeface="Times New Roman" panose="02020603050405020304" pitchFamily="18" charset="0"/>
              </a:rPr>
              <a:t>v rámci výuky občanské výchovy pro žáky s poruchou sluchu</a:t>
            </a:r>
          </a:p>
          <a:p>
            <a:endParaRPr lang="cs-CZ" b="1" dirty="0">
              <a:latin typeface="Times New Roman" panose="02020603050405020304" pitchFamily="18" charset="0"/>
              <a:cs typeface="Times New Roman" panose="02020603050405020304" pitchFamily="18" charset="0"/>
            </a:endParaRPr>
          </a:p>
          <a:p>
            <a:r>
              <a:rPr lang="cs-CZ" b="1" dirty="0">
                <a:latin typeface="Times New Roman" panose="02020603050405020304" pitchFamily="18" charset="0"/>
                <a:cs typeface="Times New Roman" panose="02020603050405020304" pitchFamily="18" charset="0"/>
              </a:rPr>
              <a:t>Zpracoval: Maria Smorąg</a:t>
            </a:r>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p:txBody>
      </p:sp>
      <p:sp>
        <p:nvSpPr>
          <p:cNvPr id="2" name="Tytuł 1"/>
          <p:cNvSpPr>
            <a:spLocks noGrp="1"/>
          </p:cNvSpPr>
          <p:nvPr>
            <p:ph type="ctrTitle"/>
          </p:nvPr>
        </p:nvSpPr>
        <p:spPr>
          <a:xfrm>
            <a:off x="323528" y="2348880"/>
            <a:ext cx="8229600" cy="1470025"/>
          </a:xfrm>
        </p:spPr>
        <p:txBody>
          <a:bodyPr>
            <a:normAutofit/>
          </a:bodyPr>
          <a:lstStyle/>
          <a:p>
            <a:r>
              <a:rPr lang="cs-CZ" dirty="0">
                <a:solidFill>
                  <a:srgbClr val="FF0000"/>
                </a:solidFill>
              </a:rPr>
              <a:t>Patriotismus </a:t>
            </a:r>
            <a:r>
              <a:rPr dirty="0">
                <a:solidFill>
                  <a:srgbClr val="FF0000"/>
                </a:solidFill>
              </a:rPr>
              <a:t/>
            </a:r>
            <a:br>
              <a:rPr dirty="0">
                <a:solidFill>
                  <a:srgbClr val="FF0000"/>
                </a:solidFill>
              </a:rPr>
            </a:br>
            <a:r>
              <a:rPr lang="cs-CZ" dirty="0">
                <a:solidFill>
                  <a:srgbClr val="FF0000"/>
                </a:solidFill>
              </a:rPr>
              <a:t>dříve a dnes.</a:t>
            </a:r>
          </a:p>
        </p:txBody>
      </p:sp>
      <p:pic>
        <p:nvPicPr>
          <p:cNvPr id="1026"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3999" cy="1876830"/>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1"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67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cs-CZ"/>
              <a:t>Proces</a:t>
            </a:r>
            <a:r>
              <a:t/>
            </a:r>
            <a:br/>
            <a:endParaRPr lang="cs-CZ" dirty="0"/>
          </a:p>
        </p:txBody>
      </p:sp>
      <p:sp>
        <p:nvSpPr>
          <p:cNvPr id="3" name="Symbol zastępczy zawartości 2"/>
          <p:cNvSpPr>
            <a:spLocks noGrp="1"/>
          </p:cNvSpPr>
          <p:nvPr>
            <p:ph sz="quarter" idx="1"/>
          </p:nvPr>
        </p:nvSpPr>
        <p:spPr/>
        <p:txBody>
          <a:bodyPr>
            <a:normAutofit fontScale="85000" lnSpcReduction="10000"/>
          </a:bodyPr>
          <a:lstStyle/>
          <a:p>
            <a:pPr marL="0" indent="0">
              <a:buNone/>
            </a:pPr>
            <a:r>
              <a:rPr lang="cs-CZ" dirty="0">
                <a:latin typeface="Times New Roman" panose="02020603050405020304" pitchFamily="18" charset="0"/>
                <a:cs typeface="Times New Roman" panose="02020603050405020304" pitchFamily="18" charset="0"/>
              </a:rPr>
              <a:t>Informace nezbytné pro přípravu zadání hledejte na uvedených internetových stránkách, nebo na jiných, které znáte.</a:t>
            </a:r>
          </a:p>
          <a:p>
            <a:pPr marL="0" indent="0">
              <a:buNone/>
            </a:pPr>
            <a:r>
              <a:rPr lang="cs-CZ" dirty="0">
                <a:latin typeface="Times New Roman" panose="02020603050405020304" pitchFamily="18" charset="0"/>
                <a:cs typeface="Times New Roman" panose="02020603050405020304" pitchFamily="18" charset="0"/>
              </a:rPr>
              <a:t>Prezentace může být připravena za pomoci počítačového programu </a:t>
            </a:r>
            <a:r>
              <a:rPr lang="cs-CZ" dirty="0" err="1">
                <a:latin typeface="Times New Roman" panose="02020603050405020304" pitchFamily="18" charset="0"/>
                <a:cs typeface="Times New Roman" panose="02020603050405020304" pitchFamily="18" charset="0"/>
              </a:rPr>
              <a:t>Power</a:t>
            </a:r>
            <a:r>
              <a:rPr lang="cs-CZ" dirty="0">
                <a:latin typeface="Times New Roman" panose="02020603050405020304" pitchFamily="18" charset="0"/>
                <a:cs typeface="Times New Roman" panose="02020603050405020304" pitchFamily="18" charset="0"/>
              </a:rPr>
              <a:t> Point, nebo na velkém kartonu. Práce musí být estetická (hezky provedená). </a:t>
            </a:r>
            <a:r>
              <a:rPr lang="cs-CZ" u="sng" dirty="0">
                <a:latin typeface="Times New Roman" panose="02020603050405020304" pitchFamily="18" charset="0"/>
                <a:cs typeface="Times New Roman" panose="02020603050405020304" pitchFamily="18" charset="0"/>
              </a:rPr>
              <a:t>V každé prezentaci musí být uvedeno:</a:t>
            </a:r>
          </a:p>
          <a:p>
            <a:pPr marL="0" indent="0">
              <a:buNone/>
            </a:pPr>
            <a:r>
              <a:rPr lang="cs-CZ" dirty="0">
                <a:latin typeface="Times New Roman" panose="02020603050405020304" pitchFamily="18" charset="0"/>
                <a:cs typeface="Times New Roman" panose="02020603050405020304" pitchFamily="18" charset="0"/>
              </a:rPr>
              <a:t>1. Předmět (jiný pro každou skupinu).</a:t>
            </a:r>
          </a:p>
          <a:p>
            <a:pPr marL="0" indent="0">
              <a:buNone/>
            </a:pPr>
            <a:r>
              <a:rPr lang="cs-CZ" dirty="0">
                <a:latin typeface="Times New Roman" panose="02020603050405020304" pitchFamily="18" charset="0"/>
                <a:cs typeface="Times New Roman" panose="02020603050405020304" pitchFamily="18" charset="0"/>
              </a:rPr>
              <a:t>2. Jména a příjmení žáků, kteří ji připravili.</a:t>
            </a:r>
          </a:p>
          <a:p>
            <a:pPr marL="0" indent="0">
              <a:buNone/>
            </a:pPr>
            <a:r>
              <a:rPr lang="cs-CZ" dirty="0">
                <a:latin typeface="Times New Roman" panose="02020603050405020304" pitchFamily="18" charset="0"/>
                <a:cs typeface="Times New Roman" panose="02020603050405020304" pitchFamily="18" charset="0"/>
              </a:rPr>
              <a:t>3. Zpracování zadání podle pokynů.</a:t>
            </a:r>
          </a:p>
          <a:p>
            <a:pPr marL="0" indent="0">
              <a:buNone/>
            </a:pPr>
            <a:r>
              <a:rPr lang="cs-CZ" dirty="0">
                <a:latin typeface="Times New Roman" panose="02020603050405020304" pitchFamily="18" charset="0"/>
                <a:cs typeface="Times New Roman" panose="02020603050405020304" pitchFamily="18" charset="0"/>
              </a:rPr>
              <a:t>4. Práce by měla být prezentována všemi žáky, kteří ji připravili.</a:t>
            </a:r>
          </a:p>
          <a:p>
            <a:pPr marL="0" indent="0">
              <a:buNone/>
            </a:pPr>
            <a:r>
              <a:rPr lang="cs-CZ" dirty="0">
                <a:latin typeface="Times New Roman" panose="02020603050405020304" pitchFamily="18" charset="0"/>
                <a:cs typeface="Times New Roman" panose="02020603050405020304" pitchFamily="18" charset="0"/>
              </a:rPr>
              <a:t>5. Každá skupina prezentuje svoji práci před třídou.</a:t>
            </a:r>
          </a:p>
          <a:p>
            <a:pPr marL="0" indent="0">
              <a:buNone/>
            </a:pPr>
            <a:r>
              <a:rPr lang="cs-CZ" dirty="0">
                <a:latin typeface="Times New Roman" panose="02020603050405020304" pitchFamily="18" charset="0"/>
                <a:cs typeface="Times New Roman" panose="02020603050405020304" pitchFamily="18" charset="0"/>
              </a:rPr>
              <a:t>6. Dodatečně bude bodována příprava dvou prvků projektu, tj. plakátu a prezentace.</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37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cs-CZ"/>
              <a:t>Proces:</a:t>
            </a:r>
            <a:endParaRPr lang="cs-CZ" dirty="0"/>
          </a:p>
        </p:txBody>
      </p:sp>
      <p:sp>
        <p:nvSpPr>
          <p:cNvPr id="2" name="Symbol zastępczy zawartości 1"/>
          <p:cNvSpPr>
            <a:spLocks noGrp="1"/>
          </p:cNvSpPr>
          <p:nvPr>
            <p:ph sz="quarter" idx="1"/>
          </p:nvPr>
        </p:nvSpPr>
        <p:spPr/>
        <p:txBody>
          <a:bodyPr>
            <a:normAutofit/>
          </a:bodyPr>
          <a:lstStyle/>
          <a:p>
            <a:pPr marL="109728" indent="0">
              <a:buNone/>
            </a:pPr>
            <a:r>
              <a:rPr lang="cs-CZ" dirty="0">
                <a:latin typeface="Times New Roman" panose="02020603050405020304" pitchFamily="18" charset="0"/>
                <a:cs typeface="Times New Roman" panose="02020603050405020304" pitchFamily="18" charset="0"/>
              </a:rPr>
              <a:t>Skupina I by měla při zpracování zadání v prvé řadě:</a:t>
            </a:r>
          </a:p>
          <a:p>
            <a:r>
              <a:rPr lang="cs-CZ" dirty="0">
                <a:latin typeface="Times New Roman" panose="02020603050405020304" pitchFamily="18" charset="0"/>
                <a:cs typeface="Times New Roman" panose="02020603050405020304" pitchFamily="18" charset="0"/>
              </a:rPr>
              <a:t>Zjistit a sepsat události z historie státu, které bude chtít umístit do své prezentace.</a:t>
            </a:r>
          </a:p>
          <a:p>
            <a:r>
              <a:rPr lang="cs-CZ" dirty="0">
                <a:latin typeface="Times New Roman" panose="02020603050405020304" pitchFamily="18" charset="0"/>
                <a:cs typeface="Times New Roman" panose="02020603050405020304" pitchFamily="18" charset="0"/>
              </a:rPr>
              <a:t>Vybrat 3-4 osobnosti z historie státu, které považují za národní hrdiny, jež krátce představí ve svém zadání.</a:t>
            </a:r>
          </a:p>
          <a:p>
            <a:pPr marL="109728" indent="0">
              <a:buNone/>
            </a:pPr>
            <a:r>
              <a:rPr lang="cs-CZ" dirty="0">
                <a:latin typeface="Times New Roman" panose="02020603050405020304" pitchFamily="18" charset="0"/>
                <a:cs typeface="Times New Roman" panose="02020603050405020304" pitchFamily="18" charset="0"/>
              </a:rPr>
              <a:t>Skupina II by se měla při zpracování zadání nejdříve sama zamyslet, co znamená být současným patriotem, co je potřeba dělat. Můžete také udělat rychlé interview s žáky jiných tříd, učiteli, vychovateli, rodiči, pak budou vaše znalosti větší.</a:t>
            </a:r>
          </a:p>
        </p:txBody>
      </p:sp>
    </p:spTree>
    <p:extLst>
      <p:ext uri="{BB962C8B-B14F-4D97-AF65-F5344CB8AC3E}">
        <p14:creationId xmlns:p14="http://schemas.microsoft.com/office/powerpoint/2010/main" val="3943923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cs-CZ"/>
              <a:t>Zdroje:</a:t>
            </a:r>
            <a:endParaRPr lang="cs-CZ" dirty="0"/>
          </a:p>
        </p:txBody>
      </p:sp>
      <p:sp>
        <p:nvSpPr>
          <p:cNvPr id="3" name="Symbol zastępczy zawartości 2"/>
          <p:cNvSpPr>
            <a:spLocks noGrp="1"/>
          </p:cNvSpPr>
          <p:nvPr>
            <p:ph sz="quarter" idx="1"/>
          </p:nvPr>
        </p:nvSpPr>
        <p:spPr/>
        <p:txBody>
          <a:bodyPr>
            <a:normAutofit lnSpcReduction="10000"/>
          </a:bodyPr>
          <a:lstStyle/>
          <a:p>
            <a:r>
              <a:rPr lang="pl-PL" smtClean="0">
                <a:hlinkClick r:id="rId2"/>
              </a:rPr>
              <a:t>https://bohackova.blog.idnes.cz/blog.aspx?c=472179 </a:t>
            </a:r>
            <a:endParaRPr lang="pl-PL" smtClean="0"/>
          </a:p>
          <a:p>
            <a:r>
              <a:rPr lang="pl-PL" smtClean="0">
                <a:hlinkClick r:id="rId3"/>
              </a:rPr>
              <a:t>https</a:t>
            </a:r>
            <a:r>
              <a:rPr lang="pl-PL" dirty="0" smtClean="0">
                <a:hlinkClick r:id="rId3"/>
              </a:rPr>
              <a:t>://cs.wikipedia.org/wiki/Patriotismus </a:t>
            </a:r>
            <a:endParaRPr lang="pl-PL" dirty="0" smtClean="0"/>
          </a:p>
          <a:p>
            <a:r>
              <a:rPr lang="pl-PL" dirty="0" smtClean="0">
                <a:hlinkClick r:id="rId4"/>
              </a:rPr>
              <a:t>https://encyklopedie.soc.cas.cz/w/Patriotismus </a:t>
            </a:r>
            <a:endParaRPr lang="pl-PL" dirty="0" smtClean="0"/>
          </a:p>
          <a:p>
            <a:r>
              <a:rPr lang="pl-PL" dirty="0" smtClean="0">
                <a:hlinkClick r:id="rId5"/>
              </a:rPr>
              <a:t>https://www.casopisbarbar.cz/osobnosti/patriotismus-neni-nacionalismus</a:t>
            </a:r>
            <a:endParaRPr lang="pl-PL" dirty="0" smtClean="0"/>
          </a:p>
          <a:p>
            <a:pPr>
              <a:buNone/>
            </a:pP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Vyhledávač GOOGLE - patriotismus dříve a dnes - obrázky, fotografie.</a:t>
            </a:r>
          </a:p>
          <a:p>
            <a:r>
              <a:rPr lang="cs-CZ" dirty="0">
                <a:latin typeface="Times New Roman" panose="02020603050405020304" pitchFamily="18" charset="0"/>
                <a:cs typeface="Times New Roman" panose="02020603050405020304" pitchFamily="18" charset="0"/>
              </a:rPr>
              <a:t>Učebnice občanské výchovy vyd. </a:t>
            </a:r>
            <a:r>
              <a:rPr lang="cs-CZ" dirty="0" err="1">
                <a:latin typeface="Times New Roman" panose="02020603050405020304" pitchFamily="18" charset="0"/>
                <a:cs typeface="Times New Roman" panose="02020603050405020304" pitchFamily="18" charset="0"/>
              </a:rPr>
              <a:t>KOSS</a:t>
            </a:r>
            <a:r>
              <a:rPr lang="cs-CZ" dirty="0">
                <a:latin typeface="Times New Roman" panose="02020603050405020304" pitchFamily="18" charset="0"/>
                <a:cs typeface="Times New Roman" panose="02020603050405020304" pitchFamily="18" charset="0"/>
              </a:rPr>
              <a:t> č. 1 Varšava 2009, nebo jiná učebnice pro výuku občanské výchovy na úrovni druhého stupně základní školy.</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432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t/>
            </a:r>
            <a:br/>
            <a:r>
              <a:rPr lang="cs-CZ"/>
              <a:t>Hodnocení:</a:t>
            </a:r>
            <a:r>
              <a:t/>
            </a:r>
            <a:br/>
            <a:endParaRPr lang="cs-CZ" dirty="0"/>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1283997496"/>
              </p:ext>
            </p:extLst>
          </p:nvPr>
        </p:nvGraphicFramePr>
        <p:xfrm>
          <a:off x="914400" y="1447800"/>
          <a:ext cx="7772400" cy="3845560"/>
        </p:xfrm>
        <a:graphic>
          <a:graphicData uri="http://schemas.openxmlformats.org/drawingml/2006/table">
            <a:tbl>
              <a:tblPr firstRow="1" bandRow="1">
                <a:tableStyleId>{5C22544A-7EE6-4342-B048-85BDC9FD1C3A}</a:tableStyleId>
              </a:tblPr>
              <a:tblGrid>
                <a:gridCol w="1943100">
                  <a:extLst>
                    <a:ext uri="{9D8B030D-6E8A-4147-A177-3AD203B41FA5}">
                      <a16:colId xmlns="" xmlns:a16="http://schemas.microsoft.com/office/drawing/2014/main" val="20000"/>
                    </a:ext>
                  </a:extLst>
                </a:gridCol>
                <a:gridCol w="1943100">
                  <a:extLst>
                    <a:ext uri="{9D8B030D-6E8A-4147-A177-3AD203B41FA5}">
                      <a16:colId xmlns="" xmlns:a16="http://schemas.microsoft.com/office/drawing/2014/main" val="20001"/>
                    </a:ext>
                  </a:extLst>
                </a:gridCol>
                <a:gridCol w="1943100">
                  <a:extLst>
                    <a:ext uri="{9D8B030D-6E8A-4147-A177-3AD203B41FA5}">
                      <a16:colId xmlns="" xmlns:a16="http://schemas.microsoft.com/office/drawing/2014/main" val="20002"/>
                    </a:ext>
                  </a:extLst>
                </a:gridCol>
                <a:gridCol w="1943100">
                  <a:extLst>
                    <a:ext uri="{9D8B030D-6E8A-4147-A177-3AD203B41FA5}">
                      <a16:colId xmlns="" xmlns:a16="http://schemas.microsoft.com/office/drawing/2014/main" val="20003"/>
                    </a:ext>
                  </a:extLst>
                </a:gridCol>
              </a:tblGrid>
              <a:tr h="370840">
                <a:tc>
                  <a:txBody>
                    <a:bodyPr/>
                    <a:lstStyle/>
                    <a:p>
                      <a:r>
                        <a:rPr lang="cs-CZ" noProof="0" dirty="0">
                          <a:latin typeface="Times New Roman" panose="02020603050405020304" pitchFamily="18" charset="0"/>
                          <a:cs typeface="Times New Roman" panose="02020603050405020304" pitchFamily="18" charset="0"/>
                        </a:rPr>
                        <a:t>Počet bodů</a:t>
                      </a:r>
                    </a:p>
                  </a:txBody>
                  <a:tcPr marL="86360" marR="86360"/>
                </a:tc>
                <a:tc>
                  <a:txBody>
                    <a:bodyPr/>
                    <a:lstStyle/>
                    <a:p>
                      <a:r>
                        <a:rPr lang="cs-CZ" noProof="0" dirty="0">
                          <a:latin typeface="Times New Roman" panose="02020603050405020304" pitchFamily="18" charset="0"/>
                          <a:cs typeface="Times New Roman" panose="02020603050405020304" pitchFamily="18" charset="0"/>
                        </a:rPr>
                        <a:t>1 bod</a:t>
                      </a:r>
                    </a:p>
                  </a:txBody>
                  <a:tcPr marL="86360" marR="86360"/>
                </a:tc>
                <a:tc>
                  <a:txBody>
                    <a:bodyPr/>
                    <a:lstStyle/>
                    <a:p>
                      <a:r>
                        <a:rPr lang="cs-CZ" noProof="0" dirty="0">
                          <a:latin typeface="Times New Roman" panose="02020603050405020304" pitchFamily="18" charset="0"/>
                          <a:cs typeface="Times New Roman" panose="02020603050405020304" pitchFamily="18" charset="0"/>
                        </a:rPr>
                        <a:t>2 body</a:t>
                      </a:r>
                    </a:p>
                  </a:txBody>
                  <a:tcPr marL="86360" marR="86360"/>
                </a:tc>
                <a:tc>
                  <a:txBody>
                    <a:bodyPr/>
                    <a:lstStyle/>
                    <a:p>
                      <a:r>
                        <a:rPr lang="cs-CZ" noProof="0" dirty="0">
                          <a:latin typeface="Times New Roman" panose="02020603050405020304" pitchFamily="18" charset="0"/>
                          <a:cs typeface="Times New Roman" panose="02020603050405020304" pitchFamily="18" charset="0"/>
                        </a:rPr>
                        <a:t>3 body</a:t>
                      </a:r>
                    </a:p>
                  </a:txBody>
                  <a:tcPr marL="86360" marR="86360"/>
                </a:tc>
                <a:extLst>
                  <a:ext uri="{0D108BD9-81ED-4DB2-BD59-A6C34878D82A}">
                    <a16:rowId xmlns="" xmlns:a16="http://schemas.microsoft.com/office/drawing/2014/main" val="10000"/>
                  </a:ext>
                </a:extLst>
              </a:tr>
              <a:tr h="370840">
                <a:tc>
                  <a:txBody>
                    <a:bodyPr/>
                    <a:lstStyle/>
                    <a:p>
                      <a:r>
                        <a:rPr lang="cs-CZ" b="1" noProof="0" dirty="0">
                          <a:latin typeface="Times New Roman" panose="02020603050405020304" pitchFamily="18" charset="0"/>
                          <a:cs typeface="Times New Roman" panose="02020603050405020304" pitchFamily="18" charset="0"/>
                        </a:rPr>
                        <a:t>Věcný obsah</a:t>
                      </a:r>
                    </a:p>
                  </a:txBody>
                  <a:tcPr marL="86360" marR="86360"/>
                </a:tc>
                <a:tc>
                  <a:txBody>
                    <a:bodyPr/>
                    <a:lstStyle/>
                    <a:p>
                      <a:r>
                        <a:rPr lang="cs-CZ" noProof="0" dirty="0">
                          <a:latin typeface="Times New Roman" panose="02020603050405020304" pitchFamily="18" charset="0"/>
                          <a:cs typeface="Times New Roman" panose="02020603050405020304" pitchFamily="18" charset="0"/>
                        </a:rPr>
                        <a:t>Neúplná informace, často mimo zadání. Povrchní využití zdrojů.</a:t>
                      </a:r>
                    </a:p>
                  </a:txBody>
                  <a:tcPr marL="86360" marR="86360"/>
                </a:tc>
                <a:tc>
                  <a:txBody>
                    <a:bodyPr/>
                    <a:lstStyle/>
                    <a:p>
                      <a:r>
                        <a:rPr lang="cs-CZ" noProof="0" dirty="0">
                          <a:latin typeface="Times New Roman" panose="02020603050405020304" pitchFamily="18" charset="0"/>
                          <a:cs typeface="Times New Roman" panose="02020603050405020304" pitchFamily="18" charset="0"/>
                        </a:rPr>
                        <a:t>Zpracování všech informací v souladu se zadáním. Využití většiny uvedených zdrojů.</a:t>
                      </a:r>
                    </a:p>
                  </a:txBody>
                  <a:tcPr marL="86360" marR="86360"/>
                </a:tc>
                <a:tc>
                  <a:txBody>
                    <a:bodyPr/>
                    <a:lstStyle/>
                    <a:p>
                      <a:r>
                        <a:rPr lang="cs-CZ" noProof="0" dirty="0">
                          <a:latin typeface="Times New Roman" panose="02020603050405020304" pitchFamily="18" charset="0"/>
                          <a:cs typeface="Times New Roman" panose="02020603050405020304" pitchFamily="18" charset="0"/>
                        </a:rPr>
                        <a:t>Vyčerpávající zpracování zadání. Úplné využití uvedených zdrojů a jiných informací.</a:t>
                      </a:r>
                    </a:p>
                  </a:txBody>
                  <a:tcPr marL="86360" marR="86360"/>
                </a:tc>
                <a:extLst>
                  <a:ext uri="{0D108BD9-81ED-4DB2-BD59-A6C34878D82A}">
                    <a16:rowId xmlns="" xmlns:a16="http://schemas.microsoft.com/office/drawing/2014/main" val="10001"/>
                  </a:ext>
                </a:extLst>
              </a:tr>
              <a:tr h="370840">
                <a:tc>
                  <a:txBody>
                    <a:bodyPr/>
                    <a:lstStyle/>
                    <a:p>
                      <a:r>
                        <a:rPr lang="cs-CZ" b="1" noProof="0" dirty="0">
                          <a:latin typeface="Times New Roman" panose="02020603050405020304" pitchFamily="18" charset="0"/>
                          <a:cs typeface="Times New Roman" panose="02020603050405020304" pitchFamily="18" charset="0"/>
                        </a:rPr>
                        <a:t>Vizuální efekt</a:t>
                      </a:r>
                    </a:p>
                  </a:txBody>
                  <a:tcPr marL="86360" marR="86360"/>
                </a:tc>
                <a:tc>
                  <a:txBody>
                    <a:bodyPr/>
                    <a:lstStyle/>
                    <a:p>
                      <a:r>
                        <a:rPr lang="cs-CZ" noProof="0" dirty="0">
                          <a:latin typeface="Times New Roman" panose="02020603050405020304" pitchFamily="18" charset="0"/>
                          <a:cs typeface="Times New Roman" panose="02020603050405020304" pitchFamily="18" charset="0"/>
                        </a:rPr>
                        <a:t>Špatné rozplánování prvků na snímku nebo plakátu. Slabě čitelná práce, neestetická.</a:t>
                      </a:r>
                    </a:p>
                  </a:txBody>
                  <a:tcPr marL="86360" marR="86360"/>
                </a:tc>
                <a:tc>
                  <a:txBody>
                    <a:bodyPr/>
                    <a:lstStyle/>
                    <a:p>
                      <a:r>
                        <a:rPr lang="cs-CZ" noProof="0" dirty="0">
                          <a:latin typeface="Times New Roman" panose="02020603050405020304" pitchFamily="18" charset="0"/>
                          <a:cs typeface="Times New Roman" panose="02020603050405020304" pitchFamily="18" charset="0"/>
                        </a:rPr>
                        <a:t>Správně rozmístěný obsah. Odpovídající množství snímků, čitelná práce.</a:t>
                      </a:r>
                    </a:p>
                  </a:txBody>
                  <a:tcPr marL="86360" marR="86360"/>
                </a:tc>
                <a:tc>
                  <a:txBody>
                    <a:bodyPr/>
                    <a:lstStyle/>
                    <a:p>
                      <a:r>
                        <a:rPr lang="cs-CZ" noProof="0" dirty="0">
                          <a:latin typeface="Times New Roman" panose="02020603050405020304" pitchFamily="18" charset="0"/>
                          <a:cs typeface="Times New Roman" panose="02020603050405020304" pitchFamily="18" charset="0"/>
                        </a:rPr>
                        <a:t>Přehledná, čitelná, estetická práce. Uspořádaný obsah. Vhodně zvolené grafické prvky.</a:t>
                      </a:r>
                    </a:p>
                  </a:txBody>
                  <a:tcPr marL="86360" marR="8636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599942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2638685391"/>
              </p:ext>
            </p:extLst>
          </p:nvPr>
        </p:nvGraphicFramePr>
        <p:xfrm>
          <a:off x="914400" y="1447800"/>
          <a:ext cx="7772400" cy="5308600"/>
        </p:xfrm>
        <a:graphic>
          <a:graphicData uri="http://schemas.openxmlformats.org/drawingml/2006/table">
            <a:tbl>
              <a:tblPr firstRow="1" bandRow="1">
                <a:tableStyleId>{5C22544A-7EE6-4342-B048-85BDC9FD1C3A}</a:tableStyleId>
              </a:tblPr>
              <a:tblGrid>
                <a:gridCol w="1943100">
                  <a:extLst>
                    <a:ext uri="{9D8B030D-6E8A-4147-A177-3AD203B41FA5}">
                      <a16:colId xmlns="" xmlns:a16="http://schemas.microsoft.com/office/drawing/2014/main" val="20000"/>
                    </a:ext>
                  </a:extLst>
                </a:gridCol>
                <a:gridCol w="1943100">
                  <a:extLst>
                    <a:ext uri="{9D8B030D-6E8A-4147-A177-3AD203B41FA5}">
                      <a16:colId xmlns="" xmlns:a16="http://schemas.microsoft.com/office/drawing/2014/main" val="20001"/>
                    </a:ext>
                  </a:extLst>
                </a:gridCol>
                <a:gridCol w="1943100">
                  <a:extLst>
                    <a:ext uri="{9D8B030D-6E8A-4147-A177-3AD203B41FA5}">
                      <a16:colId xmlns="" xmlns:a16="http://schemas.microsoft.com/office/drawing/2014/main" val="20002"/>
                    </a:ext>
                  </a:extLst>
                </a:gridCol>
                <a:gridCol w="1943100">
                  <a:extLst>
                    <a:ext uri="{9D8B030D-6E8A-4147-A177-3AD203B41FA5}">
                      <a16:colId xmlns="" xmlns:a16="http://schemas.microsoft.com/office/drawing/2014/main" val="20003"/>
                    </a:ext>
                  </a:extLst>
                </a:gridCol>
              </a:tblGrid>
              <a:tr h="370840">
                <a:tc>
                  <a:txBody>
                    <a:bodyPr/>
                    <a:lstStyle/>
                    <a:p>
                      <a:r>
                        <a:rPr lang="cs-CZ" noProof="0" dirty="0">
                          <a:latin typeface="Times New Roman" panose="02020603050405020304" pitchFamily="18" charset="0"/>
                          <a:cs typeface="Times New Roman" panose="02020603050405020304" pitchFamily="18" charset="0"/>
                        </a:rPr>
                        <a:t>Počet bodů</a:t>
                      </a:r>
                    </a:p>
                  </a:txBody>
                  <a:tcPr marL="86360" marR="86360"/>
                </a:tc>
                <a:tc>
                  <a:txBody>
                    <a:bodyPr/>
                    <a:lstStyle/>
                    <a:p>
                      <a:r>
                        <a:rPr lang="cs-CZ" noProof="0" dirty="0">
                          <a:latin typeface="Times New Roman" panose="02020603050405020304" pitchFamily="18" charset="0"/>
                          <a:cs typeface="Times New Roman" panose="02020603050405020304" pitchFamily="18" charset="0"/>
                        </a:rPr>
                        <a:t>1 bod</a:t>
                      </a:r>
                    </a:p>
                  </a:txBody>
                  <a:tcPr marL="86360" marR="86360"/>
                </a:tc>
                <a:tc>
                  <a:txBody>
                    <a:bodyPr/>
                    <a:lstStyle/>
                    <a:p>
                      <a:r>
                        <a:rPr lang="cs-CZ" noProof="0" dirty="0">
                          <a:latin typeface="Times New Roman" panose="02020603050405020304" pitchFamily="18" charset="0"/>
                          <a:cs typeface="Times New Roman" panose="02020603050405020304" pitchFamily="18" charset="0"/>
                        </a:rPr>
                        <a:t>2 body</a:t>
                      </a:r>
                    </a:p>
                  </a:txBody>
                  <a:tcPr marL="86360" marR="86360"/>
                </a:tc>
                <a:tc>
                  <a:txBody>
                    <a:bodyPr/>
                    <a:lstStyle/>
                    <a:p>
                      <a:r>
                        <a:rPr lang="cs-CZ" noProof="0" dirty="0">
                          <a:latin typeface="Times New Roman" panose="02020603050405020304" pitchFamily="18" charset="0"/>
                          <a:cs typeface="Times New Roman" panose="02020603050405020304" pitchFamily="18" charset="0"/>
                        </a:rPr>
                        <a:t>3 body</a:t>
                      </a:r>
                    </a:p>
                  </a:txBody>
                  <a:tcPr marL="86360" marR="86360"/>
                </a:tc>
                <a:extLst>
                  <a:ext uri="{0D108BD9-81ED-4DB2-BD59-A6C34878D82A}">
                    <a16:rowId xmlns="" xmlns:a16="http://schemas.microsoft.com/office/drawing/2014/main" val="10000"/>
                  </a:ext>
                </a:extLst>
              </a:tr>
              <a:tr h="370840">
                <a:tc>
                  <a:txBody>
                    <a:bodyPr/>
                    <a:lstStyle/>
                    <a:p>
                      <a:r>
                        <a:rPr lang="cs-CZ" b="1" noProof="0" dirty="0">
                          <a:latin typeface="Times New Roman" panose="02020603050405020304" pitchFamily="18" charset="0"/>
                          <a:cs typeface="Times New Roman" panose="02020603050405020304" pitchFamily="18" charset="0"/>
                        </a:rPr>
                        <a:t>Angažovanost skupiny a schopnost spolupráce</a:t>
                      </a:r>
                    </a:p>
                  </a:txBody>
                  <a:tcPr marL="86360" marR="86360"/>
                </a:tc>
                <a:tc>
                  <a:txBody>
                    <a:bodyPr/>
                    <a:lstStyle/>
                    <a:p>
                      <a:r>
                        <a:rPr lang="cs-CZ" noProof="0" dirty="0">
                          <a:latin typeface="Times New Roman" panose="02020603050405020304" pitchFamily="18" charset="0"/>
                          <a:cs typeface="Times New Roman" panose="02020603050405020304" pitchFamily="18" charset="0"/>
                        </a:rPr>
                        <a:t>Absence angažovanosti všech členů skupiny, slabá komunikace ve skupině.</a:t>
                      </a:r>
                    </a:p>
                  </a:txBody>
                  <a:tcPr marL="86360" marR="86360"/>
                </a:tc>
                <a:tc>
                  <a:txBody>
                    <a:bodyPr/>
                    <a:lstStyle/>
                    <a:p>
                      <a:r>
                        <a:rPr lang="cs-CZ" noProof="0" dirty="0">
                          <a:latin typeface="Times New Roman" panose="02020603050405020304" pitchFamily="18" charset="0"/>
                          <a:cs typeface="Times New Roman" panose="02020603050405020304" pitchFamily="18" charset="0"/>
                        </a:rPr>
                        <a:t>Angažovanost celé skupiny do práce. Drobná nedorozumění.</a:t>
                      </a:r>
                    </a:p>
                  </a:txBody>
                  <a:tcPr marL="86360" marR="86360"/>
                </a:tc>
                <a:tc>
                  <a:txBody>
                    <a:bodyPr/>
                    <a:lstStyle/>
                    <a:p>
                      <a:r>
                        <a:rPr lang="cs-CZ" noProof="0" dirty="0">
                          <a:latin typeface="Times New Roman" panose="02020603050405020304" pitchFamily="18" charset="0"/>
                          <a:cs typeface="Times New Roman" panose="02020603050405020304" pitchFamily="18" charset="0"/>
                        </a:rPr>
                        <a:t>Velmi dobrá spolupráce ve skupině. Srozumitelná komunikace a výměna informací.</a:t>
                      </a:r>
                    </a:p>
                  </a:txBody>
                  <a:tcPr marL="86360" marR="86360"/>
                </a:tc>
                <a:extLst>
                  <a:ext uri="{0D108BD9-81ED-4DB2-BD59-A6C34878D82A}">
                    <a16:rowId xmlns="" xmlns:a16="http://schemas.microsoft.com/office/drawing/2014/main" val="10001"/>
                  </a:ext>
                </a:extLst>
              </a:tr>
              <a:tr h="370840">
                <a:tc>
                  <a:txBody>
                    <a:bodyPr/>
                    <a:lstStyle/>
                    <a:p>
                      <a:r>
                        <a:rPr lang="cs-CZ" b="1" noProof="0" dirty="0">
                          <a:latin typeface="Times New Roman" panose="02020603050405020304" pitchFamily="18" charset="0"/>
                          <a:cs typeface="Times New Roman" panose="02020603050405020304" pitchFamily="18" charset="0"/>
                        </a:rPr>
                        <a:t>Prezentace</a:t>
                      </a:r>
                    </a:p>
                  </a:txBody>
                  <a:tcPr marL="86360" marR="86360"/>
                </a:tc>
                <a:tc>
                  <a:txBody>
                    <a:bodyPr/>
                    <a:lstStyle/>
                    <a:p>
                      <a:r>
                        <a:rPr lang="cs-CZ" noProof="0" dirty="0">
                          <a:latin typeface="Times New Roman" panose="02020603050405020304" pitchFamily="18" charset="0"/>
                          <a:cs typeface="Times New Roman" panose="02020603050405020304" pitchFamily="18" charset="0"/>
                        </a:rPr>
                        <a:t>Prezentace pouze přečtená (předvedená), slabá znalost zadání, názvosloví. Bez odpovědi na dotazy učitele.</a:t>
                      </a:r>
                    </a:p>
                  </a:txBody>
                  <a:tcPr marL="86360" marR="86360"/>
                </a:tc>
                <a:tc>
                  <a:txBody>
                    <a:bodyPr/>
                    <a:lstStyle/>
                    <a:p>
                      <a:r>
                        <a:rPr lang="cs-CZ" noProof="0" dirty="0">
                          <a:latin typeface="Times New Roman" panose="02020603050405020304" pitchFamily="18" charset="0"/>
                          <a:cs typeface="Times New Roman" panose="02020603050405020304" pitchFamily="18" charset="0"/>
                        </a:rPr>
                        <a:t>Prezentace částečně přečtená, částečně samostatně řečená (předvedená). Slabé odpovědi na dotazy učitele.</a:t>
                      </a:r>
                    </a:p>
                  </a:txBody>
                  <a:tcPr marL="86360" marR="86360"/>
                </a:tc>
                <a:tc>
                  <a:txBody>
                    <a:bodyPr/>
                    <a:lstStyle/>
                    <a:p>
                      <a:r>
                        <a:rPr lang="cs-CZ" noProof="0" dirty="0">
                          <a:latin typeface="Times New Roman" panose="02020603050405020304" pitchFamily="18" charset="0"/>
                          <a:cs typeface="Times New Roman" panose="02020603050405020304" pitchFamily="18" charset="0"/>
                        </a:rPr>
                        <a:t>Prezentace prezentovaná samostatně, velké znalosti v oblasti zadání. Dobré odpovědi na dotazy učitele.</a:t>
                      </a:r>
                    </a:p>
                  </a:txBody>
                  <a:tcPr marL="86360" marR="86360"/>
                </a:tc>
                <a:extLst>
                  <a:ext uri="{0D108BD9-81ED-4DB2-BD59-A6C34878D82A}">
                    <a16:rowId xmlns="" xmlns:a16="http://schemas.microsoft.com/office/drawing/2014/main" val="10002"/>
                  </a:ext>
                </a:extLst>
              </a:tr>
              <a:tr h="370840">
                <a:tc>
                  <a:txBody>
                    <a:bodyPr/>
                    <a:lstStyle/>
                    <a:p>
                      <a:r>
                        <a:rPr lang="cs-CZ" b="1" noProof="0" dirty="0">
                          <a:latin typeface="Times New Roman" panose="02020603050405020304" pitchFamily="18" charset="0"/>
                          <a:cs typeface="Times New Roman" panose="02020603050405020304" pitchFamily="18" charset="0"/>
                        </a:rPr>
                        <a:t>Doplňková práce</a:t>
                      </a:r>
                    </a:p>
                  </a:txBody>
                  <a:tcPr marL="86360" marR="86360"/>
                </a:tc>
                <a:tc>
                  <a:txBody>
                    <a:bodyPr/>
                    <a:lstStyle/>
                    <a:p>
                      <a:r>
                        <a:rPr lang="cs-CZ" noProof="0" dirty="0">
                          <a:latin typeface="Times New Roman" panose="02020603050405020304" pitchFamily="18" charset="0"/>
                          <a:cs typeface="Times New Roman" panose="02020603050405020304" pitchFamily="18" charset="0"/>
                        </a:rPr>
                        <a:t>-------------------</a:t>
                      </a:r>
                    </a:p>
                  </a:txBody>
                  <a:tcPr marL="86360" marR="86360"/>
                </a:tc>
                <a:tc>
                  <a:txBody>
                    <a:bodyPr/>
                    <a:lstStyle/>
                    <a:p>
                      <a:r>
                        <a:rPr lang="cs-CZ" noProof="0" dirty="0">
                          <a:latin typeface="Times New Roman" panose="02020603050405020304" pitchFamily="18" charset="0"/>
                          <a:cs typeface="Times New Roman" panose="02020603050405020304" pitchFamily="18" charset="0"/>
                        </a:rPr>
                        <a:t>------------------------</a:t>
                      </a:r>
                    </a:p>
                  </a:txBody>
                  <a:tcPr marL="86360" marR="86360"/>
                </a:tc>
                <a:tc>
                  <a:txBody>
                    <a:bodyPr/>
                    <a:lstStyle/>
                    <a:p>
                      <a:r>
                        <a:rPr lang="cs-CZ" noProof="0" dirty="0">
                          <a:latin typeface="Times New Roman" panose="02020603050405020304" pitchFamily="18" charset="0"/>
                          <a:cs typeface="Times New Roman" panose="02020603050405020304" pitchFamily="18" charset="0"/>
                        </a:rPr>
                        <a:t>Příprava vlastního zadání ve formě prezentace a plakátu.</a:t>
                      </a:r>
                    </a:p>
                  </a:txBody>
                  <a:tcPr marL="86360" marR="86360"/>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703458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cs-CZ"/>
              <a:t>Hodnocení</a:t>
            </a:r>
            <a:r>
              <a:t/>
            </a:r>
            <a:br/>
            <a:r>
              <a:rPr lang="cs-CZ" dirty="0">
                <a:solidFill>
                  <a:srgbClr val="FF0000"/>
                </a:solidFill>
              </a:rPr>
              <a:t>bodování</a:t>
            </a:r>
            <a:r>
              <a:rPr lang="cs-CZ"/>
              <a:t>:</a:t>
            </a:r>
            <a:endParaRPr lang="cs-CZ" dirty="0"/>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2576167752"/>
              </p:ext>
            </p:extLst>
          </p:nvPr>
        </p:nvGraphicFramePr>
        <p:xfrm>
          <a:off x="914400" y="1447800"/>
          <a:ext cx="7772400" cy="3748059"/>
        </p:xfrm>
        <a:graphic>
          <a:graphicData uri="http://schemas.openxmlformats.org/drawingml/2006/table">
            <a:tbl>
              <a:tblPr firstRow="1" bandRow="1">
                <a:tableStyleId>{5C22544A-7EE6-4342-B048-85BDC9FD1C3A}</a:tableStyleId>
              </a:tblPr>
              <a:tblGrid>
                <a:gridCol w="3886200">
                  <a:extLst>
                    <a:ext uri="{9D8B030D-6E8A-4147-A177-3AD203B41FA5}">
                      <a16:colId xmlns="" xmlns:a16="http://schemas.microsoft.com/office/drawing/2014/main" val="20000"/>
                    </a:ext>
                  </a:extLst>
                </a:gridCol>
                <a:gridCol w="3886200">
                  <a:extLst>
                    <a:ext uri="{9D8B030D-6E8A-4147-A177-3AD203B41FA5}">
                      <a16:colId xmlns="" xmlns:a16="http://schemas.microsoft.com/office/drawing/2014/main" val="20001"/>
                    </a:ext>
                  </a:extLst>
                </a:gridCol>
              </a:tblGrid>
              <a:tr h="535437">
                <a:tc>
                  <a:txBody>
                    <a:bodyPr/>
                    <a:lstStyle/>
                    <a:p>
                      <a:pPr algn="ctr"/>
                      <a:r>
                        <a:rPr lang="pl-PL" dirty="0">
                          <a:effectLst/>
                        </a:rPr>
                        <a:t>BODY</a:t>
                      </a:r>
                      <a:endParaRPr lang="cs-CZ" dirty="0">
                        <a:effectLst/>
                      </a:endParaRPr>
                    </a:p>
                  </a:txBody>
                  <a:tcPr marL="64770" marR="64770" marT="0" marB="0"/>
                </a:tc>
                <a:tc>
                  <a:txBody>
                    <a:bodyPr/>
                    <a:lstStyle/>
                    <a:p>
                      <a:pPr algn="ctr"/>
                      <a:r>
                        <a:rPr lang="cs-CZ" sz="1800" dirty="0">
                          <a:effectLst/>
                          <a:latin typeface="Times New Roman"/>
                        </a:rPr>
                        <a:t>HODNOCENÍ</a:t>
                      </a:r>
                      <a:endParaRPr lang="cs-CZ" sz="1800" dirty="0">
                        <a:effectLst/>
                      </a:endParaRPr>
                    </a:p>
                  </a:txBody>
                  <a:tcPr marL="64770" marR="64770" marT="0" marB="0"/>
                </a:tc>
                <a:extLst>
                  <a:ext uri="{0D108BD9-81ED-4DB2-BD59-A6C34878D82A}">
                    <a16:rowId xmlns="" xmlns:a16="http://schemas.microsoft.com/office/drawing/2014/main" val="10000"/>
                  </a:ext>
                </a:extLst>
              </a:tr>
              <a:tr h="535437">
                <a:tc>
                  <a:txBody>
                    <a:bodyPr/>
                    <a:lstStyle/>
                    <a:p>
                      <a:pPr algn="ctr"/>
                      <a:r>
                        <a:rPr lang="pl-PL" dirty="0">
                          <a:effectLst/>
                        </a:rPr>
                        <a:t>   &lt;3</a:t>
                      </a:r>
                      <a:endParaRPr lang="cs-CZ" dirty="0">
                        <a:effectLst/>
                      </a:endParaRPr>
                    </a:p>
                  </a:txBody>
                  <a:tcPr marL="64770" marR="64770" marT="0" marB="0"/>
                </a:tc>
                <a:tc>
                  <a:txBody>
                    <a:bodyPr/>
                    <a:lstStyle/>
                    <a:p>
                      <a:pPr algn="ctr"/>
                      <a:r>
                        <a:rPr lang="pl-PL" dirty="0">
                          <a:effectLst/>
                        </a:rPr>
                        <a:t>nevyhovující</a:t>
                      </a:r>
                    </a:p>
                  </a:txBody>
                  <a:tcPr marL="64770" marR="64770" marT="0" marB="0"/>
                </a:tc>
                <a:extLst>
                  <a:ext uri="{0D108BD9-81ED-4DB2-BD59-A6C34878D82A}">
                    <a16:rowId xmlns="" xmlns:a16="http://schemas.microsoft.com/office/drawing/2014/main" val="10001"/>
                  </a:ext>
                </a:extLst>
              </a:tr>
              <a:tr h="535437">
                <a:tc>
                  <a:txBody>
                    <a:bodyPr/>
                    <a:lstStyle/>
                    <a:p>
                      <a:pPr algn="ctr"/>
                      <a:r>
                        <a:rPr lang="pl-PL" dirty="0">
                          <a:effectLst/>
                        </a:rPr>
                        <a:t>   3-6</a:t>
                      </a:r>
                      <a:endParaRPr lang="cs-CZ" dirty="0">
                        <a:effectLst/>
                      </a:endParaRPr>
                    </a:p>
                  </a:txBody>
                  <a:tcPr marL="64770" marR="64770" marT="0" marB="0"/>
                </a:tc>
                <a:tc>
                  <a:txBody>
                    <a:bodyPr/>
                    <a:lstStyle/>
                    <a:p>
                      <a:pPr algn="ctr"/>
                      <a:r>
                        <a:rPr lang="pl-PL" dirty="0">
                          <a:effectLst/>
                        </a:rPr>
                        <a:t>vyhovující</a:t>
                      </a:r>
                    </a:p>
                  </a:txBody>
                  <a:tcPr marL="64770" marR="64770" marT="0" marB="0"/>
                </a:tc>
                <a:extLst>
                  <a:ext uri="{0D108BD9-81ED-4DB2-BD59-A6C34878D82A}">
                    <a16:rowId xmlns="" xmlns:a16="http://schemas.microsoft.com/office/drawing/2014/main" val="10002"/>
                  </a:ext>
                </a:extLst>
              </a:tr>
              <a:tr h="535437">
                <a:tc>
                  <a:txBody>
                    <a:bodyPr/>
                    <a:lstStyle/>
                    <a:p>
                      <a:pPr algn="ctr"/>
                      <a:r>
                        <a:rPr lang="pl-PL" dirty="0">
                          <a:effectLst/>
                        </a:rPr>
                        <a:t>   7-9</a:t>
                      </a:r>
                      <a:endParaRPr lang="cs-CZ" dirty="0">
                        <a:effectLst/>
                      </a:endParaRPr>
                    </a:p>
                  </a:txBody>
                  <a:tcPr marL="64770" marR="64770" marT="0" marB="0"/>
                </a:tc>
                <a:tc>
                  <a:txBody>
                    <a:bodyPr/>
                    <a:lstStyle/>
                    <a:p>
                      <a:pPr algn="ctr"/>
                      <a:r>
                        <a:rPr lang="pl-PL" dirty="0">
                          <a:effectLst/>
                        </a:rPr>
                        <a:t>uspokojivě</a:t>
                      </a:r>
                    </a:p>
                  </a:txBody>
                  <a:tcPr marL="64770" marR="64770" marT="0" marB="0"/>
                </a:tc>
                <a:extLst>
                  <a:ext uri="{0D108BD9-81ED-4DB2-BD59-A6C34878D82A}">
                    <a16:rowId xmlns="" xmlns:a16="http://schemas.microsoft.com/office/drawing/2014/main" val="10003"/>
                  </a:ext>
                </a:extLst>
              </a:tr>
              <a:tr h="535437">
                <a:tc>
                  <a:txBody>
                    <a:bodyPr/>
                    <a:lstStyle/>
                    <a:p>
                      <a:pPr algn="ctr"/>
                      <a:r>
                        <a:rPr lang="pl-PL" dirty="0">
                          <a:effectLst/>
                        </a:rPr>
                        <a:t> 10-11</a:t>
                      </a:r>
                      <a:endParaRPr lang="cs-CZ" dirty="0">
                        <a:effectLst/>
                      </a:endParaRPr>
                    </a:p>
                  </a:txBody>
                  <a:tcPr marL="64770" marR="64770" marT="0" marB="0"/>
                </a:tc>
                <a:tc>
                  <a:txBody>
                    <a:bodyPr/>
                    <a:lstStyle/>
                    <a:p>
                      <a:pPr algn="ctr"/>
                      <a:r>
                        <a:rPr lang="pl-PL" dirty="0">
                          <a:effectLst/>
                        </a:rPr>
                        <a:t>dobře</a:t>
                      </a:r>
                    </a:p>
                  </a:txBody>
                  <a:tcPr marL="64770" marR="64770" marT="0" marB="0"/>
                </a:tc>
                <a:extLst>
                  <a:ext uri="{0D108BD9-81ED-4DB2-BD59-A6C34878D82A}">
                    <a16:rowId xmlns="" xmlns:a16="http://schemas.microsoft.com/office/drawing/2014/main" val="10004"/>
                  </a:ext>
                </a:extLst>
              </a:tr>
              <a:tr h="535437">
                <a:tc>
                  <a:txBody>
                    <a:bodyPr/>
                    <a:lstStyle/>
                    <a:p>
                      <a:pPr algn="ctr"/>
                      <a:r>
                        <a:rPr lang="pl-PL" dirty="0">
                          <a:effectLst/>
                        </a:rPr>
                        <a:t> 12-13</a:t>
                      </a:r>
                      <a:endParaRPr lang="cs-CZ" dirty="0">
                        <a:effectLst/>
                      </a:endParaRPr>
                    </a:p>
                  </a:txBody>
                  <a:tcPr marL="64770" marR="64770" marT="0" marB="0"/>
                </a:tc>
                <a:tc>
                  <a:txBody>
                    <a:bodyPr/>
                    <a:lstStyle/>
                    <a:p>
                      <a:pPr algn="ctr"/>
                      <a:r>
                        <a:rPr lang="pl-PL" dirty="0">
                          <a:effectLst/>
                        </a:rPr>
                        <a:t>velmi dobře</a:t>
                      </a:r>
                    </a:p>
                  </a:txBody>
                  <a:tcPr marL="64770" marR="64770" marT="0" marB="0"/>
                </a:tc>
                <a:extLst>
                  <a:ext uri="{0D108BD9-81ED-4DB2-BD59-A6C34878D82A}">
                    <a16:rowId xmlns="" xmlns:a16="http://schemas.microsoft.com/office/drawing/2014/main" val="10005"/>
                  </a:ext>
                </a:extLst>
              </a:tr>
              <a:tr h="535437">
                <a:tc>
                  <a:txBody>
                    <a:bodyPr/>
                    <a:lstStyle/>
                    <a:p>
                      <a:pPr algn="ctr"/>
                      <a:r>
                        <a:rPr lang="pl-PL" dirty="0">
                          <a:effectLst/>
                        </a:rPr>
                        <a:t> 14-15</a:t>
                      </a:r>
                      <a:endParaRPr lang="cs-CZ" dirty="0">
                        <a:effectLst/>
                      </a:endParaRPr>
                    </a:p>
                  </a:txBody>
                  <a:tcPr marL="64770" marR="64770" marT="0" marB="0"/>
                </a:tc>
                <a:tc>
                  <a:txBody>
                    <a:bodyPr/>
                    <a:lstStyle/>
                    <a:p>
                      <a:pPr algn="ctr"/>
                      <a:r>
                        <a:rPr lang="pl-PL" dirty="0">
                          <a:effectLst/>
                        </a:rPr>
                        <a:t>výborně</a:t>
                      </a:r>
                    </a:p>
                  </a:txBody>
                  <a:tcPr marL="64770" marR="64770" marT="0" marB="0"/>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10260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t/>
            </a:r>
            <a:br/>
            <a:r>
              <a:rPr lang="cs-CZ"/>
              <a:t>Výsledky:</a:t>
            </a:r>
            <a:r>
              <a:t/>
            </a:r>
            <a:br/>
            <a:endParaRPr lang="cs-CZ" dirty="0"/>
          </a:p>
        </p:txBody>
      </p:sp>
      <p:sp>
        <p:nvSpPr>
          <p:cNvPr id="3" name="Symbol zastępczy zawartości 2"/>
          <p:cNvSpPr>
            <a:spLocks noGrp="1"/>
          </p:cNvSpPr>
          <p:nvPr>
            <p:ph sz="quarter" idx="1"/>
          </p:nvPr>
        </p:nvSpPr>
        <p:spPr/>
        <p:txBody>
          <a:bodyPr>
            <a:normAutofit fontScale="92500"/>
          </a:bodyPr>
          <a:lstStyle/>
          <a:p>
            <a:r>
              <a:rPr lang="cs-CZ" dirty="0">
                <a:latin typeface="Times New Roman" panose="02020603050405020304" pitchFamily="18" charset="0"/>
                <a:cs typeface="Times New Roman" panose="02020603050405020304" pitchFamily="18" charset="0"/>
              </a:rPr>
              <a:t>Při společné práci na projektu jste se mohli seznámit s částí historie své vlasti, která souvisí s bojem za její nezávislost.</a:t>
            </a:r>
          </a:p>
          <a:p>
            <a:r>
              <a:rPr lang="cs-CZ" dirty="0">
                <a:latin typeface="Times New Roman" panose="02020603050405020304" pitchFamily="18" charset="0"/>
                <a:cs typeface="Times New Roman" panose="02020603050405020304" pitchFamily="18" charset="0"/>
              </a:rPr>
              <a:t>Pochopili jste význam slova </a:t>
            </a:r>
            <a:r>
              <a:rPr lang="cs-CZ" b="1" dirty="0">
                <a:latin typeface="Times New Roman" panose="02020603050405020304" pitchFamily="18" charset="0"/>
                <a:cs typeface="Times New Roman" panose="02020603050405020304" pitchFamily="18" charset="0"/>
              </a:rPr>
              <a:t>„patriotismus“ </a:t>
            </a:r>
            <a:r>
              <a:rPr lang="cs-CZ" dirty="0">
                <a:latin typeface="Times New Roman" panose="02020603050405020304" pitchFamily="18" charset="0"/>
                <a:cs typeface="Times New Roman" panose="02020603050405020304" pitchFamily="18" charset="0"/>
              </a:rPr>
              <a:t>, změny jeho významu během let a v jaké situaci se nacházela vlast.</a:t>
            </a:r>
          </a:p>
          <a:p>
            <a:r>
              <a:rPr lang="cs-CZ" dirty="0">
                <a:latin typeface="Times New Roman" panose="02020603050405020304" pitchFamily="18" charset="0"/>
                <a:cs typeface="Times New Roman" panose="02020603050405020304" pitchFamily="18" charset="0"/>
              </a:rPr>
              <a:t>Seznámili jste se s hrdiny, kteří bojovali a padli v obraně vlasti.</a:t>
            </a:r>
          </a:p>
          <a:p>
            <a:r>
              <a:rPr lang="cs-CZ" dirty="0">
                <a:latin typeface="Times New Roman" panose="02020603050405020304" pitchFamily="18" charset="0"/>
                <a:cs typeface="Times New Roman" panose="02020603050405020304" pitchFamily="18" charset="0"/>
              </a:rPr>
              <a:t>Seznámili jste se vlastnostmi současného patriota, jak můžeme ukázat, že milujeme a ctíme svou vlast dnes, když jsme svobodní a nehrozí nám nebezpečí.</a:t>
            </a:r>
          </a:p>
          <a:p>
            <a:r>
              <a:rPr lang="cs-CZ" dirty="0">
                <a:latin typeface="Times New Roman" panose="02020603050405020304" pitchFamily="18" charset="0"/>
                <a:cs typeface="Times New Roman" panose="02020603050405020304" pitchFamily="18" charset="0"/>
              </a:rPr>
              <a:t>Obeznámili jste se s pojmy: nacionalismus a šovinismus, jejich negativními následky pro dnešní patriotismus.</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3380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cs-CZ"/>
              <a:t>Výsledky:</a:t>
            </a:r>
            <a:endParaRPr lang="cs-CZ" dirty="0"/>
          </a:p>
        </p:txBody>
      </p:sp>
      <p:sp>
        <p:nvSpPr>
          <p:cNvPr id="2" name="Symbol zastępczy zawartości 1"/>
          <p:cNvSpPr>
            <a:spLocks noGrp="1"/>
          </p:cNvSpPr>
          <p:nvPr>
            <p:ph sz="quarter" idx="1"/>
          </p:nvPr>
        </p:nvSpPr>
        <p:spPr/>
        <p:txBody>
          <a:bodyPr>
            <a:normAutofit fontScale="92500" lnSpcReduction="20000"/>
          </a:bodyPr>
          <a:lstStyle/>
          <a:p>
            <a:r>
              <a:rPr lang="cs-CZ" dirty="0">
                <a:latin typeface="Times New Roman" panose="02020603050405020304" pitchFamily="18" charset="0"/>
                <a:cs typeface="Times New Roman" panose="02020603050405020304" pitchFamily="18" charset="0"/>
              </a:rPr>
              <a:t>Při plnění svých úkolů jste si mohli připomenout, jak mnoho vděčíme svým předkům, kteří bojovali a obětovali své životy, abychom nyní mohli žít ve svobodné zemi.</a:t>
            </a:r>
          </a:p>
          <a:p>
            <a:r>
              <a:rPr lang="cs-CZ" dirty="0">
                <a:latin typeface="Times New Roman" panose="02020603050405020304" pitchFamily="18" charset="0"/>
                <a:cs typeface="Times New Roman" panose="02020603050405020304" pitchFamily="18" charset="0"/>
              </a:rPr>
              <a:t>Mohli jste pocítit hrdost, že jste Čechy a naučit jiné, že stojí za to být současným patriotem.</a:t>
            </a:r>
          </a:p>
          <a:p>
            <a:r>
              <a:rPr lang="cs-CZ" dirty="0">
                <a:latin typeface="Times New Roman" panose="02020603050405020304" pitchFamily="18" charset="0"/>
                <a:cs typeface="Times New Roman" panose="02020603050405020304" pitchFamily="18" charset="0"/>
              </a:rPr>
              <a:t>Při samostatném plnění tohoto projektu jste měli možnost poznat různé internetové zdroje a pravidla bezpečného používání internetu.</a:t>
            </a:r>
          </a:p>
          <a:p>
            <a:r>
              <a:rPr lang="cs-CZ" dirty="0">
                <a:latin typeface="Times New Roman" panose="02020603050405020304" pitchFamily="18" charset="0"/>
                <a:cs typeface="Times New Roman" panose="02020603050405020304" pitchFamily="18" charset="0"/>
              </a:rPr>
              <a:t>Při prezentaci svých zadání jste se seznámili s pravidly </a:t>
            </a:r>
            <a:r>
              <a:rPr lang="cs-CZ" dirty="0" err="1">
                <a:latin typeface="Times New Roman" panose="02020603050405020304" pitchFamily="18" charset="0"/>
                <a:cs typeface="Times New Roman" panose="02020603050405020304" pitchFamily="18" charset="0"/>
              </a:rPr>
              <a:t>autoprezentace</a:t>
            </a:r>
            <a:r>
              <a:rPr lang="cs-CZ" dirty="0">
                <a:latin typeface="Times New Roman" panose="02020603050405020304" pitchFamily="18" charset="0"/>
                <a:cs typeface="Times New Roman" panose="02020603050405020304" pitchFamily="18" charset="0"/>
              </a:rPr>
              <a:t> a dovednostmi nezbytnými pro veřejná vystoupení.</a:t>
            </a:r>
          </a:p>
          <a:p>
            <a:r>
              <a:rPr lang="cs-CZ" dirty="0">
                <a:latin typeface="Times New Roman" panose="02020603050405020304" pitchFamily="18" charset="0"/>
                <a:cs typeface="Times New Roman" panose="02020603050405020304" pitchFamily="18" charset="0"/>
              </a:rPr>
              <a:t>Poznali jste pravidla dobré komunikace a spolupráce ve skupině.</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082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t/>
            </a:r>
            <a:br/>
            <a:r>
              <a:rPr lang="cs-CZ"/>
              <a:t>Příručka pro učitele:</a:t>
            </a:r>
            <a:r>
              <a:t/>
            </a:r>
            <a:br/>
            <a:endParaRPr lang="cs-CZ" dirty="0"/>
          </a:p>
        </p:txBody>
      </p:sp>
      <p:sp>
        <p:nvSpPr>
          <p:cNvPr id="3" name="Symbol zastępczy zawartości 2"/>
          <p:cNvSpPr>
            <a:spLocks noGrp="1"/>
          </p:cNvSpPr>
          <p:nvPr>
            <p:ph sz="quarter" idx="1"/>
          </p:nvPr>
        </p:nvSpPr>
        <p:spPr/>
        <p:txBody>
          <a:bodyPr>
            <a:normAutofit fontScale="47500" lnSpcReduction="20000"/>
          </a:bodyPr>
          <a:lstStyle/>
          <a:p>
            <a:pPr marL="0" indent="0">
              <a:buNone/>
            </a:pPr>
            <a:r>
              <a:rPr lang="cs-CZ" sz="4500" dirty="0">
                <a:latin typeface="Times New Roman" panose="02020603050405020304" pitchFamily="18" charset="0"/>
                <a:cs typeface="Times New Roman" panose="02020603050405020304" pitchFamily="18" charset="0"/>
              </a:rPr>
              <a:t>1. Před zahájením projektu důkladně seznamte žáky s obsahem zadání, uzpůsobte způsob komunikace možnostem žáků.</a:t>
            </a:r>
          </a:p>
          <a:p>
            <a:pPr marL="0" indent="0">
              <a:buNone/>
            </a:pPr>
            <a:r>
              <a:rPr lang="cs-CZ" sz="4500" dirty="0">
                <a:latin typeface="Times New Roman" panose="02020603050405020304" pitchFamily="18" charset="0"/>
                <a:cs typeface="Times New Roman" panose="02020603050405020304" pitchFamily="18" charset="0"/>
              </a:rPr>
              <a:t>2. Seznamte žáky s pravidly bezpečného používání internetu. Učitel by měl s žáky prohlédnout internetové zdroje, pomoci jim v pochopení.</a:t>
            </a:r>
          </a:p>
          <a:p>
            <a:pPr marL="0" indent="0">
              <a:buNone/>
            </a:pPr>
            <a:r>
              <a:rPr lang="cs-CZ" sz="4500" dirty="0">
                <a:latin typeface="Times New Roman" panose="02020603050405020304" pitchFamily="18" charset="0"/>
                <a:cs typeface="Times New Roman" panose="02020603050405020304" pitchFamily="18" charset="0"/>
              </a:rPr>
              <a:t>3. Žáci, kteří připravují část související s patriotismem v historii, mohou také využít učebnici dějepisu, neměla by to však být dějepisná práce. Žáci, kteří píší o současném patriotismu, se musí opírat o vlastní znalosti a informace z internetu nebo jiných zdrojů.</a:t>
            </a:r>
          </a:p>
          <a:p>
            <a:pPr marL="0" indent="0">
              <a:buNone/>
            </a:pPr>
            <a:r>
              <a:rPr lang="cs-CZ" sz="4500" dirty="0">
                <a:latin typeface="Times New Roman" panose="02020603050405020304" pitchFamily="18" charset="0"/>
                <a:cs typeface="Times New Roman" panose="02020603050405020304" pitchFamily="18" charset="0"/>
              </a:rPr>
              <a:t>4. Učitel, v závislosti na intelektuálních možnostech žáků, může žákům pomoct při volbě nejdůležitějších skutečností, nezbytných pro přípravu projektu.</a:t>
            </a:r>
          </a:p>
          <a:p>
            <a:pPr marL="0" indent="0">
              <a:buNone/>
            </a:pPr>
            <a:r>
              <a:rPr lang="cs-CZ" sz="4500" dirty="0">
                <a:latin typeface="Times New Roman" panose="02020603050405020304" pitchFamily="18" charset="0"/>
                <a:cs typeface="Times New Roman" panose="02020603050405020304" pitchFamily="18" charset="0"/>
              </a:rPr>
              <a:t>5. Žáci by měli samostatně navrhnout prezentaci, plakát, zvolit vhodné fotografie, ilustrace, obrázky a obsah na nich umístěný.</a:t>
            </a:r>
          </a:p>
        </p:txBody>
      </p:sp>
    </p:spTree>
    <p:extLst>
      <p:ext uri="{BB962C8B-B14F-4D97-AF65-F5344CB8AC3E}">
        <p14:creationId xmlns:p14="http://schemas.microsoft.com/office/powerpoint/2010/main" val="4209494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ytuł 2"/>
          <p:cNvSpPr>
            <a:spLocks noGrp="1"/>
          </p:cNvSpPr>
          <p:nvPr>
            <p:ph type="title"/>
          </p:nvPr>
        </p:nvSpPr>
        <p:spPr>
          <a:xfrm>
            <a:off x="899592" y="1871616"/>
            <a:ext cx="6825952" cy="796950"/>
          </a:xfrm>
        </p:spPr>
        <p:txBody>
          <a:bodyPr/>
          <a:lstStyle/>
          <a:p>
            <a:r>
              <a:rPr lang="cs-CZ" dirty="0"/>
              <a:t>Příručka pro učitele:</a:t>
            </a:r>
          </a:p>
        </p:txBody>
      </p:sp>
      <p:sp>
        <p:nvSpPr>
          <p:cNvPr id="2" name="Symbol zastępczy zawartości 1"/>
          <p:cNvSpPr>
            <a:spLocks noGrp="1"/>
          </p:cNvSpPr>
          <p:nvPr>
            <p:ph sz="quarter" idx="1"/>
          </p:nvPr>
        </p:nvSpPr>
        <p:spPr>
          <a:xfrm>
            <a:off x="611560" y="2708920"/>
            <a:ext cx="7643192" cy="3997424"/>
          </a:xfrm>
        </p:spPr>
        <p:txBody>
          <a:bodyPr>
            <a:normAutofit/>
          </a:bodyPr>
          <a:lstStyle/>
          <a:p>
            <a:pPr marL="0" indent="0">
              <a:buNone/>
            </a:pPr>
            <a:r>
              <a:rPr lang="cs-CZ" sz="1900" dirty="0">
                <a:latin typeface="Times New Roman" panose="02020603050405020304" pitchFamily="18" charset="0"/>
                <a:cs typeface="Times New Roman" panose="02020603050405020304" pitchFamily="18" charset="0"/>
              </a:rPr>
              <a:t>6. Učitel by měl žákům umožnit prezentaci jejich prací v podobě výstavy nebo prezentace v době oslav Dne vzniku samostatného státu.</a:t>
            </a:r>
          </a:p>
          <a:p>
            <a:pPr marL="0" indent="0">
              <a:buNone/>
            </a:pPr>
            <a:r>
              <a:rPr lang="cs-CZ" sz="1900" dirty="0">
                <a:latin typeface="Times New Roman" panose="02020603050405020304" pitchFamily="18" charset="0"/>
                <a:cs typeface="Times New Roman" panose="02020603050405020304" pitchFamily="18" charset="0"/>
              </a:rPr>
              <a:t>7. Učitelé realizující projekt v jiných státech (Maďarsko, Česko, Slovensko) by měli uzpůsobit obsah zadání (patriotismus dříve) historii svých států.</a:t>
            </a:r>
          </a:p>
          <a:p>
            <a:pPr marL="0" indent="0">
              <a:buNone/>
            </a:pPr>
            <a:r>
              <a:rPr lang="cs-CZ" sz="1900" dirty="0">
                <a:latin typeface="Times New Roman" panose="02020603050405020304" pitchFamily="18" charset="0"/>
                <a:cs typeface="Times New Roman" panose="02020603050405020304" pitchFamily="18" charset="0"/>
              </a:rPr>
              <a:t>8. Část své práce mohou žáci dělat doma s podporou rodičů (když je zadání již důkladně naplánováno a jeho jednotlivé prvky jsou rozděleny mezi žáky).</a:t>
            </a:r>
          </a:p>
          <a:p>
            <a:pPr marL="0" indent="0">
              <a:buNone/>
            </a:pPr>
            <a:r>
              <a:rPr lang="cs-CZ" sz="1900" dirty="0">
                <a:latin typeface="Times New Roman" panose="02020603050405020304" pitchFamily="18" charset="0"/>
                <a:cs typeface="Times New Roman" panose="02020603050405020304" pitchFamily="18" charset="0"/>
              </a:rPr>
              <a:t>9. V závislosti na možnostech žáků by měl učitel vyznačit na projekt 2 až 3 týdny (včetně prezentace projektu).</a:t>
            </a:r>
          </a:p>
          <a:p>
            <a:endParaRPr lang="cs-CZ" dirty="0">
              <a:latin typeface="Times New Roman" panose="02020603050405020304" pitchFamily="18" charset="0"/>
              <a:cs typeface="Times New Roman" panose="02020603050405020304" pitchFamily="18" charset="0"/>
            </a:endParaRPr>
          </a:p>
        </p:txBody>
      </p:sp>
      <p:pic>
        <p:nvPicPr>
          <p:cNvPr id="2050"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8" y="-3836"/>
            <a:ext cx="9137282" cy="1875452"/>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3821"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091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Obsah:</a:t>
            </a:r>
            <a:endParaRPr lang="cs-CZ" dirty="0"/>
          </a:p>
        </p:txBody>
      </p:sp>
      <p:sp>
        <p:nvSpPr>
          <p:cNvPr id="3" name="Symbol zastępczy zawartości 2"/>
          <p:cNvSpPr>
            <a:spLocks noGrp="1"/>
          </p:cNvSpPr>
          <p:nvPr>
            <p:ph sz="quarter" idx="1"/>
          </p:nvPr>
        </p:nvSpPr>
        <p:spPr/>
        <p:txBody>
          <a:bodyPr/>
          <a:lstStyle/>
          <a:p>
            <a:pPr marL="0" indent="0">
              <a:buNone/>
            </a:pPr>
            <a:r>
              <a:rPr lang="cs-CZ" dirty="0">
                <a:latin typeface="Times New Roman" panose="02020603050405020304" pitchFamily="18" charset="0"/>
                <a:cs typeface="Times New Roman" panose="02020603050405020304" pitchFamily="18" charset="0"/>
              </a:rPr>
              <a:t>1. Úvod</a:t>
            </a:r>
          </a:p>
          <a:p>
            <a:pPr marL="0" indent="0">
              <a:buNone/>
            </a:pPr>
            <a:r>
              <a:rPr lang="cs-CZ" dirty="0">
                <a:latin typeface="Times New Roman" panose="02020603050405020304" pitchFamily="18" charset="0"/>
                <a:cs typeface="Times New Roman" panose="02020603050405020304" pitchFamily="18" charset="0"/>
              </a:rPr>
              <a:t>2. Zadání</a:t>
            </a:r>
          </a:p>
          <a:p>
            <a:pPr marL="0" indent="0">
              <a:buNone/>
            </a:pPr>
            <a:r>
              <a:rPr lang="cs-CZ" dirty="0">
                <a:latin typeface="Times New Roman" panose="02020603050405020304" pitchFamily="18" charset="0"/>
                <a:cs typeface="Times New Roman" panose="02020603050405020304" pitchFamily="18" charset="0"/>
              </a:rPr>
              <a:t>3. Proces</a:t>
            </a:r>
          </a:p>
          <a:p>
            <a:pPr marL="0" indent="0">
              <a:buNone/>
            </a:pPr>
            <a:r>
              <a:rPr lang="cs-CZ" dirty="0">
                <a:latin typeface="Times New Roman" panose="02020603050405020304" pitchFamily="18" charset="0"/>
                <a:cs typeface="Times New Roman" panose="02020603050405020304" pitchFamily="18" charset="0"/>
              </a:rPr>
              <a:t>4. Zdroje</a:t>
            </a:r>
          </a:p>
          <a:p>
            <a:pPr marL="0" indent="0">
              <a:buNone/>
            </a:pPr>
            <a:r>
              <a:rPr lang="cs-CZ" dirty="0">
                <a:latin typeface="Times New Roman" panose="02020603050405020304" pitchFamily="18" charset="0"/>
                <a:cs typeface="Times New Roman" panose="02020603050405020304" pitchFamily="18" charset="0"/>
              </a:rPr>
              <a:t>5. Hodnocení</a:t>
            </a:r>
          </a:p>
          <a:p>
            <a:pPr marL="0" indent="0">
              <a:buNone/>
            </a:pPr>
            <a:r>
              <a:rPr lang="cs-CZ" dirty="0">
                <a:latin typeface="Times New Roman" panose="02020603050405020304" pitchFamily="18" charset="0"/>
                <a:cs typeface="Times New Roman" panose="02020603050405020304" pitchFamily="18" charset="0"/>
              </a:rPr>
              <a:t>6. Výsledky</a:t>
            </a:r>
          </a:p>
          <a:p>
            <a:pPr marL="0" indent="0">
              <a:buNone/>
            </a:pPr>
            <a:r>
              <a:rPr lang="cs-CZ" dirty="0">
                <a:latin typeface="Times New Roman" panose="02020603050405020304" pitchFamily="18" charset="0"/>
                <a:cs typeface="Times New Roman" panose="02020603050405020304" pitchFamily="18" charset="0"/>
              </a:rPr>
              <a:t>7. Příručka pro učitele</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73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endParaRPr lang="pl-PL"/>
          </a:p>
        </p:txBody>
      </p:sp>
      <p:sp>
        <p:nvSpPr>
          <p:cNvPr id="4" name="Symbol zastępczy zawartości 3"/>
          <p:cNvSpPr>
            <a:spLocks noGrp="1"/>
          </p:cNvSpPr>
          <p:nvPr>
            <p:ph sz="quarter" idx="1"/>
          </p:nvPr>
        </p:nvSpPr>
        <p:spPr/>
        <p:txBody>
          <a:bodyPr/>
          <a:lstStyle/>
          <a:p>
            <a:endParaRPr lang="pl-PL"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8496944" cy="5904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ovéPole 1"/>
          <p:cNvSpPr txBox="1"/>
          <p:nvPr/>
        </p:nvSpPr>
        <p:spPr>
          <a:xfrm>
            <a:off x="252637" y="4077072"/>
            <a:ext cx="8496944" cy="2123658"/>
          </a:xfrm>
          <a:prstGeom prst="rect">
            <a:avLst/>
          </a:prstGeom>
          <a:solidFill>
            <a:schemeClr val="accent2">
              <a:lumMod val="75000"/>
            </a:schemeClr>
          </a:solidFill>
        </p:spPr>
        <p:txBody>
          <a:bodyPr wrap="square" rtlCol="0">
            <a:spAutoFit/>
          </a:bodyPr>
          <a:lstStyle/>
          <a:p>
            <a:pPr algn="ctr"/>
            <a:r>
              <a:rPr lang="cs-CZ" sz="2000" b="1" dirty="0">
                <a:solidFill>
                  <a:schemeClr val="bg1"/>
                </a:solidFill>
                <a:latin typeface="Times New Roman" panose="02020603050405020304" pitchFamily="18" charset="0"/>
                <a:cs typeface="Times New Roman" panose="02020603050405020304" pitchFamily="18" charset="0"/>
              </a:rPr>
              <a:t>Patriotismus</a:t>
            </a:r>
          </a:p>
          <a:p>
            <a:pPr algn="ctr"/>
            <a:endParaRPr lang="cs-CZ" b="1" dirty="0">
              <a:solidFill>
                <a:schemeClr val="bg1"/>
              </a:solidFill>
              <a:latin typeface="Times New Roman" panose="02020603050405020304" pitchFamily="18" charset="0"/>
              <a:cs typeface="Times New Roman" panose="02020603050405020304" pitchFamily="18" charset="0"/>
            </a:endParaRPr>
          </a:p>
          <a:p>
            <a:pPr algn="ctr"/>
            <a:endParaRPr lang="cs-CZ" b="1" dirty="0">
              <a:solidFill>
                <a:schemeClr val="bg1"/>
              </a:solidFill>
              <a:latin typeface="Times New Roman" panose="02020603050405020304" pitchFamily="18" charset="0"/>
              <a:cs typeface="Times New Roman" panose="02020603050405020304" pitchFamily="18" charset="0"/>
            </a:endParaRPr>
          </a:p>
          <a:p>
            <a:pPr algn="ctr"/>
            <a:r>
              <a:rPr lang="cs-CZ" sz="2000" b="1" dirty="0">
                <a:solidFill>
                  <a:schemeClr val="bg1"/>
                </a:solidFill>
                <a:latin typeface="Times New Roman" panose="02020603050405020304" pitchFamily="18" charset="0"/>
                <a:cs typeface="Times New Roman" panose="02020603050405020304" pitchFamily="18" charset="0"/>
              </a:rPr>
              <a:t>Postoj úcty, lásky a oddanosti své vlasti a ochota obětovat se pro ni; připravenost k její obraně, kdykoliv.</a:t>
            </a:r>
          </a:p>
          <a:p>
            <a:pPr algn="ctr"/>
            <a:endParaRPr lang="cs-CZ" b="1" dirty="0">
              <a:solidFill>
                <a:schemeClr val="bg1"/>
              </a:solidFill>
              <a:latin typeface="Times New Roman" panose="02020603050405020304" pitchFamily="18" charset="0"/>
              <a:cs typeface="Times New Roman" panose="02020603050405020304" pitchFamily="18" charset="0"/>
            </a:endParaRPr>
          </a:p>
          <a:p>
            <a:pPr algn="ctr"/>
            <a:endParaRPr lang="cs-CZ" b="1" dirty="0">
              <a:solidFill>
                <a:schemeClr val="bg1"/>
              </a:solidFill>
              <a:latin typeface="Times New Roman" panose="02020603050405020304" pitchFamily="18" charset="0"/>
              <a:cs typeface="Times New Roman" panose="02020603050405020304" pitchFamily="18" charset="0"/>
            </a:endParaRPr>
          </a:p>
        </p:txBody>
      </p:sp>
      <p:sp>
        <p:nvSpPr>
          <p:cNvPr id="5" name="TextovéPole 4"/>
          <p:cNvSpPr txBox="1"/>
          <p:nvPr/>
        </p:nvSpPr>
        <p:spPr>
          <a:xfrm>
            <a:off x="1835696" y="404664"/>
            <a:ext cx="5472608" cy="576064"/>
          </a:xfrm>
          <a:prstGeom prst="rect">
            <a:avLst/>
          </a:prstGeom>
          <a:solidFill>
            <a:schemeClr val="bg1"/>
          </a:solidFill>
        </p:spPr>
        <p:txBody>
          <a:bodyPr wrap="square" lIns="0" tIns="0" rIns="0" bIns="0" rtlCol="0">
            <a:noAutofit/>
          </a:bodyPr>
          <a:lstStyle/>
          <a:p>
            <a:pPr algn="ctr"/>
            <a:r>
              <a:rPr lang="cs-CZ" sz="5000" b="1" dirty="0"/>
              <a:t>PATRIOTISMUS</a:t>
            </a:r>
          </a:p>
        </p:txBody>
      </p:sp>
      <p:sp>
        <p:nvSpPr>
          <p:cNvPr id="7" name="TextovéPole 6"/>
          <p:cNvSpPr txBox="1"/>
          <p:nvPr/>
        </p:nvSpPr>
        <p:spPr>
          <a:xfrm>
            <a:off x="899592" y="3645024"/>
            <a:ext cx="7416824" cy="360040"/>
          </a:xfrm>
          <a:prstGeom prst="rect">
            <a:avLst/>
          </a:prstGeom>
          <a:solidFill>
            <a:schemeClr val="bg1"/>
          </a:solidFill>
        </p:spPr>
        <p:txBody>
          <a:bodyPr wrap="square" lIns="0" tIns="0" rIns="0" bIns="0" rtlCol="0">
            <a:noAutofit/>
          </a:bodyPr>
          <a:lstStyle/>
          <a:p>
            <a:pPr algn="ctr"/>
            <a:r>
              <a:rPr lang="cs-CZ" sz="3000" b="1" dirty="0"/>
              <a:t>…VZÁCNÁ CHARAKTEROVÁ VLASTNOST</a:t>
            </a:r>
          </a:p>
        </p:txBody>
      </p:sp>
    </p:spTree>
    <p:extLst>
      <p:ext uri="{BB962C8B-B14F-4D97-AF65-F5344CB8AC3E}">
        <p14:creationId xmlns:p14="http://schemas.microsoft.com/office/powerpoint/2010/main" val="3273565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sz="quarter" idx="1"/>
          </p:nvPr>
        </p:nvSpPr>
        <p:spPr/>
        <p:txBody>
          <a:bodyPr>
            <a:normAutofit/>
          </a:bodyPr>
          <a:lstStyle/>
          <a:p>
            <a:pPr marL="0" indent="0" algn="just">
              <a:buNone/>
            </a:pPr>
            <a:r>
              <a:rPr lang="cs-CZ" dirty="0">
                <a:solidFill>
                  <a:srgbClr val="FF0000"/>
                </a:solidFill>
                <a:latin typeface="Times New Roman" panose="02020603050405020304" pitchFamily="18" charset="0"/>
                <a:cs typeface="Times New Roman" panose="02020603050405020304" pitchFamily="18" charset="0"/>
              </a:rPr>
              <a:t>Víte, odkud pochází slovo </a:t>
            </a:r>
            <a:r>
              <a:rPr lang="cs-CZ" b="1" dirty="0">
                <a:solidFill>
                  <a:srgbClr val="FF0000"/>
                </a:solidFill>
                <a:latin typeface="Times New Roman" panose="02020603050405020304" pitchFamily="18" charset="0"/>
                <a:cs typeface="Times New Roman" panose="02020603050405020304" pitchFamily="18" charset="0"/>
              </a:rPr>
              <a:t>patriot</a:t>
            </a:r>
            <a:r>
              <a:rPr lang="cs-CZ" dirty="0">
                <a:solidFill>
                  <a:srgbClr val="FF0000"/>
                </a:solidFill>
                <a:latin typeface="Times New Roman" panose="02020603050405020304" pitchFamily="18" charset="0"/>
                <a:cs typeface="Times New Roman" panose="02020603050405020304" pitchFamily="18" charset="0"/>
              </a:rPr>
              <a:t>, jaký je jeho význam?</a:t>
            </a:r>
          </a:p>
          <a:p>
            <a:pPr marL="0" indent="0" algn="just">
              <a:buNone/>
            </a:pPr>
            <a:r>
              <a:rPr lang="cs-CZ" dirty="0">
                <a:latin typeface="Times New Roman" panose="02020603050405020304" pitchFamily="18" charset="0"/>
                <a:cs typeface="Times New Roman" panose="02020603050405020304" pitchFamily="18" charset="0"/>
              </a:rPr>
              <a:t>Ve starověkých jazycích Řeků a Římanů „pater“ znamená otec. V latině „</a:t>
            </a:r>
            <a:r>
              <a:rPr lang="cs-CZ" dirty="0" err="1">
                <a:latin typeface="Times New Roman" panose="02020603050405020304" pitchFamily="18" charset="0"/>
                <a:cs typeface="Times New Roman" panose="02020603050405020304" pitchFamily="18" charset="0"/>
              </a:rPr>
              <a:t>patria</a:t>
            </a:r>
            <a:r>
              <a:rPr lang="cs-CZ" dirty="0">
                <a:latin typeface="Times New Roman" panose="02020603050405020304" pitchFamily="18" charset="0"/>
                <a:cs typeface="Times New Roman" panose="02020603050405020304" pitchFamily="18" charset="0"/>
              </a:rPr>
              <a:t>“ znamená otčina, čili země otců.</a:t>
            </a: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buNone/>
            </a:pPr>
            <a:r>
              <a:rPr lang="cs-CZ" dirty="0">
                <a:latin typeface="Times New Roman" panose="02020603050405020304" pitchFamily="18" charset="0"/>
                <a:cs typeface="Times New Roman" panose="02020603050405020304" pitchFamily="18" charset="0"/>
              </a:rPr>
              <a:t>Dřív (když v naší zemi probíhaly války) se patriotismus spojoval</a:t>
            </a:r>
          </a:p>
          <a:p>
            <a:pPr marL="457200" indent="-457200" algn="just"/>
            <a:r>
              <a:rPr lang="cs-CZ" dirty="0">
                <a:latin typeface="Times New Roman" panose="02020603050405020304" pitchFamily="18" charset="0"/>
                <a:cs typeface="Times New Roman" panose="02020603050405020304" pitchFamily="18" charset="0"/>
              </a:rPr>
              <a:t>s láskou k vlasti,</a:t>
            </a:r>
          </a:p>
          <a:p>
            <a:pPr marL="457200" indent="-457200" algn="just"/>
            <a:r>
              <a:rPr lang="cs-CZ" dirty="0">
                <a:latin typeface="Times New Roman" panose="02020603050405020304" pitchFamily="18" charset="0"/>
                <a:cs typeface="Times New Roman" panose="02020603050405020304" pitchFamily="18" charset="0"/>
              </a:rPr>
              <a:t>připraveností bojovat na její obranu, </a:t>
            </a:r>
          </a:p>
          <a:p>
            <a:pPr marL="457200" indent="-457200" algn="just"/>
            <a:r>
              <a:rPr lang="cs-CZ" dirty="0">
                <a:latin typeface="Times New Roman" panose="02020603050405020304" pitchFamily="18" charset="0"/>
                <a:cs typeface="Times New Roman" panose="02020603050405020304" pitchFamily="18" charset="0"/>
              </a:rPr>
              <a:t>někdy za cenu vlastního života. </a:t>
            </a:r>
          </a:p>
        </p:txBody>
      </p:sp>
    </p:spTree>
    <p:extLst>
      <p:ext uri="{BB962C8B-B14F-4D97-AF65-F5344CB8AC3E}">
        <p14:creationId xmlns:p14="http://schemas.microsoft.com/office/powerpoint/2010/main" val="52490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cs-CZ"/>
              <a:t>Úvod:</a:t>
            </a:r>
          </a:p>
        </p:txBody>
      </p:sp>
      <p:sp>
        <p:nvSpPr>
          <p:cNvPr id="2" name="Symbol zastępczy zawartości 1"/>
          <p:cNvSpPr>
            <a:spLocks noGrp="1"/>
          </p:cNvSpPr>
          <p:nvPr>
            <p:ph sz="quarter" idx="1"/>
          </p:nvPr>
        </p:nvSpPr>
        <p:spPr/>
        <p:txBody>
          <a:bodyPr/>
          <a:lstStyle/>
          <a:p>
            <a:pPr marL="109728" indent="0">
              <a:buNone/>
            </a:pPr>
            <a:r>
              <a:rPr lang="cs-CZ" dirty="0">
                <a:latin typeface="Times New Roman" panose="02020603050405020304" pitchFamily="18" charset="0"/>
                <a:cs typeface="Times New Roman" panose="02020603050405020304" pitchFamily="18" charset="0"/>
              </a:rPr>
              <a:t>Dnes je naše vlast svobodná, nemusíme o ni bojovat. Naši vlast bychom měli milovat a ctít.</a:t>
            </a:r>
          </a:p>
          <a:p>
            <a:pPr marL="109728" indent="0">
              <a:buNone/>
            </a:pPr>
            <a:endParaRPr lang="cs-CZ" dirty="0">
              <a:latin typeface="Times New Roman" panose="02020603050405020304" pitchFamily="18" charset="0"/>
              <a:cs typeface="Times New Roman" panose="02020603050405020304" pitchFamily="18" charset="0"/>
            </a:endParaRPr>
          </a:p>
          <a:p>
            <a:pPr marL="109728" indent="0">
              <a:buNone/>
            </a:pPr>
            <a:r>
              <a:rPr lang="cs-CZ" dirty="0">
                <a:solidFill>
                  <a:srgbClr val="FF0000"/>
                </a:solidFill>
                <a:latin typeface="Times New Roman" panose="02020603050405020304" pitchFamily="18" charset="0"/>
                <a:cs typeface="Times New Roman" panose="02020603050405020304" pitchFamily="18" charset="0"/>
              </a:rPr>
              <a:t>Jak můžeme v současnosti dokázat, že jsme patrioty, že milujeme a ctíme naši vlast? </a:t>
            </a:r>
          </a:p>
          <a:p>
            <a:pPr marL="109728" indent="0">
              <a:buNone/>
            </a:pPr>
            <a:r>
              <a:rPr lang="cs-CZ" dirty="0">
                <a:latin typeface="Times New Roman" panose="02020603050405020304" pitchFamily="18" charset="0"/>
                <a:cs typeface="Times New Roman" panose="02020603050405020304" pitchFamily="18" charset="0"/>
              </a:rPr>
              <a:t>Společně s třídou vytvoříte projekt, ve kterém ukážete, v čem spočívá současný patriotismus, kým je současný patriot.</a:t>
            </a:r>
          </a:p>
          <a:p>
            <a:pPr marL="109728"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81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endParaRPr lang="cs-CZ" dirty="0"/>
          </a:p>
        </p:txBody>
      </p:sp>
      <p:sp>
        <p:nvSpPr>
          <p:cNvPr id="3" name="Symbol zastępczy zawartości 2"/>
          <p:cNvSpPr>
            <a:spLocks noGrp="1"/>
          </p:cNvSpPr>
          <p:nvPr>
            <p:ph sz="quarter" idx="1"/>
          </p:nvPr>
        </p:nvSpPr>
        <p:spPr/>
        <p:txBody>
          <a:bodyPr>
            <a:normAutofit/>
          </a:bodyPr>
          <a:lstStyle/>
          <a:p>
            <a:pPr marL="0" indent="0">
              <a:buNone/>
            </a:pPr>
            <a:r>
              <a:rPr lang="cs-CZ" dirty="0">
                <a:latin typeface="Times New Roman" panose="02020603050405020304" pitchFamily="18" charset="0"/>
                <a:cs typeface="Times New Roman" panose="02020603050405020304" pitchFamily="18" charset="0"/>
              </a:rPr>
              <a:t>Zadání, které budete plnit, vám pomůže zjistit, jak se měnilo slovo „Patriot“ v průběhu let. Budete se také moci dobře připravit na oslavu Dne vzniku samostatného státu a prezentovat svoje práce na školní akademii.</a:t>
            </a:r>
          </a:p>
          <a:p>
            <a:pPr marL="0" indent="0">
              <a:buNone/>
            </a:pPr>
            <a:r>
              <a:rPr lang="cs-CZ" dirty="0">
                <a:latin typeface="Times New Roman" panose="02020603050405020304" pitchFamily="18" charset="0"/>
                <a:cs typeface="Times New Roman" panose="02020603050405020304" pitchFamily="18" charset="0"/>
              </a:rPr>
              <a:t>Zadání budete plnit ve dvou skupinách.</a:t>
            </a:r>
          </a:p>
        </p:txBody>
      </p:sp>
    </p:spTree>
    <p:extLst>
      <p:ext uri="{BB962C8B-B14F-4D97-AF65-F5344CB8AC3E}">
        <p14:creationId xmlns:p14="http://schemas.microsoft.com/office/powerpoint/2010/main" val="2589504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sz="quarter" idx="1"/>
          </p:nvPr>
        </p:nvSpPr>
        <p:spPr/>
        <p:txBody>
          <a:bodyPr>
            <a:normAutofit fontScale="77500" lnSpcReduction="20000"/>
          </a:bodyPr>
          <a:lstStyle/>
          <a:p>
            <a:pPr marL="0" indent="0">
              <a:buNone/>
            </a:pPr>
            <a:r>
              <a:rPr lang="cs-CZ" b="1" dirty="0">
                <a:latin typeface="Times New Roman" panose="02020603050405020304" pitchFamily="18" charset="0"/>
                <a:cs typeface="Times New Roman" panose="02020603050405020304" pitchFamily="18" charset="0"/>
              </a:rPr>
              <a:t>SKUPINA I </a:t>
            </a:r>
            <a:r>
              <a:rPr lang="cs-CZ" dirty="0">
                <a:latin typeface="Times New Roman" panose="02020603050405020304" pitchFamily="18" charset="0"/>
                <a:cs typeface="Times New Roman" panose="02020603050405020304" pitchFamily="18" charset="0"/>
              </a:rPr>
              <a:t>– vaším úkolem bude příprava prezentace nebo plakátu (nebo obou forem současně), na kterých ukážete, jak vypadal patriotismus dřív, když museli naši předkové bojovat za svobodu své vlasti. Prezentace nebo plakát musí obsahovat následující prvky:</a:t>
            </a:r>
          </a:p>
          <a:p>
            <a:pPr marL="514350" indent="-514350">
              <a:buAutoNum type="arabicParenR"/>
            </a:pPr>
            <a:r>
              <a:rPr lang="cs-CZ" dirty="0">
                <a:latin typeface="Times New Roman" panose="02020603050405020304" pitchFamily="18" charset="0"/>
                <a:cs typeface="Times New Roman" panose="02020603050405020304" pitchFamily="18" charset="0"/>
              </a:rPr>
              <a:t>Název prezentace.</a:t>
            </a:r>
          </a:p>
          <a:p>
            <a:pPr marL="514350" indent="-514350">
              <a:buAutoNum type="arabicParenR"/>
            </a:pPr>
            <a:r>
              <a:rPr lang="cs-CZ" dirty="0">
                <a:latin typeface="Times New Roman" panose="02020603050405020304" pitchFamily="18" charset="0"/>
                <a:cs typeface="Times New Roman" panose="02020603050405020304" pitchFamily="18" charset="0"/>
              </a:rPr>
              <a:t>Autory: jména a příjmení žáků, kteří projekt připravili.</a:t>
            </a:r>
          </a:p>
          <a:p>
            <a:pPr marL="514350" indent="-514350">
              <a:buAutoNum type="arabicParenR"/>
            </a:pPr>
            <a:r>
              <a:rPr lang="cs-CZ" dirty="0">
                <a:latin typeface="Times New Roman" panose="02020603050405020304" pitchFamily="18" charset="0"/>
                <a:cs typeface="Times New Roman" panose="02020603050405020304" pitchFamily="18" charset="0"/>
              </a:rPr>
              <a:t>Fotografie, výstřižky z novin, vlastní obrázky znázorňující nejdůležitější události z boje za nezávislost - příkladové události z historie: okupace, národní povstání, 1. a 2. světová válka, vyhlášení samostatnosti, boj s komunismem.</a:t>
            </a:r>
          </a:p>
          <a:p>
            <a:pPr marL="514350" indent="-514350">
              <a:buAutoNum type="arabicParenR"/>
            </a:pPr>
            <a:r>
              <a:rPr lang="cs-CZ" dirty="0">
                <a:latin typeface="Times New Roman" panose="02020603050405020304" pitchFamily="18" charset="0"/>
                <a:cs typeface="Times New Roman" panose="02020603050405020304" pitchFamily="18" charset="0"/>
              </a:rPr>
              <a:t>Jména a příjmení několika (3-4) národních hrdinů, např.: (doplní učitel podle vlastního uvážení) a krátkou informaci o jejich činech, nebo jména spisovatelů podporujících národ např. během okupace.</a:t>
            </a:r>
          </a:p>
          <a:p>
            <a:pPr marL="514350" indent="-514350">
              <a:buAutoNum type="arabicParenR"/>
            </a:pPr>
            <a:r>
              <a:rPr lang="cs-CZ" dirty="0">
                <a:latin typeface="Times New Roman" panose="02020603050405020304" pitchFamily="18" charset="0"/>
                <a:cs typeface="Times New Roman" panose="02020603050405020304" pitchFamily="18" charset="0"/>
              </a:rPr>
              <a:t>Jeden vámi zvolený citát se slovem „vlast“ nebo „patriotismus“.</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638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sz="quarter" idx="1"/>
          </p:nvPr>
        </p:nvSpPr>
        <p:spPr/>
        <p:txBody>
          <a:bodyPr>
            <a:normAutofit fontScale="85000" lnSpcReduction="20000"/>
          </a:bodyPr>
          <a:lstStyle/>
          <a:p>
            <a:pPr marL="0" indent="0">
              <a:buNone/>
            </a:pPr>
            <a:r>
              <a:rPr lang="cs-CZ" b="1" dirty="0">
                <a:latin typeface="Times New Roman" panose="02020603050405020304" pitchFamily="18" charset="0"/>
                <a:cs typeface="Times New Roman" panose="02020603050405020304" pitchFamily="18" charset="0"/>
              </a:rPr>
              <a:t>SKUPINA II </a:t>
            </a:r>
            <a:r>
              <a:rPr lang="cs-CZ" dirty="0">
                <a:latin typeface="Times New Roman" panose="02020603050405020304" pitchFamily="18" charset="0"/>
                <a:cs typeface="Times New Roman" panose="02020603050405020304" pitchFamily="18" charset="0"/>
              </a:rPr>
              <a:t>– vaším úkolem bude příprava prezentace nebo velkého plakátu (nebo obou forem současně), na kterých ukážete, jak vypadá patriotismus dnes, jakým způsobem může každý z nás ukázat, jak miluje a ctí svou vlast. Prezentace nebo plakát musí obsahovat následující prvky:</a:t>
            </a:r>
          </a:p>
          <a:p>
            <a:pPr marL="514350" indent="-514350">
              <a:buAutoNum type="arabicParenR"/>
            </a:pPr>
            <a:r>
              <a:rPr lang="cs-CZ" dirty="0">
                <a:latin typeface="Times New Roman" panose="02020603050405020304" pitchFamily="18" charset="0"/>
                <a:cs typeface="Times New Roman" panose="02020603050405020304" pitchFamily="18" charset="0"/>
              </a:rPr>
              <a:t>Název prezentace.</a:t>
            </a:r>
          </a:p>
          <a:p>
            <a:pPr marL="514350" indent="-514350">
              <a:buAutoNum type="arabicParenR"/>
            </a:pPr>
            <a:r>
              <a:rPr lang="cs-CZ" dirty="0">
                <a:latin typeface="Times New Roman" panose="02020603050405020304" pitchFamily="18" charset="0"/>
                <a:cs typeface="Times New Roman" panose="02020603050405020304" pitchFamily="18" charset="0"/>
              </a:rPr>
              <a:t>Autory: jména a příjmení žáků, kteří projekt připravili.</a:t>
            </a:r>
          </a:p>
          <a:p>
            <a:pPr marL="514350" indent="-514350">
              <a:buAutoNum type="arabicParenR"/>
            </a:pPr>
            <a:r>
              <a:rPr lang="cs-CZ" dirty="0">
                <a:latin typeface="Times New Roman" panose="02020603050405020304" pitchFamily="18" charset="0"/>
                <a:cs typeface="Times New Roman" panose="02020603050405020304" pitchFamily="18" charset="0"/>
              </a:rPr>
              <a:t>Fotografie, výstřižky z novin, vlastní obrázky, které znázorňují,</a:t>
            </a:r>
            <a:r>
              <a:rPr lang="cs-CZ" b="1" dirty="0">
                <a:latin typeface="Times New Roman" panose="02020603050405020304" pitchFamily="18" charset="0"/>
                <a:cs typeface="Times New Roman" panose="02020603050405020304" pitchFamily="18" charset="0"/>
              </a:rPr>
              <a:t> jak lze dnes být patriotem</a:t>
            </a:r>
            <a:r>
              <a:rPr lang="cs-CZ" dirty="0">
                <a:latin typeface="Times New Roman" panose="02020603050405020304" pitchFamily="18" charset="0"/>
                <a:cs typeface="Times New Roman" panose="02020603050405020304" pitchFamily="18" charset="0"/>
              </a:rPr>
              <a:t>, např.: účast ve všeobecných volbách, znalost státních svátků, tradic a historie, poctivá práce, studium, kupování tuzemských výrobků, ochrana přírody, aj.</a:t>
            </a:r>
          </a:p>
          <a:p>
            <a:pPr marL="514350" indent="-514350">
              <a:buAutoNum type="arabicParenR"/>
            </a:pPr>
            <a:r>
              <a:rPr lang="cs-CZ" dirty="0">
                <a:latin typeface="Times New Roman" panose="02020603050405020304" pitchFamily="18" charset="0"/>
                <a:cs typeface="Times New Roman" panose="02020603050405020304" pitchFamily="18" charset="0"/>
              </a:rPr>
              <a:t>Nejméně jeden příklad (fotografie, obrázek), který ukazuje, </a:t>
            </a:r>
            <a:r>
              <a:rPr lang="cs-CZ" b="1" dirty="0">
                <a:latin typeface="Times New Roman" panose="02020603050405020304" pitchFamily="18" charset="0"/>
                <a:cs typeface="Times New Roman" panose="02020603050405020304" pitchFamily="18" charset="0"/>
              </a:rPr>
              <a:t>jak by se neměl chovat patriot</a:t>
            </a:r>
            <a:r>
              <a:rPr lang="cs-CZ" dirty="0">
                <a:latin typeface="Times New Roman" panose="02020603050405020304" pitchFamily="18" charset="0"/>
                <a:cs typeface="Times New Roman" panose="02020603050405020304" pitchFamily="18" charset="0"/>
              </a:rPr>
              <a:t>, např. ověřte ve slovníku pojmy nacionalismus, šovinismus. </a:t>
            </a:r>
          </a:p>
        </p:txBody>
      </p:sp>
    </p:spTree>
    <p:extLst>
      <p:ext uri="{BB962C8B-B14F-4D97-AF65-F5344CB8AC3E}">
        <p14:creationId xmlns:p14="http://schemas.microsoft.com/office/powerpoint/2010/main" val="334897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cs-CZ"/>
              <a:t>Proces </a:t>
            </a:r>
            <a:r>
              <a:rPr lang="cs-CZ" sz="3600" dirty="0"/>
              <a:t>– pracovní plán</a:t>
            </a:r>
            <a:r>
              <a:rPr lang="cs-CZ"/>
              <a:t>:</a:t>
            </a:r>
            <a:endParaRPr lang="cs-CZ" dirty="0"/>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4140226330"/>
              </p:ext>
            </p:extLst>
          </p:nvPr>
        </p:nvGraphicFramePr>
        <p:xfrm>
          <a:off x="539552" y="1447800"/>
          <a:ext cx="8064896" cy="1833880"/>
        </p:xfrm>
        <a:graphic>
          <a:graphicData uri="http://schemas.openxmlformats.org/drawingml/2006/table">
            <a:tbl>
              <a:tblPr firstRow="1" bandRow="1">
                <a:tableStyleId>{5C22544A-7EE6-4342-B048-85BDC9FD1C3A}</a:tableStyleId>
              </a:tblPr>
              <a:tblGrid>
                <a:gridCol w="8064896">
                  <a:extLst>
                    <a:ext uri="{9D8B030D-6E8A-4147-A177-3AD203B41FA5}">
                      <a16:colId xmlns="" xmlns:a16="http://schemas.microsoft.com/office/drawing/2014/main" val="20000"/>
                    </a:ext>
                  </a:extLst>
                </a:gridCol>
              </a:tblGrid>
              <a:tr h="370840">
                <a:tc>
                  <a:txBody>
                    <a:bodyPr/>
                    <a:lstStyle/>
                    <a:p>
                      <a:r>
                        <a:rPr lang="cs-CZ" noProof="0" dirty="0">
                          <a:latin typeface="Times New Roman" panose="02020603050405020304" pitchFamily="18" charset="0"/>
                          <a:cs typeface="Times New Roman" panose="02020603050405020304" pitchFamily="18" charset="0"/>
                        </a:rPr>
                        <a:t>I. TÝDEN PRÁCE:</a:t>
                      </a:r>
                    </a:p>
                  </a:txBody>
                  <a:tcPr marL="86360" marR="86360"/>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Seznámení s obsahem zadání.</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Seznámení s pravidly používání internetových zdrojů.</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Rozdělení třídy na dvě skupiny.</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Seznámení skupin s obsahem z internetových a jiných zdrojů.</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Zpracování plánu, obsahu informací, které budou použity v prezentacích.</a:t>
                      </a:r>
                    </a:p>
                  </a:txBody>
                  <a:tcPr marL="86360" marR="86360"/>
                </a:tc>
                <a:extLst>
                  <a:ext uri="{0D108BD9-81ED-4DB2-BD59-A6C34878D82A}">
                    <a16:rowId xmlns="" xmlns:a16="http://schemas.microsoft.com/office/drawing/2014/main"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3584159960"/>
              </p:ext>
            </p:extLst>
          </p:nvPr>
        </p:nvGraphicFramePr>
        <p:xfrm>
          <a:off x="467544" y="3789040"/>
          <a:ext cx="8208912" cy="1764784"/>
        </p:xfrm>
        <a:graphic>
          <a:graphicData uri="http://schemas.openxmlformats.org/drawingml/2006/table">
            <a:tbl>
              <a:tblPr firstRow="1" bandRow="1">
                <a:tableStyleId>{5C22544A-7EE6-4342-B048-85BDC9FD1C3A}</a:tableStyleId>
              </a:tblPr>
              <a:tblGrid>
                <a:gridCol w="8208912">
                  <a:extLst>
                    <a:ext uri="{9D8B030D-6E8A-4147-A177-3AD203B41FA5}">
                      <a16:colId xmlns="" xmlns:a16="http://schemas.microsoft.com/office/drawing/2014/main" val="20000"/>
                    </a:ext>
                  </a:extLst>
                </a:gridCol>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noProof="0" dirty="0">
                          <a:latin typeface="Times New Roman" panose="02020603050405020304" pitchFamily="18" charset="0"/>
                          <a:cs typeface="Times New Roman" panose="02020603050405020304" pitchFamily="18" charset="0"/>
                        </a:rPr>
                        <a:t>II./III. TÝDEN PRÁCE:</a:t>
                      </a:r>
                    </a:p>
                  </a:txBody>
                  <a:tcPr/>
                </a:tc>
                <a:extLst>
                  <a:ext uri="{0D108BD9-81ED-4DB2-BD59-A6C34878D82A}">
                    <a16:rowId xmlns="" xmlns:a16="http://schemas.microsoft.com/office/drawing/2014/main" val="10000"/>
                  </a:ext>
                </a:extLst>
              </a:tr>
              <a:tr h="900100">
                <a:tc>
                  <a:txBody>
                    <a:bodyPr/>
                    <a:lstStyle/>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Příprava multimediální prezentace nebo plakátů prezentujících zadání.</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Prezentace zadání oběma skupinami žáků před celou třídou.</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Diskuse o uskutečněných prezentacích.</a:t>
                      </a:r>
                    </a:p>
                    <a:p>
                      <a:pPr marL="285750" indent="-285750">
                        <a:buFont typeface="Arial" panose="020B0604020202020204" pitchFamily="34" charset="0"/>
                        <a:buChar char="•"/>
                      </a:pPr>
                      <a:r>
                        <a:rPr lang="cs-CZ" noProof="0" dirty="0">
                          <a:latin typeface="Times New Roman" panose="02020603050405020304" pitchFamily="18" charset="0"/>
                          <a:cs typeface="Times New Roman" panose="02020603050405020304" pitchFamily="18" charset="0"/>
                        </a:rPr>
                        <a:t>Hodnocení výsledků práce žáků.</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574790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pitał">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Kapitał">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pitał">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312</TotalTime>
  <Words>1526</Words>
  <Application>Microsoft Office PowerPoint</Application>
  <PresentationFormat>Pokaz na ekranie (4:3)</PresentationFormat>
  <Paragraphs>149</Paragraphs>
  <Slides>19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19</vt:i4>
      </vt:variant>
    </vt:vector>
  </HeadingPairs>
  <TitlesOfParts>
    <vt:vector size="25" baseType="lpstr">
      <vt:lpstr>Arial</vt:lpstr>
      <vt:lpstr>Franklin Gothic Book</vt:lpstr>
      <vt:lpstr>Perpetua</vt:lpstr>
      <vt:lpstr>Times New Roman</vt:lpstr>
      <vt:lpstr>Wingdings 2</vt:lpstr>
      <vt:lpstr>Kapitał</vt:lpstr>
      <vt:lpstr>Patriotismus  dříve a dnes.</vt:lpstr>
      <vt:lpstr>Obsah:</vt:lpstr>
      <vt:lpstr>Prezentacja programu PowerPoint</vt:lpstr>
      <vt:lpstr>Úvod:</vt:lpstr>
      <vt:lpstr>Úvod:</vt:lpstr>
      <vt:lpstr>Zadání:</vt:lpstr>
      <vt:lpstr>Zadání:</vt:lpstr>
      <vt:lpstr>Zadání:</vt:lpstr>
      <vt:lpstr>Proces – pracovní plán:</vt:lpstr>
      <vt:lpstr>Proces </vt:lpstr>
      <vt:lpstr>Proces:</vt:lpstr>
      <vt:lpstr>Zdroje:</vt:lpstr>
      <vt:lpstr> Hodnocení: </vt:lpstr>
      <vt:lpstr>Hodnocení:</vt:lpstr>
      <vt:lpstr>Hodnocení bodování:</vt:lpstr>
      <vt:lpstr> Výsledky: </vt:lpstr>
      <vt:lpstr>Výsledky:</vt:lpstr>
      <vt:lpstr> Příručka pro učitele: </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Patriotyzm dziś – wielka i mała ojczyzna</dc:title>
  <dc:creator>Andrzej Smorąg</dc:creator>
  <cp:lastModifiedBy>Anna Basta</cp:lastModifiedBy>
  <cp:revision>42</cp:revision>
  <dcterms:created xsi:type="dcterms:W3CDTF">2016-12-16T11:20:12Z</dcterms:created>
  <dcterms:modified xsi:type="dcterms:W3CDTF">2020-01-14T15:08:42Z</dcterms:modified>
</cp:coreProperties>
</file>