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7" r:id="rId4"/>
    <p:sldId id="270" r:id="rId5"/>
    <p:sldId id="258" r:id="rId6"/>
    <p:sldId id="259" r:id="rId7"/>
    <p:sldId id="268" r:id="rId8"/>
    <p:sldId id="260" r:id="rId9"/>
    <p:sldId id="269" r:id="rId10"/>
    <p:sldId id="261" r:id="rId11"/>
    <p:sldId id="263" r:id="rId12"/>
    <p:sldId id="264" r:id="rId13"/>
    <p:sldId id="271" r:id="rId14"/>
    <p:sldId id="272" r:id="rId15"/>
    <p:sldId id="265" r:id="rId16"/>
    <p:sldId id="273" r:id="rId17"/>
    <p:sldId id="274" r:id="rId18"/>
    <p:sldId id="266" r:id="rId19"/>
    <p:sldId id="275" r:id="rId20"/>
    <p:sldId id="276"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tytuł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17" name="Symbol zastępczy stopki 16"/>
          <p:cNvSpPr>
            <a:spLocks noGrp="1"/>
          </p:cNvSpPr>
          <p:nvPr>
            <p:ph type="ftr" sz="quarter" idx="11"/>
          </p:nvPr>
        </p:nvSpPr>
        <p:spPr/>
        <p:txBody>
          <a:bodyPr/>
          <a:lstStyle/>
          <a:p>
            <a:endParaRPr lang="pl-PL"/>
          </a:p>
        </p:txBody>
      </p:sp>
      <p:sp>
        <p:nvSpPr>
          <p:cNvPr id="7" name="Łącznik prostoliniowy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ymbol zastępczy numeru slajd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AD636AB-8390-4972-BB2B-AB3D4B18A0CB}" type="slidenum">
              <a:rPr lang="pl-PL" smtClean="0"/>
              <a:pPr/>
              <a:t>‹#›</a:t>
            </a:fld>
            <a:endParaRPr lang="pl-PL"/>
          </a:p>
        </p:txBody>
      </p:sp>
      <p:sp>
        <p:nvSpPr>
          <p:cNvPr id="8" name="Tytuł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AD636AB-8390-4972-BB2B-AB3D4B18A0CB}"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2"/>
      </p:bgRef>
    </p:bg>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Łącznik prostoliniowy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6915912" y="3009901"/>
            <a:ext cx="457200" cy="441325"/>
          </a:xfrm>
        </p:spPr>
        <p:txBody>
          <a:bodyPr/>
          <a:lstStyle/>
          <a:p>
            <a:fld id="{6AD636AB-8390-4972-BB2B-AB3D4B18A0CB}" type="slidenum">
              <a:rPr lang="pl-PL" smtClean="0"/>
              <a:pPr/>
              <a:t>‹#›</a:t>
            </a:fld>
            <a:endParaRPr lang="pl-PL"/>
          </a:p>
        </p:txBody>
      </p:sp>
      <p:sp>
        <p:nvSpPr>
          <p:cNvPr id="3" name="Symbol zastępczy tytułu pionowego 2"/>
          <p:cNvSpPr>
            <a:spLocks noGrp="1"/>
          </p:cNvSpPr>
          <p:nvPr>
            <p:ph type="body" orient="vert" idx="1"/>
          </p:nvPr>
        </p:nvSpPr>
        <p:spPr>
          <a:xfrm>
            <a:off x="304800" y="304800"/>
            <a:ext cx="6553200" cy="5821366"/>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2" name="Tytuł pionowy 1"/>
          <p:cNvSpPr>
            <a:spLocks noGrp="1"/>
          </p:cNvSpPr>
          <p:nvPr>
            <p:ph type="title" orient="vert"/>
          </p:nvPr>
        </p:nvSpPr>
        <p:spPr>
          <a:xfrm>
            <a:off x="7391400" y="304801"/>
            <a:ext cx="1447800" cy="5851525"/>
          </a:xfrm>
        </p:spPr>
        <p:txBody>
          <a:bodyPr vert="eaVert"/>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solidFill>
                  <a:schemeClr val="accent3">
                    <a:shade val="75000"/>
                  </a:schemeClr>
                </a:solidFill>
              </a:defRPr>
            </a:lvl1p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a:xfrm>
            <a:off x="4361688" y="1026372"/>
            <a:ext cx="457200" cy="441325"/>
          </a:xfrm>
        </p:spPr>
        <p:txBody>
          <a:bodyPr/>
          <a:lstStyle/>
          <a:p>
            <a:fld id="{6AD636AB-8390-4972-BB2B-AB3D4B18A0CB}" type="slidenum">
              <a:rPr lang="pl-PL" smtClean="0"/>
              <a:pPr/>
              <a:t>‹#›</a:t>
            </a:fld>
            <a:endParaRPr lang="pl-PL"/>
          </a:p>
        </p:txBody>
      </p:sp>
      <p:sp>
        <p:nvSpPr>
          <p:cNvPr id="8" name="Symbol zastępczy zawartości 7"/>
          <p:cNvSpPr>
            <a:spLocks noGrp="1"/>
          </p:cNvSpPr>
          <p:nvPr>
            <p:ph sz="quarter" idx="1"/>
          </p:nvPr>
        </p:nvSpPr>
        <p:spPr>
          <a:xfrm>
            <a:off x="301752" y="1527048"/>
            <a:ext cx="850392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13" name="Prostokąt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Prostokąt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ymbol zastępczy stopki 4"/>
          <p:cNvSpPr>
            <a:spLocks noGrp="1"/>
          </p:cNvSpPr>
          <p:nvPr>
            <p:ph type="ftr" sz="quarter" idx="11"/>
          </p:nvPr>
        </p:nvSpPr>
        <p:spPr/>
        <p:txBody>
          <a:bodyPr/>
          <a:lstStyle/>
          <a:p>
            <a:endParaRPr lang="pl-PL"/>
          </a:p>
        </p:txBody>
      </p:sp>
      <p:sp>
        <p:nvSpPr>
          <p:cNvPr id="4" name="Symbol zastępczy daty 3"/>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8" name="Łącznik prostoliniowy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AD636AB-8390-4972-BB2B-AB3D4B18A0CB}" type="slidenum">
              <a:rPr lang="pl-PL" smtClean="0"/>
              <a:pPr/>
              <a:t>‹#›</a:t>
            </a:fld>
            <a:endParaRPr lang="pl-PL"/>
          </a:p>
        </p:txBody>
      </p:sp>
      <p:sp>
        <p:nvSpPr>
          <p:cNvPr id="2" name="Tytuł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301752" y="228600"/>
            <a:ext cx="8534400" cy="758952"/>
          </a:xfrm>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a:xfrm>
            <a:off x="5791200" y="6409944"/>
            <a:ext cx="3044952" cy="365760"/>
          </a:xfrm>
        </p:spPr>
        <p:txBody>
          <a:bodyPr/>
          <a:lstStyle/>
          <a:p>
            <a:fld id="{FDB7E416-DDB6-4C08-AC9E-4D0DDBDD1BB6}" type="datetimeFigureOut">
              <a:rPr lang="pl-PL" smtClean="0"/>
              <a:pPr/>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AD636AB-8390-4972-BB2B-AB3D4B18A0CB}" type="slidenum">
              <a:rPr lang="pl-PL" smtClean="0"/>
              <a:pPr/>
              <a:t>‹#›</a:t>
            </a:fld>
            <a:endParaRPr lang="pl-PL"/>
          </a:p>
        </p:txBody>
      </p:sp>
      <p:sp>
        <p:nvSpPr>
          <p:cNvPr id="8" name="Łącznik prostoliniowy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ymbol zastępczy zawartości 9"/>
          <p:cNvSpPr>
            <a:spLocks noGrp="1"/>
          </p:cNvSpPr>
          <p:nvPr>
            <p:ph sz="half" idx="1"/>
          </p:nvPr>
        </p:nvSpPr>
        <p:spPr>
          <a:xfrm>
            <a:off x="301752" y="1371600"/>
            <a:ext cx="4038600" cy="4681728"/>
          </a:xfrm>
        </p:spPr>
        <p:txBody>
          <a:bodyPr/>
          <a:lstStyle>
            <a:lvl1pPr>
              <a:defRPr sz="2500"/>
            </a:lvl1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2" name="Symbol zastępczy zawartości 11"/>
          <p:cNvSpPr>
            <a:spLocks noGrp="1"/>
          </p:cNvSpPr>
          <p:nvPr>
            <p:ph sz="half" idx="2"/>
          </p:nvPr>
        </p:nvSpPr>
        <p:spPr>
          <a:xfrm>
            <a:off x="4800600" y="1371600"/>
            <a:ext cx="4038600" cy="4681728"/>
          </a:xfrm>
        </p:spPr>
        <p:txBody>
          <a:bodyPr/>
          <a:lstStyle>
            <a:lvl1pPr>
              <a:defRPr sz="2500"/>
            </a:lvl1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1">
        <a:schemeClr val="bg2"/>
      </p:bgRef>
    </p:bg>
    <p:spTree>
      <p:nvGrpSpPr>
        <p:cNvPr id="1" name=""/>
        <p:cNvGrpSpPr/>
        <p:nvPr/>
      </p:nvGrpSpPr>
      <p:grpSpPr>
        <a:xfrm>
          <a:off x="0" y="0"/>
          <a:ext cx="0" cy="0"/>
          <a:chOff x="0" y="0"/>
          <a:chExt cx="0" cy="0"/>
        </a:xfrm>
      </p:grpSpPr>
      <p:sp>
        <p:nvSpPr>
          <p:cNvPr id="10" name="Łącznik prostoliniowy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Prostokąt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Prostokąt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Prostokąt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8" name="Symbol zastępczy stopki 7"/>
          <p:cNvSpPr>
            <a:spLocks noGrp="1"/>
          </p:cNvSpPr>
          <p:nvPr>
            <p:ph type="ftr" sz="quarter" idx="11"/>
          </p:nvPr>
        </p:nvSpPr>
        <p:spPr>
          <a:xfrm>
            <a:off x="304800" y="6409944"/>
            <a:ext cx="3581400" cy="365760"/>
          </a:xfrm>
        </p:spPr>
        <p:txBody>
          <a:bodyPr/>
          <a:lstStyle/>
          <a:p>
            <a:endParaRPr lang="pl-PL"/>
          </a:p>
        </p:txBody>
      </p:sp>
      <p:sp>
        <p:nvSpPr>
          <p:cNvPr id="15" name="Łącznik prostoliniowy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ymbol zastępczy zawartości 23"/>
          <p:cNvSpPr>
            <a:spLocks noGrp="1"/>
          </p:cNvSpPr>
          <p:nvPr>
            <p:ph sz="quarter" idx="2"/>
          </p:nvPr>
        </p:nvSpPr>
        <p:spPr>
          <a:xfrm>
            <a:off x="301752" y="2471383"/>
            <a:ext cx="4041648" cy="3818404"/>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6" name="Symbol zastępczy zawartości 25"/>
          <p:cNvSpPr>
            <a:spLocks noGrp="1"/>
          </p:cNvSpPr>
          <p:nvPr>
            <p:ph sz="quarter" idx="4"/>
          </p:nvPr>
        </p:nvSpPr>
        <p:spPr>
          <a:xfrm>
            <a:off x="4800600" y="2471383"/>
            <a:ext cx="4038600" cy="382219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ymbol zastępczy numeru slajdu 8"/>
          <p:cNvSpPr>
            <a:spLocks noGrp="1"/>
          </p:cNvSpPr>
          <p:nvPr>
            <p:ph type="sldNum" sz="quarter" idx="12"/>
          </p:nvPr>
        </p:nvSpPr>
        <p:spPr>
          <a:xfrm>
            <a:off x="4343400" y="1042416"/>
            <a:ext cx="457200" cy="441325"/>
          </a:xfrm>
        </p:spPr>
        <p:txBody>
          <a:bodyPr/>
          <a:lstStyle>
            <a:lvl1pPr algn="ctr">
              <a:defRPr/>
            </a:lvl1pPr>
          </a:lstStyle>
          <a:p>
            <a:fld id="{6AD636AB-8390-4972-BB2B-AB3D4B18A0CB}" type="slidenum">
              <a:rPr lang="pl-PL" smtClean="0"/>
              <a:pPr/>
              <a:t>‹#›</a:t>
            </a:fld>
            <a:endParaRPr lang="pl-PL"/>
          </a:p>
        </p:txBody>
      </p:sp>
      <p:sp>
        <p:nvSpPr>
          <p:cNvPr id="23" name="Tytuł 22"/>
          <p:cNvSpPr>
            <a:spLocks noGrp="1"/>
          </p:cNvSpPr>
          <p:nvPr>
            <p:ph type="title"/>
          </p:nvPr>
        </p:nvSpPr>
        <p:spPr/>
        <p:txBody>
          <a:bodyPr rtlCol="0" anchor="b" anchorCtr="0"/>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a:xfrm>
            <a:off x="4343400" y="1036020"/>
            <a:ext cx="457200" cy="441325"/>
          </a:xfrm>
        </p:spPr>
        <p:txBody>
          <a:bodyPr/>
          <a:lstStyle/>
          <a:p>
            <a:fld id="{6AD636AB-8390-4972-BB2B-AB3D4B18A0CB}"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Prostokąt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Prostokąt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ymbol zastępczy daty 1"/>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AD636AB-8390-4972-BB2B-AB3D4B18A0C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9" name="Prostokąt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Prostokąt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8" name="Prostokąt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Łącznik prostoliniowy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ymbol zastępczy zawartości 19"/>
          <p:cNvSpPr>
            <a:spLocks noGrp="1"/>
          </p:cNvSpPr>
          <p:nvPr>
            <p:ph sz="quarter" idx="1"/>
          </p:nvPr>
        </p:nvSpPr>
        <p:spPr>
          <a:xfrm>
            <a:off x="3124200" y="685800"/>
            <a:ext cx="5638800" cy="5410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AD636AB-8390-4972-BB2B-AB3D4B18A0CB}" type="slidenum">
              <a:rPr lang="pl-PL" smtClean="0"/>
              <a:pPr/>
              <a:t>‹#›</a:t>
            </a:fld>
            <a:endParaRPr lang="pl-PL"/>
          </a:p>
        </p:txBody>
      </p:sp>
      <p:sp>
        <p:nvSpPr>
          <p:cNvPr id="21" name="Prostokąt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6" name="Symbol zastępczy stopki 5"/>
          <p:cNvSpPr>
            <a:spLocks noGrp="1"/>
          </p:cNvSpPr>
          <p:nvPr>
            <p:ph type="ftr" sz="quarter" idx="11"/>
          </p:nvPr>
        </p:nvSpPr>
        <p:spPr>
          <a:xfrm>
            <a:off x="301752" y="6410848"/>
            <a:ext cx="3383280" cy="365760"/>
          </a:xfrm>
        </p:spPr>
        <p:txBody>
          <a:bodyPr/>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1" name="Łącznik prostoliniowy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Prostokąt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Prostokąt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p>
            <a:fld id="{6AD636AB-8390-4972-BB2B-AB3D4B18A0CB}" type="slidenum">
              <a:rPr lang="pl-PL" smtClean="0"/>
              <a:pPr/>
              <a:t>‹#›</a:t>
            </a:fld>
            <a:endParaRPr lang="pl-PL"/>
          </a:p>
        </p:txBody>
      </p:sp>
      <p:sp>
        <p:nvSpPr>
          <p:cNvPr id="2" name="Tytuł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3000375" y="609600"/>
            <a:ext cx="5867400" cy="4267200"/>
          </a:xfrm>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22" name="Prostokąt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a:xfrm>
            <a:off x="5788152" y="6404984"/>
            <a:ext cx="3044952" cy="365760"/>
          </a:xfrm>
        </p:spPr>
        <p:txBody>
          <a:bodyPr/>
          <a:lstStyle/>
          <a:p>
            <a:fld id="{FDB7E416-DDB6-4C08-AC9E-4D0DDBDD1BB6}" type="datetimeFigureOut">
              <a:rPr lang="pl-PL" smtClean="0"/>
              <a:pPr/>
              <a:t>14.01.2020</a:t>
            </a:fld>
            <a:endParaRPr lang="pl-PL"/>
          </a:p>
        </p:txBody>
      </p:sp>
      <p:sp>
        <p:nvSpPr>
          <p:cNvPr id="6" name="Symbol zastępczy stopki 5"/>
          <p:cNvSpPr>
            <a:spLocks noGrp="1"/>
          </p:cNvSpPr>
          <p:nvPr>
            <p:ph type="ftr" sz="quarter" idx="11"/>
          </p:nvPr>
        </p:nvSpPr>
        <p:spPr>
          <a:xfrm>
            <a:off x="301752" y="6410848"/>
            <a:ext cx="3584448" cy="365760"/>
          </a:xfrm>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ymbol zastępczy daty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DB7E416-DDB6-4C08-AC9E-4D0DDBDD1BB6}" type="datetimeFigureOut">
              <a:rPr lang="pl-PL" smtClean="0"/>
              <a:pPr/>
              <a:t>14.01.2020</a:t>
            </a:fld>
            <a:endParaRPr lang="pl-PL"/>
          </a:p>
        </p:txBody>
      </p:sp>
      <p:sp>
        <p:nvSpPr>
          <p:cNvPr id="3" name="Symbol zastępczy stopki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l-PL"/>
          </a:p>
        </p:txBody>
      </p:sp>
      <p:sp>
        <p:nvSpPr>
          <p:cNvPr id="8" name="Prostokąt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Łącznik prostoliniowy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AD636AB-8390-4972-BB2B-AB3D4B18A0CB}" type="slidenum">
              <a:rPr lang="pl-PL" smtClean="0"/>
              <a:pPr/>
              <a:t>‹#›</a:t>
            </a:fld>
            <a:endParaRPr lang="pl-PL"/>
          </a:p>
        </p:txBody>
      </p:sp>
      <p:sp>
        <p:nvSpPr>
          <p:cNvPr id="22" name="Symbol zastępczy tytułu 21"/>
          <p:cNvSpPr>
            <a:spLocks noGrp="1"/>
          </p:cNvSpPr>
          <p:nvPr>
            <p:ph type="title"/>
          </p:nvPr>
        </p:nvSpPr>
        <p:spPr>
          <a:xfrm>
            <a:off x="301752" y="228600"/>
            <a:ext cx="8534400" cy="758952"/>
          </a:xfrm>
          <a:prstGeom prst="rect">
            <a:avLst/>
          </a:prstGeom>
        </p:spPr>
        <p:txBody>
          <a:bodyPr vert="horz" anchor="b">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videacesky.cz/video/problem-dnesni-generace-milenialu" TargetMode="External"/><Relationship Id="rId2" Type="http://schemas.openxmlformats.org/officeDocument/2006/relationships/hyperlink" Target="https://www.cssd.cz/aktualne/blogy/konflikt-generaci-mladi-proti-starym/" TargetMode="External"/><Relationship Id="rId1" Type="http://schemas.openxmlformats.org/officeDocument/2006/relationships/slideLayout" Target="../slideLayouts/slideLayout2.xml"/><Relationship Id="rId4" Type="http://schemas.openxmlformats.org/officeDocument/2006/relationships/hyperlink" Target="https://www.yumpu.com/xx/document/read/39570436/aktualni-problemy-mlade-generace-cr"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683568" y="2924944"/>
            <a:ext cx="7126560" cy="1656184"/>
          </a:xfrm>
        </p:spPr>
        <p:txBody>
          <a:bodyPr>
            <a:normAutofit/>
          </a:bodyPr>
          <a:lstStyle/>
          <a:p>
            <a:r>
              <a:rPr lang="cs-CZ" b="1" dirty="0" smtClean="0"/>
              <a:t>Web </a:t>
            </a:r>
            <a:r>
              <a:rPr lang="cs-CZ" b="1" dirty="0" err="1" smtClean="0"/>
              <a:t>Quest</a:t>
            </a:r>
            <a:r>
              <a:rPr lang="cs-CZ" b="1" dirty="0" smtClean="0"/>
              <a:t> je určen pro žáky druhého stupně v rámci výuky rodinné nebo občanské výchovy pro žáky s poruchou sluchu</a:t>
            </a:r>
          </a:p>
          <a:p>
            <a:pPr algn="l"/>
            <a:r>
              <a:rPr lang="cs-CZ" b="1" dirty="0" smtClean="0">
                <a:solidFill>
                  <a:srgbClr val="FF0000"/>
                </a:solidFill>
              </a:rPr>
              <a:t>Zpracoval: Maria </a:t>
            </a:r>
            <a:r>
              <a:rPr lang="cs-CZ" b="1" dirty="0" err="1" smtClean="0">
                <a:solidFill>
                  <a:srgbClr val="FF0000"/>
                </a:solidFill>
              </a:rPr>
              <a:t>Smorąg</a:t>
            </a:r>
            <a:endParaRPr lang="cs-CZ" b="1" dirty="0" smtClean="0">
              <a:solidFill>
                <a:srgbClr val="FF0000"/>
              </a:solidFill>
            </a:endParaRPr>
          </a:p>
          <a:p>
            <a:endParaRPr lang="cs-CZ" dirty="0"/>
          </a:p>
        </p:txBody>
      </p:sp>
      <p:sp>
        <p:nvSpPr>
          <p:cNvPr id="2" name="Tytuł 1"/>
          <p:cNvSpPr>
            <a:spLocks noGrp="1"/>
          </p:cNvSpPr>
          <p:nvPr>
            <p:ph type="ctrTitle"/>
          </p:nvPr>
        </p:nvSpPr>
        <p:spPr>
          <a:xfrm>
            <a:off x="539552" y="1628800"/>
            <a:ext cx="7990656" cy="1224880"/>
          </a:xfrm>
        </p:spPr>
        <p:txBody>
          <a:bodyPr>
            <a:noAutofit/>
          </a:bodyPr>
          <a:lstStyle/>
          <a:p>
            <a:r>
              <a:rPr lang="cs-CZ" sz="2800" dirty="0"/>
              <a:t>Utváření dobrých vztahů s rodiči.  Střety </a:t>
            </a:r>
            <a:r>
              <a:rPr lang="cs-CZ" sz="2800" dirty="0" smtClean="0"/>
              <a:t>generací.</a:t>
            </a:r>
            <a:endParaRPr lang="cs-CZ" sz="2800" i="1" dirty="0"/>
          </a:p>
        </p:txBody>
      </p:sp>
      <p:pic>
        <p:nvPicPr>
          <p:cNvPr id="1028" name="Picture 4" descr="Podobny obra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9" y="4548919"/>
            <a:ext cx="2304256" cy="1535274"/>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42918" y="4581128"/>
            <a:ext cx="2277354" cy="15154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C:\Users\Admin\Desktop\logosbeneficaireserasmusright_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99" y="1"/>
            <a:ext cx="9119801" cy="1871864"/>
          </a:xfrm>
          <a:prstGeom prst="rect">
            <a:avLst/>
          </a:prstGeom>
          <a:noFill/>
          <a:extLst>
            <a:ext uri="{909E8E84-426E-40DD-AFC4-6F175D3DCCD1}">
              <a14:hiddenFill xmlns:a14="http://schemas.microsoft.com/office/drawing/2010/main">
                <a:solidFill>
                  <a:srgbClr val="FFFFFF"/>
                </a:solidFill>
              </a14:hiddenFill>
            </a:ext>
          </a:extLst>
        </p:spPr>
      </p:pic>
      <p:pic>
        <p:nvPicPr>
          <p:cNvPr id="7" name="Obraz 6"/>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75310"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8631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Proces:</a:t>
            </a:r>
            <a:endParaRPr lang="cs-CZ" dirty="0"/>
          </a:p>
        </p:txBody>
      </p:sp>
      <p:sp>
        <p:nvSpPr>
          <p:cNvPr id="3" name="Symbol zastępczy zawartości 2"/>
          <p:cNvSpPr>
            <a:spLocks noGrp="1"/>
          </p:cNvSpPr>
          <p:nvPr>
            <p:ph sz="quarter" idx="1"/>
          </p:nvPr>
        </p:nvSpPr>
        <p:spPr/>
        <p:txBody>
          <a:bodyPr>
            <a:normAutofit/>
          </a:bodyPr>
          <a:lstStyle/>
          <a:p>
            <a:pPr marL="0" indent="0">
              <a:buNone/>
            </a:pPr>
            <a:endParaRPr lang="pl-PL" dirty="0" smtClean="0"/>
          </a:p>
          <a:p>
            <a:pPr marL="0" indent="0">
              <a:buNone/>
            </a:pPr>
            <a:endParaRPr lang="pl-PL" dirty="0"/>
          </a:p>
          <a:p>
            <a:pPr marL="0" indent="0">
              <a:buNone/>
            </a:pPr>
            <a:endParaRPr lang="pl-PL" dirty="0" smtClean="0"/>
          </a:p>
        </p:txBody>
      </p:sp>
      <p:graphicFrame>
        <p:nvGraphicFramePr>
          <p:cNvPr id="4" name="Tabela 3"/>
          <p:cNvGraphicFramePr>
            <a:graphicFrameLocks noGrp="1"/>
          </p:cNvGraphicFramePr>
          <p:nvPr>
            <p:extLst>
              <p:ext uri="{D42A27DB-BD31-4B8C-83A1-F6EECF244321}">
                <p14:modId xmlns:p14="http://schemas.microsoft.com/office/powerpoint/2010/main" val="1685301419"/>
              </p:ext>
            </p:extLst>
          </p:nvPr>
        </p:nvGraphicFramePr>
        <p:xfrm>
          <a:off x="251520" y="1556792"/>
          <a:ext cx="8640960" cy="3136384"/>
        </p:xfrm>
        <a:graphic>
          <a:graphicData uri="http://schemas.openxmlformats.org/drawingml/2006/table">
            <a:tbl>
              <a:tblPr firstRow="1" bandRow="1">
                <a:tableStyleId>{5C22544A-7EE6-4342-B048-85BDC9FD1C3A}</a:tableStyleId>
              </a:tblPr>
              <a:tblGrid>
                <a:gridCol w="8640960"/>
              </a:tblGrid>
              <a:tr h="576064">
                <a:tc>
                  <a:txBody>
                    <a:bodyPr/>
                    <a:lstStyle/>
                    <a:p>
                      <a:r>
                        <a:rPr lang="cs-CZ" noProof="0" dirty="0" smtClean="0"/>
                        <a:t>III./IV. TÝDEN PRÁCE:</a:t>
                      </a:r>
                      <a:endParaRPr lang="cs-CZ" noProof="0" dirty="0"/>
                    </a:p>
                  </a:txBody>
                  <a:tcPr/>
                </a:tc>
              </a:tr>
              <a:tr h="694876">
                <a:tc>
                  <a:txBody>
                    <a:bodyPr/>
                    <a:lstStyle/>
                    <a:p>
                      <a:pPr marL="285750" indent="-285750">
                        <a:buFont typeface="Arial" panose="020B0604020202020204" pitchFamily="34" charset="0"/>
                        <a:buChar char="•"/>
                      </a:pPr>
                      <a:r>
                        <a:rPr lang="cs-CZ" noProof="0" dirty="0" smtClean="0"/>
                        <a:t>V druhé části zadání si každý z vás (nebo ve dvojicích) napíše na papír příčiny sporů, které jste společně uvedli v myšlenkové mapě. </a:t>
                      </a:r>
                    </a:p>
                    <a:p>
                      <a:pPr marL="285750" indent="-285750">
                        <a:buFont typeface="Arial" panose="020B0604020202020204" pitchFamily="34" charset="0"/>
                        <a:buChar char="•"/>
                      </a:pPr>
                      <a:r>
                        <a:rPr lang="cs-CZ" noProof="0" dirty="0" smtClean="0"/>
                        <a:t>Následně zkuste napsat, nakreslit nebo najít ilustrace, které ukazují, jak lze daný problém vyřešit v klidu. V této části zadání vám mohou pomoct rodiče. Společně se pokuste zamyslet nad nejlepšími způsoby, jak lze daný problém vyřešit.</a:t>
                      </a:r>
                    </a:p>
                    <a:p>
                      <a:pPr marL="285750" indent="-285750">
                        <a:buFont typeface="Arial" panose="020B0604020202020204" pitchFamily="34" charset="0"/>
                        <a:buChar char="•"/>
                      </a:pPr>
                      <a:r>
                        <a:rPr lang="cs-CZ" noProof="0" dirty="0" smtClean="0"/>
                        <a:t>Své řešení by měl každý přečíst (předvést) celé třídě. </a:t>
                      </a:r>
                    </a:p>
                    <a:p>
                      <a:pPr marL="285750" indent="-285750">
                        <a:buFont typeface="Arial" panose="020B0604020202020204" pitchFamily="34" charset="0"/>
                        <a:buChar char="•"/>
                      </a:pPr>
                      <a:r>
                        <a:rPr lang="cs-CZ" noProof="0" dirty="0" smtClean="0"/>
                        <a:t>Společně vyberte nejlepší řešení a připište jej do vaší myšlenkové mapy.</a:t>
                      </a:r>
                    </a:p>
                    <a:p>
                      <a:pPr marL="285750" indent="-285750">
                        <a:buFont typeface="Arial" panose="020B0604020202020204" pitchFamily="34" charset="0"/>
                        <a:buChar char="•"/>
                      </a:pPr>
                      <a:r>
                        <a:rPr lang="cs-CZ" noProof="0" dirty="0" smtClean="0"/>
                        <a:t>Nakonec ještě jednou přečtěte vaši práci.</a:t>
                      </a:r>
                    </a:p>
                    <a:p>
                      <a:endParaRPr lang="cs-CZ" noProof="0" dirty="0"/>
                    </a:p>
                  </a:txBody>
                  <a:tcPr/>
                </a:tc>
              </a:tr>
            </a:tbl>
          </a:graphicData>
        </a:graphic>
      </p:graphicFrame>
    </p:spTree>
    <p:extLst>
      <p:ext uri="{BB962C8B-B14F-4D97-AF65-F5344CB8AC3E}">
        <p14:creationId xmlns:p14="http://schemas.microsoft.com/office/powerpoint/2010/main" val="200831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Zdroje:</a:t>
            </a:r>
          </a:p>
        </p:txBody>
      </p:sp>
      <p:sp>
        <p:nvSpPr>
          <p:cNvPr id="3" name="Symbol zastępczy zawartości 2"/>
          <p:cNvSpPr>
            <a:spLocks noGrp="1"/>
          </p:cNvSpPr>
          <p:nvPr>
            <p:ph sz="quarter" idx="1"/>
          </p:nvPr>
        </p:nvSpPr>
        <p:spPr/>
        <p:txBody>
          <a:bodyPr>
            <a:normAutofit fontScale="70000" lnSpcReduction="20000"/>
          </a:bodyPr>
          <a:lstStyle/>
          <a:p>
            <a:pPr marL="0" indent="0">
              <a:buNone/>
            </a:pPr>
            <a:r>
              <a:rPr lang="cs-CZ" dirty="0" smtClean="0"/>
              <a:t>Tyto zdroje by měli žáci (s ohledem na slabší slovní zásobu neslyšící mládeže) prohlížet společně s učitelem, aby je mohl upozornit na nejdůležitější fragmenty.</a:t>
            </a:r>
          </a:p>
          <a:p>
            <a:r>
              <a:rPr lang="pl-PL" dirty="0" smtClean="0">
                <a:hlinkClick r:id="rId2"/>
              </a:rPr>
              <a:t>https://www.cssd.cz/aktualne/blogy/konflikt-generaci-mladi-proti-starym/ </a:t>
            </a:r>
            <a:endParaRPr lang="pl-PL" dirty="0" smtClean="0"/>
          </a:p>
          <a:p>
            <a:r>
              <a:rPr lang="pl-PL" dirty="0" smtClean="0">
                <a:hlinkClick r:id="rId3"/>
              </a:rPr>
              <a:t>https://videacesky.cz/video/problem-dnesni-generace-milenialu </a:t>
            </a:r>
            <a:endParaRPr lang="pl-PL" dirty="0" smtClean="0"/>
          </a:p>
          <a:p>
            <a:r>
              <a:rPr lang="pl-PL" smtClean="0">
                <a:hlinkClick r:id="rId4"/>
              </a:rPr>
              <a:t>https://www.yumpu.com/xx/document/read/39570436/aktualni-problemy-mlade-generace-cr</a:t>
            </a:r>
            <a:endParaRPr lang="pl-PL" smtClean="0"/>
          </a:p>
          <a:p>
            <a:pPr>
              <a:buNone/>
            </a:pPr>
            <a:endParaRPr lang="cs-CZ" dirty="0"/>
          </a:p>
          <a:p>
            <a:pPr marL="0" indent="0">
              <a:buNone/>
            </a:pPr>
            <a:r>
              <a:rPr lang="cs-CZ" dirty="0" smtClean="0"/>
              <a:t>Cenným zdrojem v této oblasti by měly být scény z filmů nebo citáty z vyprávění, pověstí, které ukazují příčiny mezigeneračního konfliktu a způsoby jejich řešení, např.:</a:t>
            </a:r>
          </a:p>
          <a:p>
            <a:r>
              <a:rPr lang="cs-CZ" i="1" u="sng" dirty="0" err="1"/>
              <a:t>Yesterday</a:t>
            </a:r>
            <a:r>
              <a:rPr lang="cs-CZ" i="1" u="sng" dirty="0"/>
              <a:t>, </a:t>
            </a:r>
            <a:r>
              <a:rPr lang="cs-CZ" u="sng" dirty="0"/>
              <a:t>rež.</a:t>
            </a:r>
            <a:r>
              <a:rPr lang="cs-CZ" dirty="0" smtClean="0"/>
              <a:t> </a:t>
            </a:r>
            <a:r>
              <a:rPr lang="cs-CZ" u="sng" dirty="0" err="1"/>
              <a:t>Radosław</a:t>
            </a:r>
            <a:r>
              <a:rPr lang="cs-CZ" u="sng" dirty="0"/>
              <a:t> </a:t>
            </a:r>
            <a:r>
              <a:rPr lang="cs-CZ" u="sng" dirty="0" err="1"/>
              <a:t>Piwowarski</a:t>
            </a:r>
            <a:r>
              <a:rPr lang="cs-CZ" u="sng" dirty="0"/>
              <a:t> </a:t>
            </a:r>
            <a:r>
              <a:rPr lang="cs-CZ" dirty="0" smtClean="0"/>
              <a:t>(střet světa dospívajících s pravidly dospělých, učitelů)</a:t>
            </a:r>
            <a:endParaRPr lang="cs-CZ" u="sng" dirty="0" smtClean="0"/>
          </a:p>
          <a:p>
            <a:r>
              <a:rPr lang="cs-CZ" i="1" u="sng" dirty="0"/>
              <a:t>Rebel bez příčiny</a:t>
            </a:r>
            <a:r>
              <a:rPr lang="cs-CZ" u="sng" dirty="0"/>
              <a:t>, rež. Nicholas </a:t>
            </a:r>
            <a:r>
              <a:rPr lang="cs-CZ" u="sng" dirty="0" err="1"/>
              <a:t>Ray</a:t>
            </a:r>
            <a:r>
              <a:rPr lang="cs-CZ" u="sng" dirty="0"/>
              <a:t> </a:t>
            </a:r>
            <a:r>
              <a:rPr lang="cs-CZ" dirty="0" smtClean="0"/>
              <a:t>(konflikt syna s rodiči)</a:t>
            </a:r>
            <a:endParaRPr lang="cs-CZ" dirty="0"/>
          </a:p>
          <a:p>
            <a:r>
              <a:rPr lang="cs-CZ" i="1" u="sng" dirty="0"/>
              <a:t>Prázdniny u jezera</a:t>
            </a:r>
            <a:r>
              <a:rPr lang="cs-CZ" dirty="0" smtClean="0"/>
              <a:t>, rež. </a:t>
            </a:r>
            <a:r>
              <a:rPr lang="cs-CZ" dirty="0" err="1" smtClean="0"/>
              <a:t>Stanisław</a:t>
            </a:r>
            <a:r>
              <a:rPr lang="cs-CZ" dirty="0" smtClean="0"/>
              <a:t> </a:t>
            </a:r>
            <a:r>
              <a:rPr lang="cs-CZ" dirty="0" err="1" smtClean="0"/>
              <a:t>Jędryka</a:t>
            </a:r>
            <a:r>
              <a:rPr lang="cs-CZ" dirty="0" smtClean="0"/>
              <a:t> (konflikt mezi dcerou a otcem)</a:t>
            </a:r>
          </a:p>
          <a:p>
            <a:pPr marL="0" indent="0">
              <a:buNone/>
            </a:pPr>
            <a:r>
              <a:rPr lang="cs-CZ" dirty="0" smtClean="0"/>
              <a:t>Přehrávání dramatických scének souvisejících s předmětem zadání.</a:t>
            </a:r>
          </a:p>
          <a:p>
            <a:endParaRPr lang="cs-CZ" dirty="0"/>
          </a:p>
        </p:txBody>
      </p:sp>
    </p:spTree>
    <p:extLst>
      <p:ext uri="{BB962C8B-B14F-4D97-AF65-F5344CB8AC3E}">
        <p14:creationId xmlns:p14="http://schemas.microsoft.com/office/powerpoint/2010/main" val="2695811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t/>
            </a:r>
            <a:br/>
            <a:r>
              <a:rPr lang="cs-CZ" smtClean="0"/>
              <a:t>Hodnocení: </a:t>
            </a:r>
            <a:endParaRPr lang="cs-CZ" dirty="0"/>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1838419693"/>
              </p:ext>
            </p:extLst>
          </p:nvPr>
        </p:nvGraphicFramePr>
        <p:xfrm>
          <a:off x="301625" y="1527175"/>
          <a:ext cx="8504240" cy="4216400"/>
        </p:xfrm>
        <a:graphic>
          <a:graphicData uri="http://schemas.openxmlformats.org/drawingml/2006/table">
            <a:tbl>
              <a:tblPr firstRow="1" bandRow="1">
                <a:tableStyleId>{5C22544A-7EE6-4342-B048-85BDC9FD1C3A}</a:tableStyleId>
              </a:tblPr>
              <a:tblGrid>
                <a:gridCol w="2038127"/>
                <a:gridCol w="2213993"/>
                <a:gridCol w="2126060"/>
                <a:gridCol w="2126060"/>
              </a:tblGrid>
              <a:tr h="370840">
                <a:tc>
                  <a:txBody>
                    <a:bodyPr/>
                    <a:lstStyle/>
                    <a:p>
                      <a:r>
                        <a:rPr lang="cs-CZ" noProof="0" dirty="0" smtClean="0"/>
                        <a:t>Počet bodů</a:t>
                      </a:r>
                      <a:endParaRPr lang="cs-CZ" noProof="0" dirty="0"/>
                    </a:p>
                  </a:txBody>
                  <a:tcPr marL="94492" marR="94492"/>
                </a:tc>
                <a:tc>
                  <a:txBody>
                    <a:bodyPr/>
                    <a:lstStyle/>
                    <a:p>
                      <a:r>
                        <a:rPr lang="cs-CZ" noProof="0" dirty="0" smtClean="0"/>
                        <a:t>1 bod</a:t>
                      </a:r>
                      <a:endParaRPr lang="cs-CZ" noProof="0" dirty="0"/>
                    </a:p>
                  </a:txBody>
                  <a:tcPr marL="94492" marR="94492"/>
                </a:tc>
                <a:tc>
                  <a:txBody>
                    <a:bodyPr/>
                    <a:lstStyle/>
                    <a:p>
                      <a:r>
                        <a:rPr lang="cs-CZ" noProof="0" dirty="0" smtClean="0"/>
                        <a:t>2 body</a:t>
                      </a:r>
                      <a:endParaRPr lang="cs-CZ" noProof="0" dirty="0"/>
                    </a:p>
                  </a:txBody>
                  <a:tcPr marL="94492" marR="94492"/>
                </a:tc>
                <a:tc>
                  <a:txBody>
                    <a:bodyPr/>
                    <a:lstStyle/>
                    <a:p>
                      <a:r>
                        <a:rPr lang="cs-CZ" noProof="0" dirty="0" smtClean="0"/>
                        <a:t>3 body</a:t>
                      </a:r>
                      <a:endParaRPr lang="cs-CZ" noProof="0" dirty="0"/>
                    </a:p>
                  </a:txBody>
                  <a:tcPr marL="94492" marR="94492"/>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b="1" noProof="0" dirty="0" smtClean="0"/>
                        <a:t>I. část zadání -</a:t>
                      </a:r>
                      <a:r>
                        <a:rPr lang="cs-CZ" noProof="0" dirty="0" smtClean="0"/>
                        <a:t> </a:t>
                      </a:r>
                      <a:r>
                        <a:rPr lang="cs-CZ" b="0" noProof="0" dirty="0" smtClean="0"/>
                        <a:t>věcný obsah</a:t>
                      </a:r>
                    </a:p>
                    <a:p>
                      <a:endParaRPr lang="cs-CZ" b="0" noProof="0" dirty="0"/>
                    </a:p>
                  </a:txBody>
                  <a:tcPr marL="94492" marR="94492"/>
                </a:tc>
                <a:tc>
                  <a:txBody>
                    <a:bodyPr/>
                    <a:lstStyle/>
                    <a:p>
                      <a:r>
                        <a:rPr lang="cs-CZ" noProof="0" dirty="0" smtClean="0"/>
                        <a:t>Neúplná informace, často mimo zadání. Povrchní využití zdrojů.</a:t>
                      </a:r>
                      <a:endParaRPr lang="cs-CZ" noProof="0" dirty="0"/>
                    </a:p>
                  </a:txBody>
                  <a:tcPr marL="94492" marR="94492"/>
                </a:tc>
                <a:tc>
                  <a:txBody>
                    <a:bodyPr/>
                    <a:lstStyle/>
                    <a:p>
                      <a:r>
                        <a:rPr lang="cs-CZ" noProof="0" dirty="0" smtClean="0"/>
                        <a:t>Zpracování všech informací v souladu se zadáním. Využití uvedených zdrojů.</a:t>
                      </a:r>
                      <a:endParaRPr lang="cs-CZ" noProof="0" dirty="0"/>
                    </a:p>
                  </a:txBody>
                  <a:tcPr marL="94492" marR="94492"/>
                </a:tc>
                <a:tc>
                  <a:txBody>
                    <a:bodyPr/>
                    <a:lstStyle/>
                    <a:p>
                      <a:r>
                        <a:rPr lang="cs-CZ" noProof="0" dirty="0" smtClean="0"/>
                        <a:t>Vyčerpávající zpracování zadání. Úplné využití uvedených zdrojů a jiných informací. Kreativita.</a:t>
                      </a:r>
                      <a:endParaRPr lang="cs-CZ" noProof="0" dirty="0"/>
                    </a:p>
                  </a:txBody>
                  <a:tcPr marL="94492" marR="94492"/>
                </a:tc>
              </a:tr>
              <a:tr h="370840">
                <a:tc>
                  <a:txBody>
                    <a:bodyPr/>
                    <a:lstStyle/>
                    <a:p>
                      <a:r>
                        <a:rPr lang="cs-CZ" b="1" noProof="0" dirty="0" smtClean="0"/>
                        <a:t>I. část zadání -</a:t>
                      </a:r>
                      <a:r>
                        <a:rPr lang="cs-CZ" noProof="0" dirty="0" smtClean="0"/>
                        <a:t> </a:t>
                      </a:r>
                      <a:endParaRPr lang="cs-CZ" b="1" noProof="0" dirty="0" smtClean="0"/>
                    </a:p>
                    <a:p>
                      <a:r>
                        <a:rPr lang="cs-CZ" b="0" noProof="0" dirty="0" smtClean="0"/>
                        <a:t>Angažovanost skupiny a schopnost spolupráce</a:t>
                      </a:r>
                      <a:endParaRPr lang="cs-CZ" b="0" noProof="0" dirty="0"/>
                    </a:p>
                  </a:txBody>
                  <a:tcPr marL="94492" marR="94492"/>
                </a:tc>
                <a:tc>
                  <a:txBody>
                    <a:bodyPr/>
                    <a:lstStyle/>
                    <a:p>
                      <a:r>
                        <a:rPr lang="cs-CZ" noProof="0" dirty="0" smtClean="0"/>
                        <a:t>Absence angažovanosti všech členů skupiny, slabá komunikace ve skupině.</a:t>
                      </a:r>
                      <a:endParaRPr lang="cs-CZ" noProof="0" dirty="0"/>
                    </a:p>
                  </a:txBody>
                  <a:tcPr marL="94492" marR="94492"/>
                </a:tc>
                <a:tc>
                  <a:txBody>
                    <a:bodyPr/>
                    <a:lstStyle/>
                    <a:p>
                      <a:r>
                        <a:rPr lang="cs-CZ" noProof="0" dirty="0" smtClean="0"/>
                        <a:t>Angažovanost celé skupiny do práce. Drobná nedorozumění.</a:t>
                      </a:r>
                      <a:endParaRPr lang="cs-CZ" noProof="0" dirty="0"/>
                    </a:p>
                  </a:txBody>
                  <a:tcPr marL="94492" marR="94492"/>
                </a:tc>
                <a:tc>
                  <a:txBody>
                    <a:bodyPr/>
                    <a:lstStyle/>
                    <a:p>
                      <a:r>
                        <a:rPr lang="cs-CZ" noProof="0" dirty="0" smtClean="0"/>
                        <a:t>Velmi dobrá spolupráce ve skupině. Srozumitelná komunikace a výměna informací.</a:t>
                      </a:r>
                      <a:endParaRPr lang="cs-CZ" noProof="0" dirty="0"/>
                    </a:p>
                  </a:txBody>
                  <a:tcPr marL="94492" marR="94492"/>
                </a:tc>
              </a:tr>
              <a:tr h="370840">
                <a:tc>
                  <a:txBody>
                    <a:bodyPr/>
                    <a:lstStyle/>
                    <a:p>
                      <a:endParaRPr lang="cs-CZ" noProof="0" dirty="0"/>
                    </a:p>
                  </a:txBody>
                  <a:tcPr marL="94492" marR="94492"/>
                </a:tc>
                <a:tc>
                  <a:txBody>
                    <a:bodyPr/>
                    <a:lstStyle/>
                    <a:p>
                      <a:endParaRPr lang="cs-CZ" noProof="0" dirty="0"/>
                    </a:p>
                  </a:txBody>
                  <a:tcPr marL="94492" marR="94492"/>
                </a:tc>
                <a:tc>
                  <a:txBody>
                    <a:bodyPr/>
                    <a:lstStyle/>
                    <a:p>
                      <a:endParaRPr lang="cs-CZ" noProof="0" dirty="0"/>
                    </a:p>
                  </a:txBody>
                  <a:tcPr marL="94492" marR="94492"/>
                </a:tc>
                <a:tc>
                  <a:txBody>
                    <a:bodyPr/>
                    <a:lstStyle/>
                    <a:p>
                      <a:endParaRPr lang="cs-CZ" noProof="0" dirty="0"/>
                    </a:p>
                  </a:txBody>
                  <a:tcPr marL="94492" marR="94492"/>
                </a:tc>
              </a:tr>
            </a:tbl>
          </a:graphicData>
        </a:graphic>
      </p:graphicFrame>
    </p:spTree>
    <p:extLst>
      <p:ext uri="{BB962C8B-B14F-4D97-AF65-F5344CB8AC3E}">
        <p14:creationId xmlns:p14="http://schemas.microsoft.com/office/powerpoint/2010/main" val="1455781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Hodnocení:</a:t>
            </a:r>
            <a:endParaRPr lang="cs-CZ" dirty="0"/>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1989448860"/>
              </p:ext>
            </p:extLst>
          </p:nvPr>
        </p:nvGraphicFramePr>
        <p:xfrm>
          <a:off x="301625" y="1527175"/>
          <a:ext cx="8504240" cy="7137400"/>
        </p:xfrm>
        <a:graphic>
          <a:graphicData uri="http://schemas.openxmlformats.org/drawingml/2006/table">
            <a:tbl>
              <a:tblPr firstRow="1" bandRow="1">
                <a:tableStyleId>{5C22544A-7EE6-4342-B048-85BDC9FD1C3A}</a:tableStyleId>
              </a:tblPr>
              <a:tblGrid>
                <a:gridCol w="2126060"/>
                <a:gridCol w="2126060"/>
                <a:gridCol w="2126060"/>
                <a:gridCol w="2126060"/>
              </a:tblGrid>
              <a:tr h="370840">
                <a:tc>
                  <a:txBody>
                    <a:bodyPr/>
                    <a:lstStyle/>
                    <a:p>
                      <a:r>
                        <a:rPr lang="cs-CZ" noProof="0" dirty="0" smtClean="0"/>
                        <a:t>Počet bodů</a:t>
                      </a:r>
                      <a:endParaRPr lang="cs-CZ" noProof="0" dirty="0"/>
                    </a:p>
                  </a:txBody>
                  <a:tcPr marL="94492" marR="94492"/>
                </a:tc>
                <a:tc>
                  <a:txBody>
                    <a:bodyPr/>
                    <a:lstStyle/>
                    <a:p>
                      <a:r>
                        <a:rPr lang="cs-CZ" noProof="0" dirty="0" smtClean="0"/>
                        <a:t>1 bod</a:t>
                      </a:r>
                      <a:endParaRPr lang="cs-CZ" noProof="0" dirty="0"/>
                    </a:p>
                  </a:txBody>
                  <a:tcPr marL="94492" marR="94492"/>
                </a:tc>
                <a:tc>
                  <a:txBody>
                    <a:bodyPr/>
                    <a:lstStyle/>
                    <a:p>
                      <a:r>
                        <a:rPr lang="cs-CZ" noProof="0" dirty="0" smtClean="0"/>
                        <a:t>2 body</a:t>
                      </a:r>
                      <a:endParaRPr lang="cs-CZ" noProof="0" dirty="0"/>
                    </a:p>
                  </a:txBody>
                  <a:tcPr marL="94492" marR="94492"/>
                </a:tc>
                <a:tc>
                  <a:txBody>
                    <a:bodyPr/>
                    <a:lstStyle/>
                    <a:p>
                      <a:r>
                        <a:rPr lang="cs-CZ" noProof="0" dirty="0" smtClean="0"/>
                        <a:t>3 body</a:t>
                      </a:r>
                      <a:endParaRPr lang="cs-CZ" noProof="0" dirty="0"/>
                    </a:p>
                  </a:txBody>
                  <a:tcPr marL="94492" marR="94492"/>
                </a:tc>
              </a:tr>
              <a:tr h="370840">
                <a:tc>
                  <a:txBody>
                    <a:bodyPr/>
                    <a:lstStyle/>
                    <a:p>
                      <a:r>
                        <a:rPr lang="cs-CZ" b="1" noProof="0" dirty="0" smtClean="0"/>
                        <a:t>II. část zadání - </a:t>
                      </a:r>
                    </a:p>
                    <a:p>
                      <a:pPr marL="0" marR="0" indent="0" algn="l" defTabSz="914400" rtl="0" eaLnBrk="1" fontAlgn="auto" latinLnBrk="0" hangingPunct="1">
                        <a:lnSpc>
                          <a:spcPct val="100000"/>
                        </a:lnSpc>
                        <a:spcBef>
                          <a:spcPts val="0"/>
                        </a:spcBef>
                        <a:spcAft>
                          <a:spcPts val="0"/>
                        </a:spcAft>
                        <a:buClrTx/>
                        <a:buSzTx/>
                        <a:buFontTx/>
                        <a:buNone/>
                        <a:tabLst/>
                        <a:defRPr/>
                      </a:pPr>
                      <a:r>
                        <a:rPr lang="cs-CZ" b="0" noProof="0" dirty="0" smtClean="0"/>
                        <a:t>individuální práce (nebo ve dvojicích)</a:t>
                      </a:r>
                    </a:p>
                    <a:p>
                      <a:pPr marL="0" marR="0" indent="0" algn="l" defTabSz="914400" rtl="0" eaLnBrk="1" fontAlgn="auto" latinLnBrk="0" hangingPunct="1">
                        <a:lnSpc>
                          <a:spcPct val="100000"/>
                        </a:lnSpc>
                        <a:spcBef>
                          <a:spcPts val="0"/>
                        </a:spcBef>
                        <a:spcAft>
                          <a:spcPts val="0"/>
                        </a:spcAft>
                        <a:buClrTx/>
                        <a:buSzTx/>
                        <a:buFontTx/>
                        <a:buNone/>
                        <a:tabLst/>
                        <a:defRPr/>
                      </a:pPr>
                      <a:r>
                        <a:rPr lang="cs-CZ" b="0" noProof="0" dirty="0" smtClean="0"/>
                        <a:t>(hodnocení </a:t>
                      </a:r>
                      <a:r>
                        <a:rPr lang="cs-CZ" b="1" noProof="0" dirty="0" smtClean="0"/>
                        <a:t>jedné z vybraných příčin konfliktů</a:t>
                      </a:r>
                      <a:r>
                        <a:rPr lang="cs-CZ" b="0" noProof="0" dirty="0" smtClean="0"/>
                        <a:t>)</a:t>
                      </a:r>
                    </a:p>
                  </a:txBody>
                  <a:tcPr marL="94492" marR="94492"/>
                </a:tc>
                <a:tc>
                  <a:txBody>
                    <a:bodyPr/>
                    <a:lstStyle/>
                    <a:p>
                      <a:r>
                        <a:rPr lang="cs-CZ" noProof="0" dirty="0" smtClean="0"/>
                        <a:t>Nízká angažovanost žáka do zadání. Povrchní práce, nebo žákem navrhovaný způsob řešení konfliktu neřeší problém ve skutečnosti.</a:t>
                      </a:r>
                      <a:endParaRPr lang="cs-CZ" noProof="0" dirty="0"/>
                    </a:p>
                  </a:txBody>
                  <a:tcPr marL="94492" marR="94492"/>
                </a:tc>
                <a:tc>
                  <a:txBody>
                    <a:bodyPr/>
                    <a:lstStyle/>
                    <a:p>
                      <a:r>
                        <a:rPr lang="cs-CZ" noProof="0" dirty="0" smtClean="0"/>
                        <a:t>Uvedení řešení, jak reagovat na obtížnou situaci, avšak velmi povrchně. Práce čitelná.</a:t>
                      </a:r>
                      <a:endParaRPr lang="cs-CZ" noProof="0" dirty="0"/>
                    </a:p>
                  </a:txBody>
                  <a:tcPr marL="94492" marR="94492"/>
                </a:tc>
                <a:tc>
                  <a:txBody>
                    <a:bodyPr/>
                    <a:lstStyle/>
                    <a:p>
                      <a:r>
                        <a:rPr lang="cs-CZ" noProof="0" dirty="0" smtClean="0"/>
                        <a:t>Vyčerpávající realizace zadaní. Estetická práce, uspořádaná, obsahuje příkladová řešení dané konfliktní situace.</a:t>
                      </a:r>
                    </a:p>
                    <a:p>
                      <a:r>
                        <a:rPr lang="cs-CZ" noProof="0" dirty="0" smtClean="0"/>
                        <a:t>Žák navíc podpořil své řešení ilustracemi, obrázky.</a:t>
                      </a:r>
                      <a:endParaRPr lang="cs-CZ" noProof="0" dirty="0"/>
                    </a:p>
                  </a:txBody>
                  <a:tcPr marL="94492" marR="94492"/>
                </a:tc>
              </a:tr>
              <a:tr h="370840">
                <a:tc>
                  <a:txBody>
                    <a:bodyPr/>
                    <a:lstStyle/>
                    <a:p>
                      <a:r>
                        <a:rPr lang="cs-CZ" b="1" noProof="0" dirty="0" smtClean="0"/>
                        <a:t>II. část zadání - </a:t>
                      </a:r>
                    </a:p>
                    <a:p>
                      <a:pPr marL="0" marR="0" indent="0" algn="l" defTabSz="914400" rtl="0" eaLnBrk="1" fontAlgn="auto" latinLnBrk="0" hangingPunct="1">
                        <a:lnSpc>
                          <a:spcPct val="100000"/>
                        </a:lnSpc>
                        <a:spcBef>
                          <a:spcPts val="0"/>
                        </a:spcBef>
                        <a:spcAft>
                          <a:spcPts val="0"/>
                        </a:spcAft>
                        <a:buClrTx/>
                        <a:buSzTx/>
                        <a:buFontTx/>
                        <a:buNone/>
                        <a:tabLst/>
                        <a:defRPr/>
                      </a:pPr>
                      <a:r>
                        <a:rPr lang="cs-CZ" b="0" noProof="0" dirty="0" smtClean="0"/>
                        <a:t>individuální práce (nebo ve dvojicích)</a:t>
                      </a:r>
                    </a:p>
                    <a:p>
                      <a:pPr marL="0" marR="0" indent="0" algn="l" defTabSz="914400" rtl="0" eaLnBrk="1" fontAlgn="auto" latinLnBrk="0" hangingPunct="1">
                        <a:lnSpc>
                          <a:spcPct val="100000"/>
                        </a:lnSpc>
                        <a:spcBef>
                          <a:spcPts val="0"/>
                        </a:spcBef>
                        <a:spcAft>
                          <a:spcPts val="0"/>
                        </a:spcAft>
                        <a:buClrTx/>
                        <a:buSzTx/>
                        <a:buFontTx/>
                        <a:buNone/>
                        <a:tabLst/>
                        <a:defRPr/>
                      </a:pPr>
                      <a:r>
                        <a:rPr lang="cs-CZ" b="0" noProof="0" dirty="0" smtClean="0"/>
                        <a:t>(</a:t>
                      </a:r>
                      <a:r>
                        <a:rPr lang="cs-CZ" b="0" u="sng" noProof="0" dirty="0" smtClean="0"/>
                        <a:t>hodnocení </a:t>
                      </a:r>
                      <a:r>
                        <a:rPr lang="cs-CZ" b="1" u="sng" noProof="0" dirty="0" smtClean="0"/>
                        <a:t>několika vybraných příčin konfliktů</a:t>
                      </a:r>
                      <a:r>
                        <a:rPr lang="cs-CZ" b="0" noProof="0" dirty="0" smtClean="0"/>
                        <a:t>)</a:t>
                      </a:r>
                      <a:endParaRPr lang="cs-CZ" noProof="0" dirty="0"/>
                    </a:p>
                  </a:txBody>
                  <a:tcPr/>
                </a:tc>
                <a:tc>
                  <a:txBody>
                    <a:bodyPr/>
                    <a:lstStyle/>
                    <a:p>
                      <a:r>
                        <a:rPr lang="cs-CZ" noProof="0" dirty="0" smtClean="0"/>
                        <a:t>Nízká angažovanost žáka do zadání. Povrchní práce, nebo žákem navrhovaný způsob řešení konfliktu neřeší problém ve skutečnosti.</a:t>
                      </a:r>
                      <a:endParaRPr lang="cs-CZ" noProof="0" dirty="0"/>
                    </a:p>
                  </a:txBody>
                  <a:tcPr marL="94492" marR="94492"/>
                </a:tc>
                <a:tc>
                  <a:txBody>
                    <a:bodyPr/>
                    <a:lstStyle/>
                    <a:p>
                      <a:r>
                        <a:rPr lang="cs-CZ" noProof="0" dirty="0" smtClean="0"/>
                        <a:t>Uvedení řešení, jak reagovat na obtížnou situaci, avšak velmi povrchně. Práce čitelná.</a:t>
                      </a:r>
                      <a:endParaRPr lang="cs-CZ" noProof="0" dirty="0"/>
                    </a:p>
                  </a:txBody>
                  <a:tcPr marL="94492" marR="94492"/>
                </a:tc>
                <a:tc>
                  <a:txBody>
                    <a:bodyPr/>
                    <a:lstStyle/>
                    <a:p>
                      <a:r>
                        <a:rPr lang="cs-CZ" noProof="0" dirty="0" smtClean="0"/>
                        <a:t>Vyčerpávající realizace zadaní. Estetická práce, uspořádaná, obsahuje příkladová řešení dané konfliktní situace.</a:t>
                      </a:r>
                    </a:p>
                    <a:p>
                      <a:r>
                        <a:rPr lang="cs-CZ" noProof="0" dirty="0" smtClean="0"/>
                        <a:t>Žák navíc podpořil své řešení ilustracemi, obrázky.</a:t>
                      </a:r>
                      <a:endParaRPr lang="cs-CZ" noProof="0" dirty="0"/>
                    </a:p>
                  </a:txBody>
                  <a:tcPr marL="94492" marR="94492"/>
                </a:tc>
              </a:tr>
            </a:tbl>
          </a:graphicData>
        </a:graphic>
      </p:graphicFrame>
    </p:spTree>
    <p:extLst>
      <p:ext uri="{BB962C8B-B14F-4D97-AF65-F5344CB8AC3E}">
        <p14:creationId xmlns:p14="http://schemas.microsoft.com/office/powerpoint/2010/main" val="947355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cs-CZ" smtClean="0"/>
              <a:t>Hodnocení</a:t>
            </a:r>
            <a:r>
              <a:t/>
            </a:r>
            <a:br/>
            <a:r>
              <a:rPr lang="cs-CZ" dirty="0" smtClean="0">
                <a:solidFill>
                  <a:srgbClr val="FF0000"/>
                </a:solidFill>
              </a:rPr>
              <a:t>bodování</a:t>
            </a:r>
            <a:r>
              <a:rPr lang="cs-CZ" smtClean="0"/>
              <a:t>:</a:t>
            </a:r>
            <a:endParaRPr lang="cs-CZ" dirty="0"/>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226927702"/>
              </p:ext>
            </p:extLst>
          </p:nvPr>
        </p:nvGraphicFramePr>
        <p:xfrm>
          <a:off x="301625" y="1527175"/>
          <a:ext cx="8504238" cy="2595880"/>
        </p:xfrm>
        <a:graphic>
          <a:graphicData uri="http://schemas.openxmlformats.org/drawingml/2006/table">
            <a:tbl>
              <a:tblPr firstRow="1" bandRow="1">
                <a:tableStyleId>{5C22544A-7EE6-4342-B048-85BDC9FD1C3A}</a:tableStyleId>
              </a:tblPr>
              <a:tblGrid>
                <a:gridCol w="4270375"/>
                <a:gridCol w="4233863"/>
              </a:tblGrid>
              <a:tr h="370840">
                <a:tc>
                  <a:txBody>
                    <a:bodyPr/>
                    <a:lstStyle/>
                    <a:p>
                      <a:pPr algn="ctr"/>
                      <a:r>
                        <a:rPr lang="cs-CZ" noProof="0" dirty="0" smtClean="0">
                          <a:effectLst/>
                        </a:rPr>
                        <a:t>BODY</a:t>
                      </a:r>
                      <a:endParaRPr lang="cs-CZ" noProof="0" dirty="0">
                        <a:effectLst/>
                      </a:endParaRPr>
                    </a:p>
                  </a:txBody>
                  <a:tcPr marL="68580" marR="68580" marT="0" marB="0"/>
                </a:tc>
                <a:tc>
                  <a:txBody>
                    <a:bodyPr/>
                    <a:lstStyle/>
                    <a:p>
                      <a:pPr algn="ctr"/>
                      <a:r>
                        <a:rPr lang="cs-CZ" sz="1800" noProof="0" dirty="0" smtClean="0">
                          <a:effectLst/>
                          <a:latin typeface="Times New Roman"/>
                        </a:rPr>
                        <a:t>HODNOCENÍ</a:t>
                      </a:r>
                      <a:endParaRPr lang="cs-CZ" sz="1800" noProof="0" dirty="0">
                        <a:effectLst/>
                      </a:endParaRPr>
                    </a:p>
                  </a:txBody>
                  <a:tcPr marL="68580" marR="68580" marT="0" marB="0"/>
                </a:tc>
              </a:tr>
              <a:tr h="370840">
                <a:tc>
                  <a:txBody>
                    <a:bodyPr/>
                    <a:lstStyle/>
                    <a:p>
                      <a:pPr algn="ctr"/>
                      <a:r>
                        <a:rPr lang="cs-CZ" noProof="0" dirty="0" smtClean="0">
                          <a:effectLst/>
                        </a:rPr>
                        <a:t>   &lt;2</a:t>
                      </a:r>
                      <a:endParaRPr lang="cs-CZ" noProof="0" dirty="0">
                        <a:effectLst/>
                      </a:endParaRPr>
                    </a:p>
                  </a:txBody>
                  <a:tcPr marL="68580" marR="68580" marT="0" marB="0"/>
                </a:tc>
                <a:tc>
                  <a:txBody>
                    <a:bodyPr/>
                    <a:lstStyle/>
                    <a:p>
                      <a:pPr algn="ctr"/>
                      <a:r>
                        <a:rPr lang="cs-CZ" noProof="0" dirty="0" smtClean="0">
                          <a:effectLst/>
                        </a:rPr>
                        <a:t>nevyhovující</a:t>
                      </a:r>
                      <a:endParaRPr lang="cs-CZ" noProof="0" dirty="0">
                        <a:effectLst/>
                      </a:endParaRPr>
                    </a:p>
                  </a:txBody>
                  <a:tcPr marL="68580" marR="68580" marT="0" marB="0"/>
                </a:tc>
              </a:tr>
              <a:tr h="370840">
                <a:tc>
                  <a:txBody>
                    <a:bodyPr/>
                    <a:lstStyle/>
                    <a:p>
                      <a:pPr algn="ctr"/>
                      <a:r>
                        <a:rPr lang="cs-CZ" noProof="0" dirty="0" smtClean="0">
                          <a:effectLst/>
                        </a:rPr>
                        <a:t>  4-3</a:t>
                      </a:r>
                      <a:endParaRPr lang="cs-CZ" noProof="0" dirty="0">
                        <a:effectLst/>
                      </a:endParaRPr>
                    </a:p>
                  </a:txBody>
                  <a:tcPr marL="68580" marR="68580" marT="0" marB="0"/>
                </a:tc>
                <a:tc>
                  <a:txBody>
                    <a:bodyPr/>
                    <a:lstStyle/>
                    <a:p>
                      <a:pPr algn="ctr"/>
                      <a:r>
                        <a:rPr lang="cs-CZ" noProof="0" dirty="0" smtClean="0">
                          <a:effectLst/>
                        </a:rPr>
                        <a:t>vyhovující</a:t>
                      </a:r>
                      <a:endParaRPr lang="cs-CZ" noProof="0" dirty="0">
                        <a:effectLst/>
                      </a:endParaRPr>
                    </a:p>
                  </a:txBody>
                  <a:tcPr marL="68580" marR="68580" marT="0" marB="0"/>
                </a:tc>
              </a:tr>
              <a:tr h="370840">
                <a:tc>
                  <a:txBody>
                    <a:bodyPr/>
                    <a:lstStyle/>
                    <a:p>
                      <a:pPr algn="ctr"/>
                      <a:r>
                        <a:rPr lang="cs-CZ" noProof="0" dirty="0" smtClean="0">
                          <a:effectLst/>
                        </a:rPr>
                        <a:t>6-5</a:t>
                      </a:r>
                      <a:endParaRPr lang="cs-CZ" noProof="0" dirty="0">
                        <a:effectLst/>
                      </a:endParaRPr>
                    </a:p>
                  </a:txBody>
                  <a:tcPr marL="68580" marR="68580" marT="0" marB="0"/>
                </a:tc>
                <a:tc>
                  <a:txBody>
                    <a:bodyPr/>
                    <a:lstStyle/>
                    <a:p>
                      <a:pPr algn="ctr"/>
                      <a:r>
                        <a:rPr lang="cs-CZ" noProof="0" dirty="0" smtClean="0">
                          <a:effectLst/>
                        </a:rPr>
                        <a:t>uspokojivě</a:t>
                      </a:r>
                      <a:endParaRPr lang="cs-CZ" noProof="0" dirty="0">
                        <a:effectLst/>
                      </a:endParaRPr>
                    </a:p>
                  </a:txBody>
                  <a:tcPr marL="68580" marR="68580" marT="0" marB="0"/>
                </a:tc>
              </a:tr>
              <a:tr h="370840">
                <a:tc>
                  <a:txBody>
                    <a:bodyPr/>
                    <a:lstStyle/>
                    <a:p>
                      <a:pPr algn="ctr"/>
                      <a:r>
                        <a:rPr lang="cs-CZ" noProof="0" dirty="0" smtClean="0">
                          <a:effectLst/>
                        </a:rPr>
                        <a:t>8-7</a:t>
                      </a:r>
                      <a:endParaRPr lang="cs-CZ" noProof="0" dirty="0">
                        <a:effectLst/>
                      </a:endParaRPr>
                    </a:p>
                  </a:txBody>
                  <a:tcPr marL="68580" marR="68580" marT="0" marB="0"/>
                </a:tc>
                <a:tc>
                  <a:txBody>
                    <a:bodyPr/>
                    <a:lstStyle/>
                    <a:p>
                      <a:pPr algn="ctr"/>
                      <a:r>
                        <a:rPr lang="cs-CZ" noProof="0" dirty="0" smtClean="0">
                          <a:effectLst/>
                        </a:rPr>
                        <a:t>dobře</a:t>
                      </a:r>
                      <a:endParaRPr lang="cs-CZ" noProof="0" dirty="0">
                        <a:effectLst/>
                      </a:endParaRPr>
                    </a:p>
                  </a:txBody>
                  <a:tcPr marL="68580" marR="68580" marT="0" marB="0"/>
                </a:tc>
              </a:tr>
              <a:tr h="370840">
                <a:tc>
                  <a:txBody>
                    <a:bodyPr/>
                    <a:lstStyle/>
                    <a:p>
                      <a:pPr algn="ctr"/>
                      <a:r>
                        <a:rPr lang="cs-CZ" noProof="0" dirty="0" smtClean="0">
                          <a:effectLst/>
                        </a:rPr>
                        <a:t> 9-10</a:t>
                      </a:r>
                      <a:endParaRPr lang="cs-CZ" noProof="0" dirty="0">
                        <a:effectLst/>
                      </a:endParaRPr>
                    </a:p>
                  </a:txBody>
                  <a:tcPr marL="68580" marR="68580" marT="0" marB="0"/>
                </a:tc>
                <a:tc>
                  <a:txBody>
                    <a:bodyPr/>
                    <a:lstStyle/>
                    <a:p>
                      <a:pPr algn="ctr"/>
                      <a:r>
                        <a:rPr lang="cs-CZ" noProof="0" dirty="0" smtClean="0">
                          <a:effectLst/>
                        </a:rPr>
                        <a:t>velmi dobře</a:t>
                      </a:r>
                      <a:endParaRPr lang="cs-CZ" noProof="0" dirty="0">
                        <a:effectLst/>
                      </a:endParaRPr>
                    </a:p>
                  </a:txBody>
                  <a:tcPr marL="68580" marR="68580" marT="0" marB="0"/>
                </a:tc>
              </a:tr>
              <a:tr h="370840">
                <a:tc>
                  <a:txBody>
                    <a:bodyPr/>
                    <a:lstStyle/>
                    <a:p>
                      <a:pPr algn="ctr"/>
                      <a:r>
                        <a:rPr lang="cs-CZ" noProof="0" dirty="0" smtClean="0">
                          <a:effectLst/>
                        </a:rPr>
                        <a:t> 11-12</a:t>
                      </a:r>
                      <a:endParaRPr lang="cs-CZ" noProof="0" dirty="0">
                        <a:effectLst/>
                      </a:endParaRPr>
                    </a:p>
                  </a:txBody>
                  <a:tcPr marL="68580" marR="68580" marT="0" marB="0"/>
                </a:tc>
                <a:tc>
                  <a:txBody>
                    <a:bodyPr/>
                    <a:lstStyle/>
                    <a:p>
                      <a:pPr algn="ctr"/>
                      <a:r>
                        <a:rPr lang="cs-CZ" noProof="0" dirty="0" smtClean="0">
                          <a:effectLst/>
                        </a:rPr>
                        <a:t>výborně</a:t>
                      </a:r>
                      <a:endParaRPr lang="cs-CZ" noProof="0" dirty="0">
                        <a:effectLst/>
                      </a:endParaRPr>
                    </a:p>
                  </a:txBody>
                  <a:tcPr marL="68580" marR="68580" marT="0" marB="0"/>
                </a:tc>
              </a:tr>
            </a:tbl>
          </a:graphicData>
        </a:graphic>
      </p:graphicFrame>
    </p:spTree>
    <p:extLst>
      <p:ext uri="{BB962C8B-B14F-4D97-AF65-F5344CB8AC3E}">
        <p14:creationId xmlns:p14="http://schemas.microsoft.com/office/powerpoint/2010/main" val="1786623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Výsledky:</a:t>
            </a:r>
          </a:p>
        </p:txBody>
      </p:sp>
      <p:sp>
        <p:nvSpPr>
          <p:cNvPr id="3" name="Symbol zastępczy zawartości 2"/>
          <p:cNvSpPr>
            <a:spLocks noGrp="1"/>
          </p:cNvSpPr>
          <p:nvPr>
            <p:ph sz="quarter" idx="1"/>
          </p:nvPr>
        </p:nvSpPr>
        <p:spPr/>
        <p:txBody>
          <a:bodyPr>
            <a:normAutofit fontScale="92500" lnSpcReduction="10000"/>
          </a:bodyPr>
          <a:lstStyle/>
          <a:p>
            <a:r>
              <a:rPr lang="cs-CZ" dirty="0" smtClean="0"/>
              <a:t>Všechny informace, které jste získali při plnění tohoto zadání, se pro vás nebo vaše přátele mohou stát cenným zdrojem pro komunikaci s dospělými.</a:t>
            </a:r>
          </a:p>
          <a:p>
            <a:r>
              <a:rPr lang="cs-CZ" dirty="0" smtClean="0"/>
              <a:t>Seznámili jste se se způsoby, jak vyspěle hovořit s dospělými, aby nevznikaly konfliktní situace.</a:t>
            </a:r>
          </a:p>
          <a:p>
            <a:r>
              <a:rPr lang="cs-CZ" dirty="0" smtClean="0"/>
              <a:t>Při společné práci nad tímto projektem jste se mohli seznámit s příčinami konfliktů, např. mezi rodiči a dospívajícími dětmi.</a:t>
            </a:r>
          </a:p>
          <a:p>
            <a:r>
              <a:rPr lang="cs-CZ" dirty="0" smtClean="0"/>
              <a:t>Obeznámili jste se emocemi, které tyto konflikty doprovázejí, a to nejdůležitější - vypracovali jste na základě různých zkušeností způsoby řešení takových konfliktních situací.</a:t>
            </a:r>
          </a:p>
          <a:p>
            <a:pPr marL="0" indent="0">
              <a:buNone/>
            </a:pPr>
            <a:endParaRPr lang="cs-CZ" dirty="0"/>
          </a:p>
        </p:txBody>
      </p:sp>
    </p:spTree>
    <p:extLst>
      <p:ext uri="{BB962C8B-B14F-4D97-AF65-F5344CB8AC3E}">
        <p14:creationId xmlns:p14="http://schemas.microsoft.com/office/powerpoint/2010/main" val="878788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Výsledky: </a:t>
            </a:r>
            <a:endParaRPr lang="cs-CZ" dirty="0"/>
          </a:p>
        </p:txBody>
      </p:sp>
      <p:sp>
        <p:nvSpPr>
          <p:cNvPr id="3" name="Symbol zastępczy zawartości 2"/>
          <p:cNvSpPr>
            <a:spLocks noGrp="1"/>
          </p:cNvSpPr>
          <p:nvPr>
            <p:ph sz="quarter" idx="1"/>
          </p:nvPr>
        </p:nvSpPr>
        <p:spPr/>
        <p:txBody>
          <a:bodyPr>
            <a:normAutofit/>
          </a:bodyPr>
          <a:lstStyle/>
          <a:p>
            <a:r>
              <a:rPr lang="cs-CZ" dirty="0" smtClean="0"/>
              <a:t>Na různých příkladech jste zjistili, jak špatným rádcem jsou emoce, které doprovázejí konflikty.</a:t>
            </a:r>
          </a:p>
          <a:p>
            <a:r>
              <a:rPr lang="cs-CZ" dirty="0" smtClean="0"/>
              <a:t>Na příkladu filmových a literárních hrdinů jste se seznámili se způsoby budování dobrých vztahů mezi generacemi. Je to velmi těžký úkol, ale stojí za to se tomu učit již od mládí.</a:t>
            </a:r>
          </a:p>
          <a:p>
            <a:r>
              <a:rPr lang="cs-CZ" dirty="0" smtClean="0"/>
              <a:t>Naučili jste se, jak velkou práci se sebou samým vyžaduje dovednost vyjádření svého názoru, bez vyvolávání konfliktních situací.</a:t>
            </a:r>
            <a:endParaRPr lang="cs-CZ" dirty="0"/>
          </a:p>
        </p:txBody>
      </p:sp>
    </p:spTree>
    <p:extLst>
      <p:ext uri="{BB962C8B-B14F-4D97-AF65-F5344CB8AC3E}">
        <p14:creationId xmlns:p14="http://schemas.microsoft.com/office/powerpoint/2010/main" val="2035616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Výsledky:</a:t>
            </a:r>
            <a:endParaRPr lang="cs-CZ" dirty="0"/>
          </a:p>
        </p:txBody>
      </p:sp>
      <p:sp>
        <p:nvSpPr>
          <p:cNvPr id="3" name="Symbol zastępczy zawartości 2"/>
          <p:cNvSpPr>
            <a:spLocks noGrp="1"/>
          </p:cNvSpPr>
          <p:nvPr>
            <p:ph sz="quarter" idx="1"/>
          </p:nvPr>
        </p:nvSpPr>
        <p:spPr/>
        <p:txBody>
          <a:bodyPr/>
          <a:lstStyle/>
          <a:p>
            <a:r>
              <a:rPr lang="cs-CZ" dirty="0" smtClean="0"/>
              <a:t>Seznámili jste se pravidly dobré komunikace a spolupráce ve skupině, která je základem dobrých vztahů v rodině a společnosti.</a:t>
            </a:r>
          </a:p>
          <a:p>
            <a:r>
              <a:rPr lang="cs-CZ" dirty="0" smtClean="0"/>
              <a:t>Při prezentaci svých zadání jste se seznámili s pravidly </a:t>
            </a:r>
            <a:r>
              <a:rPr lang="cs-CZ" dirty="0" err="1" smtClean="0"/>
              <a:t>autoprezentace</a:t>
            </a:r>
            <a:r>
              <a:rPr lang="cs-CZ" dirty="0" smtClean="0"/>
              <a:t> a dovednostmi nezbytnými pro veřejná vystoupení.</a:t>
            </a:r>
          </a:p>
          <a:p>
            <a:r>
              <a:rPr lang="cs-CZ" dirty="0" smtClean="0"/>
              <a:t>Při samostatném plnění tohoto projektu jste měli možnost poznat různé internetové zdroje a pravidla bezpečného používání internetu.</a:t>
            </a:r>
          </a:p>
          <a:p>
            <a:endParaRPr lang="cs-CZ" dirty="0"/>
          </a:p>
        </p:txBody>
      </p:sp>
    </p:spTree>
    <p:extLst>
      <p:ext uri="{BB962C8B-B14F-4D97-AF65-F5344CB8AC3E}">
        <p14:creationId xmlns:p14="http://schemas.microsoft.com/office/powerpoint/2010/main" val="2180089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Příručka pro učitele:</a:t>
            </a:r>
          </a:p>
        </p:txBody>
      </p:sp>
      <p:sp>
        <p:nvSpPr>
          <p:cNvPr id="3" name="Symbol zastępczy zawartości 2"/>
          <p:cNvSpPr>
            <a:spLocks noGrp="1"/>
          </p:cNvSpPr>
          <p:nvPr>
            <p:ph sz="quarter" idx="1"/>
          </p:nvPr>
        </p:nvSpPr>
        <p:spPr/>
        <p:txBody>
          <a:bodyPr>
            <a:normAutofit fontScale="85000" lnSpcReduction="10000"/>
          </a:bodyPr>
          <a:lstStyle/>
          <a:p>
            <a:pPr marL="0" indent="0">
              <a:buNone/>
            </a:pPr>
            <a:r>
              <a:rPr lang="cs-CZ" dirty="0" smtClean="0"/>
              <a:t>1. Před zahájením projektu důkladně seznamte žáky s obsahem zadání, uzpůsobte způsob komunikace možnostem žáků.</a:t>
            </a:r>
          </a:p>
          <a:p>
            <a:pPr marL="0" indent="0">
              <a:buNone/>
            </a:pPr>
            <a:r>
              <a:rPr lang="cs-CZ" dirty="0" smtClean="0"/>
              <a:t>2. Seznamte žáky s pravidly bezpečného používání internetu. Učitel by měl s žáky prohlédnout internetové zdroje, pomoci jim v pochopení.</a:t>
            </a:r>
          </a:p>
          <a:p>
            <a:pPr marL="0" indent="0">
              <a:buNone/>
            </a:pPr>
            <a:r>
              <a:rPr lang="cs-CZ" dirty="0" smtClean="0"/>
              <a:t>3. Učitel by měl žáky seznámit s pravidly tvorby myšlenkové mapy. V závislosti na slovní zásobě žáků může být na mapě více slov a pojmů, nebo více ilustrací, obrázků, kreseb. Důležité je, aby žáci pochopili smysl umístěných slov, obrázků.</a:t>
            </a:r>
          </a:p>
          <a:p>
            <a:pPr marL="0" indent="0">
              <a:buNone/>
            </a:pPr>
            <a:r>
              <a:rPr lang="cs-CZ" dirty="0" smtClean="0"/>
              <a:t>4. Před zahájením projektu může učitel požádat školního pedagoga nebo psychologa o spolupráci. Může to být forma povídání s žáky, přednášky nebo workshopů, které uvedou žáky do problematiky zadání.</a:t>
            </a:r>
            <a:endParaRPr lang="cs-CZ" dirty="0"/>
          </a:p>
        </p:txBody>
      </p:sp>
    </p:spTree>
    <p:extLst>
      <p:ext uri="{BB962C8B-B14F-4D97-AF65-F5344CB8AC3E}">
        <p14:creationId xmlns:p14="http://schemas.microsoft.com/office/powerpoint/2010/main" val="3677885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Příručka pro učitele:</a:t>
            </a:r>
          </a:p>
        </p:txBody>
      </p:sp>
      <p:sp>
        <p:nvSpPr>
          <p:cNvPr id="3" name="Symbol zastępczy zawartości 2"/>
          <p:cNvSpPr>
            <a:spLocks noGrp="1"/>
          </p:cNvSpPr>
          <p:nvPr>
            <p:ph sz="quarter" idx="1"/>
          </p:nvPr>
        </p:nvSpPr>
        <p:spPr/>
        <p:txBody>
          <a:bodyPr>
            <a:normAutofit fontScale="77500" lnSpcReduction="20000"/>
          </a:bodyPr>
          <a:lstStyle/>
          <a:p>
            <a:pPr marL="0" indent="0">
              <a:buNone/>
            </a:pPr>
            <a:r>
              <a:rPr lang="cs-CZ" dirty="0" smtClean="0"/>
              <a:t>5. Učitel může při uvádění žáků do problematiky zadání prezentovat film s touto tématikou (uvedený ve zdrojích, nebo sebou zvolený).</a:t>
            </a:r>
          </a:p>
          <a:p>
            <a:pPr marL="0" indent="0">
              <a:buNone/>
            </a:pPr>
            <a:r>
              <a:rPr lang="cs-CZ" dirty="0" smtClean="0"/>
              <a:t>6. Pokud je ve třídě několik žáků s dodatečnými schopnostmi, učitel se bude moci při uvádění žáků do problematiky zadání více soustředit na dramatické scénky.</a:t>
            </a:r>
          </a:p>
          <a:p>
            <a:pPr marL="0" indent="0">
              <a:buNone/>
            </a:pPr>
            <a:r>
              <a:rPr lang="cs-CZ" dirty="0" smtClean="0"/>
              <a:t> 7. V druhé části zadání, ve které mají žáci sami najít způsoby řešení uvedených konfliktů, lze vyzvat ke spolupráci rodiče, neboť problém se týká rodinných vztahů. Žáci se zde mohou vyjádřit pomocí slov a ikon, nebo pouze znakovou řečí (v závislosti na možnostech žáků).</a:t>
            </a:r>
          </a:p>
          <a:p>
            <a:pPr marL="0" indent="0">
              <a:buNone/>
            </a:pPr>
            <a:r>
              <a:rPr lang="cs-CZ" dirty="0" smtClean="0"/>
              <a:t>8. Učitel by měl při rozdělování druhé části zadání zohlednit intelektuální možnosti žáků. Pokud je to možné, každý žák by měl sám prezentovat řešení všech konfliktních situací, sepsaných v první části zadání. Pokud to není možné, může učitel každému žákovi (nebo dvojici) přidělit ke zpracování jeden konflikt ze všech uvedených. Svou volbu by měl učitel přizpůsobit způsobu hodnocení.</a:t>
            </a:r>
            <a:endParaRPr lang="cs-CZ" dirty="0"/>
          </a:p>
        </p:txBody>
      </p:sp>
    </p:spTree>
    <p:extLst>
      <p:ext uri="{BB962C8B-B14F-4D97-AF65-F5344CB8AC3E}">
        <p14:creationId xmlns:p14="http://schemas.microsoft.com/office/powerpoint/2010/main" val="311337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Obsah:</a:t>
            </a:r>
            <a:endParaRPr lang="cs-CZ" dirty="0"/>
          </a:p>
        </p:txBody>
      </p:sp>
      <p:sp>
        <p:nvSpPr>
          <p:cNvPr id="3" name="Symbol zastępczy zawartości 2"/>
          <p:cNvSpPr>
            <a:spLocks noGrp="1"/>
          </p:cNvSpPr>
          <p:nvPr>
            <p:ph sz="quarter" idx="1"/>
          </p:nvPr>
        </p:nvSpPr>
        <p:spPr/>
        <p:txBody>
          <a:bodyPr/>
          <a:lstStyle/>
          <a:p>
            <a:pPr marL="0" indent="0">
              <a:buNone/>
            </a:pPr>
            <a:r>
              <a:rPr lang="cs-CZ" smtClean="0"/>
              <a:t>1. Úvod</a:t>
            </a:r>
          </a:p>
          <a:p>
            <a:pPr marL="0" indent="0">
              <a:buNone/>
            </a:pPr>
            <a:r>
              <a:rPr lang="cs-CZ" smtClean="0"/>
              <a:t>2. Zadání</a:t>
            </a:r>
          </a:p>
          <a:p>
            <a:pPr marL="0" indent="0">
              <a:buNone/>
            </a:pPr>
            <a:r>
              <a:rPr lang="cs-CZ" smtClean="0"/>
              <a:t>3. Proces</a:t>
            </a:r>
          </a:p>
          <a:p>
            <a:pPr marL="0" indent="0">
              <a:buNone/>
            </a:pPr>
            <a:r>
              <a:rPr lang="cs-CZ" smtClean="0"/>
              <a:t>4. Zdroje</a:t>
            </a:r>
          </a:p>
          <a:p>
            <a:pPr marL="0" indent="0">
              <a:buNone/>
            </a:pPr>
            <a:r>
              <a:rPr lang="cs-CZ" smtClean="0"/>
              <a:t>5. Hodnocení</a:t>
            </a:r>
          </a:p>
          <a:p>
            <a:pPr marL="0" indent="0">
              <a:buNone/>
            </a:pPr>
            <a:r>
              <a:rPr lang="cs-CZ" smtClean="0"/>
              <a:t>6. Výsledky</a:t>
            </a:r>
          </a:p>
          <a:p>
            <a:pPr marL="0" indent="0">
              <a:buNone/>
            </a:pPr>
            <a:r>
              <a:rPr lang="cs-CZ" smtClean="0"/>
              <a:t>7. Příručka pro učitele</a:t>
            </a:r>
          </a:p>
          <a:p>
            <a:pPr marL="0" indent="0">
              <a:buNone/>
            </a:pPr>
            <a:endParaRPr lang="cs-CZ" dirty="0"/>
          </a:p>
        </p:txBody>
      </p:sp>
    </p:spTree>
    <p:extLst>
      <p:ext uri="{BB962C8B-B14F-4D97-AF65-F5344CB8AC3E}">
        <p14:creationId xmlns:p14="http://schemas.microsoft.com/office/powerpoint/2010/main" val="2396879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sz="quarter" idx="1"/>
          </p:nvPr>
        </p:nvSpPr>
        <p:spPr>
          <a:xfrm>
            <a:off x="179512" y="2286000"/>
            <a:ext cx="8503920" cy="4572000"/>
          </a:xfrm>
        </p:spPr>
        <p:txBody>
          <a:bodyPr>
            <a:normAutofit/>
          </a:bodyPr>
          <a:lstStyle/>
          <a:p>
            <a:pPr marL="0" indent="0">
              <a:buNone/>
            </a:pPr>
            <a:r>
              <a:rPr lang="cs-CZ" dirty="0" smtClean="0"/>
              <a:t>9. Pokud mají žáci výtvarné dovednosti, je možné z jejich prací (způsobů řešení konfliktů) vytvořit školní výstavku pro všechny žáky ve škole.</a:t>
            </a:r>
          </a:p>
          <a:p>
            <a:pPr marL="0" indent="0">
              <a:buNone/>
            </a:pPr>
            <a:r>
              <a:rPr lang="cs-CZ" dirty="0" smtClean="0"/>
              <a:t>10. Učitel by měl pomoci žákům při nanášení způsobů řešení konfliktů, které žáci považují za nejlepší, na myšlenkovou mapu. Nakonec učitel ještě jednou s žáky analyzuje všechny prvky umístěné na myšlenkové mapě a pověsí práci do třídy. Podle potřeb využívá a připomíná zapsaná pravidla.</a:t>
            </a:r>
          </a:p>
        </p:txBody>
      </p:sp>
      <p:pic>
        <p:nvPicPr>
          <p:cNvPr id="2050"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40001"/>
            <a:ext cx="9143999" cy="1876830"/>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9934"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361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Úvod:</a:t>
            </a:r>
            <a:endParaRPr lang="cs-CZ" dirty="0"/>
          </a:p>
        </p:txBody>
      </p:sp>
      <p:sp>
        <p:nvSpPr>
          <p:cNvPr id="3" name="Symbol zastępczy zawartości 2"/>
          <p:cNvSpPr>
            <a:spLocks noGrp="1"/>
          </p:cNvSpPr>
          <p:nvPr>
            <p:ph sz="quarter" idx="1"/>
          </p:nvPr>
        </p:nvSpPr>
        <p:spPr/>
        <p:txBody>
          <a:bodyPr>
            <a:normAutofit fontScale="92500"/>
          </a:bodyPr>
          <a:lstStyle/>
          <a:p>
            <a:pPr marL="0" indent="0">
              <a:buNone/>
            </a:pPr>
            <a:r>
              <a:rPr lang="cs-CZ" dirty="0" smtClean="0">
                <a:solidFill>
                  <a:srgbClr val="FF0000"/>
                </a:solidFill>
              </a:rPr>
              <a:t>Co je mezigenerační konflikt?</a:t>
            </a:r>
          </a:p>
          <a:p>
            <a:pPr marL="0" indent="0">
              <a:buNone/>
            </a:pPr>
            <a:r>
              <a:rPr lang="cs-CZ" dirty="0" smtClean="0">
                <a:solidFill>
                  <a:srgbClr val="FF0000"/>
                </a:solidFill>
              </a:rPr>
              <a:t>Stává se vám, že se často hádáte s rodiči, máte odlišný názor na dané téma?</a:t>
            </a:r>
          </a:p>
          <a:p>
            <a:pPr marL="0" indent="0">
              <a:buNone/>
            </a:pPr>
            <a:r>
              <a:rPr lang="cs-CZ" dirty="0" smtClean="0">
                <a:solidFill>
                  <a:srgbClr val="FF0000"/>
                </a:solidFill>
              </a:rPr>
              <a:t>Co je příčinou těchto sporů?</a:t>
            </a:r>
          </a:p>
          <a:p>
            <a:pPr marL="0" indent="0">
              <a:buNone/>
            </a:pPr>
            <a:r>
              <a:rPr lang="cs-CZ" dirty="0" smtClean="0"/>
              <a:t>Jsou to lehké otázky, ale odpověď není vůbec jednoduchá. </a:t>
            </a:r>
          </a:p>
          <a:p>
            <a:pPr marL="0" indent="0">
              <a:buNone/>
            </a:pPr>
            <a:r>
              <a:rPr lang="cs-CZ" dirty="0" smtClean="0"/>
              <a:t>Občas emoce, které tyto konflikty doprovázejí, gradují a způsobují, že hádky se stávají smutnou každodenní realitou.</a:t>
            </a:r>
          </a:p>
          <a:p>
            <a:pPr marL="0" indent="0">
              <a:buNone/>
            </a:pPr>
            <a:r>
              <a:rPr lang="cs-CZ" dirty="0" smtClean="0"/>
              <a:t>Přečtete si následující příklad konfliktní situace a promluvte si o ní, pokuste se tuto situaci vyřešit.</a:t>
            </a:r>
          </a:p>
        </p:txBody>
      </p:sp>
    </p:spTree>
    <p:extLst>
      <p:ext uri="{BB962C8B-B14F-4D97-AF65-F5344CB8AC3E}">
        <p14:creationId xmlns:p14="http://schemas.microsoft.com/office/powerpoint/2010/main" val="454180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Úvod:</a:t>
            </a:r>
            <a:endParaRPr lang="cs-CZ" dirty="0"/>
          </a:p>
        </p:txBody>
      </p:sp>
      <p:sp>
        <p:nvSpPr>
          <p:cNvPr id="3" name="Symbol zastępczy zawartości 2"/>
          <p:cNvSpPr>
            <a:spLocks noGrp="1"/>
          </p:cNvSpPr>
          <p:nvPr>
            <p:ph sz="quarter" idx="1"/>
          </p:nvPr>
        </p:nvSpPr>
        <p:spPr/>
        <p:txBody>
          <a:bodyPr>
            <a:normAutofit fontScale="70000" lnSpcReduction="20000"/>
          </a:bodyPr>
          <a:lstStyle/>
          <a:p>
            <a:r>
              <a:rPr lang="cs-CZ" dirty="0" smtClean="0"/>
              <a:t>Konfliktní situace:</a:t>
            </a:r>
          </a:p>
          <a:p>
            <a:pPr marL="0" indent="0">
              <a:buNone/>
            </a:pPr>
            <a:r>
              <a:rPr lang="cs-CZ" dirty="0" smtClean="0"/>
              <a:t>SCÉNKA </a:t>
            </a:r>
            <a:br>
              <a:rPr lang="cs-CZ" dirty="0" smtClean="0"/>
            </a:br>
            <a:r>
              <a:rPr lang="cs-CZ" dirty="0" smtClean="0"/>
              <a:t/>
            </a:r>
            <a:br>
              <a:rPr lang="cs-CZ" dirty="0" smtClean="0"/>
            </a:br>
            <a:r>
              <a:rPr lang="cs-CZ" dirty="0" smtClean="0"/>
              <a:t>SYN: Ahoj. Jdu do školy.</a:t>
            </a:r>
            <a:br>
              <a:rPr lang="cs-CZ" dirty="0" smtClean="0"/>
            </a:br>
            <a:r>
              <a:rPr lang="cs-CZ" u="sng" dirty="0" smtClean="0"/>
              <a:t>OTEC: Prší, vezmi si pláštěnku.</a:t>
            </a:r>
            <a:r>
              <a:rPr lang="cs-CZ" dirty="0" smtClean="0"/>
              <a:t/>
            </a:r>
            <a:br>
              <a:rPr lang="cs-CZ" dirty="0" smtClean="0"/>
            </a:br>
            <a:r>
              <a:rPr lang="cs-CZ" dirty="0" smtClean="0"/>
              <a:t>SYN: Nepotřebuji ji! </a:t>
            </a:r>
            <a:br>
              <a:rPr lang="cs-CZ" dirty="0" smtClean="0"/>
            </a:br>
            <a:r>
              <a:rPr lang="cs-CZ" u="sng" dirty="0" smtClean="0"/>
              <a:t>OTEC: Ne, potřebuješ ji! Zmokneš, zničíš si oblečení a dostaneš rýmu.</a:t>
            </a:r>
            <a:r>
              <a:rPr lang="cs-CZ" dirty="0" smtClean="0"/>
              <a:t/>
            </a:r>
            <a:br>
              <a:rPr lang="cs-CZ" dirty="0" smtClean="0"/>
            </a:br>
            <a:r>
              <a:rPr lang="cs-CZ" dirty="0" smtClean="0"/>
              <a:t>SYN: Tak moc neprší.</a:t>
            </a:r>
            <a:br>
              <a:rPr lang="cs-CZ" dirty="0" smtClean="0"/>
            </a:br>
            <a:r>
              <a:rPr lang="cs-CZ" u="sng" dirty="0" smtClean="0"/>
              <a:t>OTEC: Právě, že prší hodně!</a:t>
            </a:r>
            <a:r>
              <a:rPr lang="cs-CZ" dirty="0" smtClean="0"/>
              <a:t/>
            </a:r>
            <a:br>
              <a:rPr lang="cs-CZ" dirty="0" smtClean="0"/>
            </a:br>
            <a:r>
              <a:rPr lang="cs-CZ" dirty="0" smtClean="0"/>
              <a:t>SYN: Nevezmu si pláštěnku. Nerad chodím v takových hadrech!</a:t>
            </a:r>
            <a:br>
              <a:rPr lang="cs-CZ" dirty="0" smtClean="0"/>
            </a:br>
            <a:r>
              <a:rPr lang="cs-CZ" u="sng" dirty="0" smtClean="0"/>
              <a:t>OTEC: Nechci se s tebou dál dohadovat. Vezmi si tu pláštěnku!</a:t>
            </a:r>
            <a:r>
              <a:rPr lang="cs-CZ" dirty="0" smtClean="0"/>
              <a:t/>
            </a:r>
            <a:br>
              <a:rPr lang="cs-CZ" dirty="0" smtClean="0"/>
            </a:br>
            <a:r>
              <a:rPr lang="cs-CZ" dirty="0" smtClean="0"/>
              <a:t>SYN: Tu pláštěnku nenávidím - nechci si ji vzít!</a:t>
            </a:r>
            <a:br>
              <a:rPr lang="cs-CZ" dirty="0" smtClean="0"/>
            </a:br>
            <a:r>
              <a:rPr lang="cs-CZ" u="sng" dirty="0" smtClean="0"/>
              <a:t>OTEC: Žádné ale - pokud si ji nevezmeš, dostaneš trest a nepůjdeš na zápas svého oblíbeného týmu</a:t>
            </a:r>
          </a:p>
          <a:p>
            <a:pPr marL="0" indent="0">
              <a:buNone/>
            </a:pPr>
            <a:r>
              <a:rPr lang="cs-CZ" dirty="0" smtClean="0"/>
              <a:t>SYN: Dobře, vezmu si tu pláštěnku, ale mám na tebe vztek. </a:t>
            </a:r>
            <a:br>
              <a:rPr lang="cs-CZ" dirty="0" smtClean="0"/>
            </a:br>
            <a:endParaRPr lang="cs-CZ" dirty="0" smtClean="0"/>
          </a:p>
          <a:p>
            <a:r>
              <a:rPr lang="cs-CZ" dirty="0" smtClean="0"/>
              <a:t>Promluvte si o této scénce</a:t>
            </a:r>
            <a:endParaRPr lang="cs-CZ" dirty="0"/>
          </a:p>
        </p:txBody>
      </p:sp>
    </p:spTree>
    <p:extLst>
      <p:ext uri="{BB962C8B-B14F-4D97-AF65-F5344CB8AC3E}">
        <p14:creationId xmlns:p14="http://schemas.microsoft.com/office/powerpoint/2010/main" val="955212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Úvod:</a:t>
            </a:r>
            <a:endParaRPr lang="cs-CZ" dirty="0"/>
          </a:p>
        </p:txBody>
      </p:sp>
      <p:sp>
        <p:nvSpPr>
          <p:cNvPr id="3" name="Symbol zastępczy zawartości 2"/>
          <p:cNvSpPr>
            <a:spLocks noGrp="1"/>
          </p:cNvSpPr>
          <p:nvPr>
            <p:ph sz="quarter" idx="1"/>
          </p:nvPr>
        </p:nvSpPr>
        <p:spPr/>
        <p:txBody>
          <a:bodyPr>
            <a:normAutofit fontScale="92500" lnSpcReduction="20000"/>
          </a:bodyPr>
          <a:lstStyle/>
          <a:p>
            <a:pPr marL="0" indent="0">
              <a:buNone/>
            </a:pPr>
            <a:r>
              <a:rPr lang="cs-CZ" dirty="0" smtClean="0"/>
              <a:t>Rodiče a prarodiče nás jako první učí chování, co se s mí a co se nesmí. </a:t>
            </a:r>
          </a:p>
          <a:p>
            <a:pPr marL="0" indent="0">
              <a:buNone/>
            </a:pPr>
            <a:r>
              <a:rPr lang="cs-CZ" dirty="0" smtClean="0"/>
              <a:t>Když jsme malí, rodiče jsou pro nás vzorem, který se snažíme následovat. Když však přecházíme do fáze dospívání, často se stává, že se s rodiči hádáme, nechceme poslouchat jejich rady a pokyny. Někdy to vede k závažným rodinným konfliktům. </a:t>
            </a:r>
          </a:p>
          <a:p>
            <a:pPr marL="0" indent="0">
              <a:buNone/>
            </a:pPr>
            <a:r>
              <a:rPr lang="cs-CZ" dirty="0" smtClean="0"/>
              <a:t>Normální je to, že děti a rodiče mají různý názor na dané téma, důležité je, aby si o tom mohli promluvit v klidu a bez křiku. </a:t>
            </a:r>
          </a:p>
          <a:p>
            <a:pPr marL="0" indent="0">
              <a:buNone/>
            </a:pPr>
            <a:r>
              <a:rPr lang="cs-CZ" dirty="0" smtClean="0"/>
              <a:t>Nabízíme vám zadání, které vám umožní pochopit, co je mezigenerační konflikt a co se dá udělat, když k němu dochází ve vaší rodině nebo v rodinách vašich přátel.</a:t>
            </a:r>
            <a:endParaRPr lang="cs-CZ" dirty="0"/>
          </a:p>
        </p:txBody>
      </p:sp>
    </p:spTree>
    <p:extLst>
      <p:ext uri="{BB962C8B-B14F-4D97-AF65-F5344CB8AC3E}">
        <p14:creationId xmlns:p14="http://schemas.microsoft.com/office/powerpoint/2010/main" val="1281755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t/>
            </a:r>
            <a:br/>
            <a:r>
              <a:rPr lang="cs-CZ" smtClean="0"/>
              <a:t>Zadání:</a:t>
            </a:r>
            <a:endParaRPr lang="cs-CZ" dirty="0"/>
          </a:p>
        </p:txBody>
      </p:sp>
      <p:sp>
        <p:nvSpPr>
          <p:cNvPr id="3" name="Symbol zastępczy zawartości 2"/>
          <p:cNvSpPr>
            <a:spLocks noGrp="1"/>
          </p:cNvSpPr>
          <p:nvPr>
            <p:ph sz="quarter" idx="1"/>
          </p:nvPr>
        </p:nvSpPr>
        <p:spPr/>
        <p:txBody>
          <a:bodyPr>
            <a:normAutofit/>
          </a:bodyPr>
          <a:lstStyle/>
          <a:p>
            <a:pPr marL="0" indent="0">
              <a:buNone/>
            </a:pPr>
            <a:r>
              <a:rPr lang="cs-CZ" b="1" dirty="0" smtClean="0"/>
              <a:t>I. ČÁST:</a:t>
            </a:r>
          </a:p>
          <a:p>
            <a:pPr marL="0" indent="0">
              <a:buNone/>
            </a:pPr>
            <a:r>
              <a:rPr lang="cs-CZ" b="1" dirty="0" smtClean="0"/>
              <a:t>První část zadání plní celá třída společně </a:t>
            </a:r>
            <a:r>
              <a:rPr lang="cs-CZ" dirty="0" smtClean="0"/>
              <a:t>(pokud má třída mnoho žáků, lze ji rozdělit na dvě skupiny)</a:t>
            </a:r>
          </a:p>
          <a:p>
            <a:pPr marL="0" indent="0">
              <a:buNone/>
            </a:pPr>
            <a:r>
              <a:rPr lang="cs-CZ" dirty="0" smtClean="0"/>
              <a:t>Vaším úkolem bude příprava myšlenkové mapy, znázorňující možné příčiny sporů mezi náctiletými a rodiči a druhy chování (emocí), které tyto konflikty doprovázejí. </a:t>
            </a:r>
          </a:p>
        </p:txBody>
      </p:sp>
    </p:spTree>
    <p:extLst>
      <p:ext uri="{BB962C8B-B14F-4D97-AF65-F5344CB8AC3E}">
        <p14:creationId xmlns:p14="http://schemas.microsoft.com/office/powerpoint/2010/main" val="967239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Zadání: </a:t>
            </a:r>
            <a:endParaRPr lang="cs-CZ" dirty="0"/>
          </a:p>
        </p:txBody>
      </p:sp>
      <p:sp>
        <p:nvSpPr>
          <p:cNvPr id="3" name="Symbol zastępczy zawartości 2"/>
          <p:cNvSpPr>
            <a:spLocks noGrp="1"/>
          </p:cNvSpPr>
          <p:nvPr>
            <p:ph sz="quarter" idx="1"/>
          </p:nvPr>
        </p:nvSpPr>
        <p:spPr/>
        <p:txBody>
          <a:bodyPr>
            <a:normAutofit fontScale="92500" lnSpcReduction="20000"/>
          </a:bodyPr>
          <a:lstStyle/>
          <a:p>
            <a:pPr marL="0" indent="0">
              <a:buNone/>
            </a:pPr>
            <a:r>
              <a:rPr lang="cs-CZ" b="1" dirty="0"/>
              <a:t>II. ČÁST:</a:t>
            </a:r>
          </a:p>
          <a:p>
            <a:pPr marL="0" indent="0">
              <a:buNone/>
            </a:pPr>
            <a:r>
              <a:rPr lang="cs-CZ" b="1" dirty="0"/>
              <a:t>Druhou část zadání plní každý samostatně </a:t>
            </a:r>
            <a:r>
              <a:rPr lang="cs-CZ" dirty="0" smtClean="0"/>
              <a:t>(pokud to bude pro některé žáky příliš obtížné, mohou pracovat ve dvojicích).</a:t>
            </a:r>
          </a:p>
          <a:p>
            <a:pPr marL="0" indent="0">
              <a:buNone/>
            </a:pPr>
            <a:r>
              <a:rPr lang="cs-CZ" dirty="0" smtClean="0"/>
              <a:t>Každý žák se samostatně pokusí zamyslet a napsat svůj způsob řešení sporů mezi dětmi a rodiči, které jste vypsali v první části zadání na myšlenkovou mapu (získané hodnocení bude záviset na množství a správnosti řešení vybraných sporů). Pokud mají žáci výtvarné schopnosti, mohou znázornit řešení vybraného problému pomocí obrázku, komiksu, atd. Nakonec společně vyberte nejlepší a nejúčinnější způsoby, které umožní co nejlepší vyřešení různých problémů.</a:t>
            </a:r>
          </a:p>
          <a:p>
            <a:pPr marL="0" indent="0">
              <a:buNone/>
            </a:pPr>
            <a:endParaRPr lang="cs-CZ" dirty="0"/>
          </a:p>
        </p:txBody>
      </p:sp>
    </p:spTree>
    <p:extLst>
      <p:ext uri="{BB962C8B-B14F-4D97-AF65-F5344CB8AC3E}">
        <p14:creationId xmlns:p14="http://schemas.microsoft.com/office/powerpoint/2010/main" val="1144249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Proces:</a:t>
            </a:r>
            <a:endParaRPr lang="cs-CZ" dirty="0"/>
          </a:p>
        </p:txBody>
      </p:sp>
      <p:sp>
        <p:nvSpPr>
          <p:cNvPr id="3" name="Symbol zastępczy zawartości 2"/>
          <p:cNvSpPr>
            <a:spLocks noGrp="1"/>
          </p:cNvSpPr>
          <p:nvPr>
            <p:ph sz="quarter" idx="1"/>
          </p:nvPr>
        </p:nvSpPr>
        <p:spPr/>
        <p:txBody>
          <a:bodyPr>
            <a:normAutofit/>
          </a:bodyPr>
          <a:lstStyle/>
          <a:p>
            <a:pPr marL="0" indent="0">
              <a:buNone/>
            </a:pPr>
            <a:r>
              <a:rPr lang="cs-CZ" smtClean="0"/>
              <a:t>PRACOVNÍ PLÁN:</a:t>
            </a:r>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p:txBody>
      </p:sp>
      <p:graphicFrame>
        <p:nvGraphicFramePr>
          <p:cNvPr id="4" name="Tabela 3"/>
          <p:cNvGraphicFramePr>
            <a:graphicFrameLocks noGrp="1"/>
          </p:cNvGraphicFramePr>
          <p:nvPr>
            <p:extLst>
              <p:ext uri="{D42A27DB-BD31-4B8C-83A1-F6EECF244321}">
                <p14:modId xmlns:p14="http://schemas.microsoft.com/office/powerpoint/2010/main" val="2855935299"/>
              </p:ext>
            </p:extLst>
          </p:nvPr>
        </p:nvGraphicFramePr>
        <p:xfrm>
          <a:off x="323528" y="1988840"/>
          <a:ext cx="8640960" cy="4392488"/>
        </p:xfrm>
        <a:graphic>
          <a:graphicData uri="http://schemas.openxmlformats.org/drawingml/2006/table">
            <a:tbl>
              <a:tblPr firstRow="1" bandRow="1">
                <a:tableStyleId>{5C22544A-7EE6-4342-B048-85BDC9FD1C3A}</a:tableStyleId>
              </a:tblPr>
              <a:tblGrid>
                <a:gridCol w="8640960"/>
              </a:tblGrid>
              <a:tr h="564445">
                <a:tc>
                  <a:txBody>
                    <a:bodyPr/>
                    <a:lstStyle/>
                    <a:p>
                      <a:r>
                        <a:rPr lang="cs-CZ" noProof="0" dirty="0" smtClean="0"/>
                        <a:t>I. TÝDEN PRÁCE:</a:t>
                      </a:r>
                      <a:endParaRPr lang="cs-CZ" noProof="0" dirty="0"/>
                    </a:p>
                  </a:txBody>
                  <a:tcPr/>
                </a:tc>
              </a:tr>
              <a:tr h="3828043">
                <a:tc>
                  <a:txBody>
                    <a:bodyPr/>
                    <a:lstStyle/>
                    <a:p>
                      <a:pPr marL="285750" indent="-285750">
                        <a:buFont typeface="Arial" panose="020B0604020202020204" pitchFamily="34" charset="0"/>
                        <a:buChar char="•"/>
                      </a:pPr>
                      <a:endParaRPr lang="cs-CZ" noProof="0" dirty="0" smtClean="0"/>
                    </a:p>
                    <a:p>
                      <a:pPr marL="285750" indent="-285750">
                        <a:buFont typeface="Arial" panose="020B0604020202020204" pitchFamily="34" charset="0"/>
                        <a:buChar char="•"/>
                      </a:pPr>
                      <a:r>
                        <a:rPr lang="cs-CZ" noProof="0" dirty="0" smtClean="0"/>
                        <a:t>Před zahájením práce se musíte seznámit s pravidly tvorby myšlenkové mapy (pomůže vám učitel). </a:t>
                      </a:r>
                    </a:p>
                    <a:p>
                      <a:pPr marL="285750" indent="-285750">
                        <a:buFont typeface="Arial" panose="020B0604020202020204" pitchFamily="34" charset="0"/>
                        <a:buChar char="•"/>
                      </a:pPr>
                      <a:endParaRPr lang="cs-CZ" noProof="0" dirty="0" smtClean="0"/>
                    </a:p>
                    <a:p>
                      <a:pPr marL="285750" indent="-285750">
                        <a:buFont typeface="Arial" panose="020B0604020202020204" pitchFamily="34" charset="0"/>
                        <a:buChar char="•"/>
                      </a:pPr>
                      <a:r>
                        <a:rPr lang="cs-CZ" noProof="0" dirty="0" smtClean="0"/>
                        <a:t>Tato metoda vám za pomoci malého množství slov, obrázků a fotografií může pomoct při prezentaci důležité problematiky.</a:t>
                      </a:r>
                    </a:p>
                    <a:p>
                      <a:pPr marL="0" indent="0">
                        <a:buFont typeface="Arial" panose="020B0604020202020204" pitchFamily="34" charset="0"/>
                        <a:buNone/>
                      </a:pPr>
                      <a:endParaRPr lang="cs-CZ" noProof="0" dirty="0" smtClean="0"/>
                    </a:p>
                    <a:p>
                      <a:pPr marL="285750" indent="-285750">
                        <a:buFont typeface="Arial" panose="020B0604020202020204" pitchFamily="34" charset="0"/>
                        <a:buChar char="•"/>
                      </a:pPr>
                      <a:r>
                        <a:rPr lang="cs-CZ" noProof="0" dirty="0" smtClean="0"/>
                        <a:t>Hledejte v časopisech a internetu ilustrace, které znázorňují emoce, jež doprovázejí hádky.</a:t>
                      </a:r>
                      <a:endParaRPr lang="cs-CZ" noProof="0" dirty="0"/>
                    </a:p>
                  </a:txBody>
                  <a:tcPr/>
                </a:tc>
              </a:tr>
            </a:tbl>
          </a:graphicData>
        </a:graphic>
      </p:graphicFrame>
    </p:spTree>
    <p:extLst>
      <p:ext uri="{BB962C8B-B14F-4D97-AF65-F5344CB8AC3E}">
        <p14:creationId xmlns:p14="http://schemas.microsoft.com/office/powerpoint/2010/main" val="114467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smtClean="0"/>
              <a:t>Proces:</a:t>
            </a:r>
            <a:endParaRPr lang="cs-CZ" dirty="0"/>
          </a:p>
        </p:txBody>
      </p:sp>
      <p:sp>
        <p:nvSpPr>
          <p:cNvPr id="3" name="Symbol zastępczy zawartości 2"/>
          <p:cNvSpPr>
            <a:spLocks noGrp="1"/>
          </p:cNvSpPr>
          <p:nvPr>
            <p:ph sz="quarter" idx="1"/>
          </p:nvPr>
        </p:nvSpPr>
        <p:spPr/>
        <p:txBody>
          <a:bodyPr/>
          <a:lstStyle/>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smtClean="0"/>
          </a:p>
          <a:p>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1923648738"/>
              </p:ext>
            </p:extLst>
          </p:nvPr>
        </p:nvGraphicFramePr>
        <p:xfrm>
          <a:off x="179512" y="1628800"/>
          <a:ext cx="8784976" cy="3280400"/>
        </p:xfrm>
        <a:graphic>
          <a:graphicData uri="http://schemas.openxmlformats.org/drawingml/2006/table">
            <a:tbl>
              <a:tblPr firstRow="1" bandRow="1">
                <a:tableStyleId>{5C22544A-7EE6-4342-B048-85BDC9FD1C3A}</a:tableStyleId>
              </a:tblPr>
              <a:tblGrid>
                <a:gridCol w="8784976"/>
              </a:tblGrid>
              <a:tr h="720080">
                <a:tc>
                  <a:txBody>
                    <a:bodyPr/>
                    <a:lstStyle/>
                    <a:p>
                      <a:r>
                        <a:rPr lang="cs-CZ" noProof="0" dirty="0" smtClean="0"/>
                        <a:t>II. TÝDEN PRÁCE</a:t>
                      </a:r>
                      <a:endParaRPr lang="cs-CZ" noProof="0" dirty="0"/>
                    </a:p>
                  </a:txBody>
                  <a:tcPr/>
                </a:tc>
              </a:tr>
              <a:tr h="1440160">
                <a:tc>
                  <a:txBody>
                    <a:bodyPr/>
                    <a:lstStyle/>
                    <a:p>
                      <a:pPr marL="285750" indent="-285750">
                        <a:buFont typeface="Arial" panose="020B0604020202020204" pitchFamily="34" charset="0"/>
                        <a:buChar char="•"/>
                      </a:pPr>
                      <a:r>
                        <a:rPr lang="cs-CZ" noProof="0" dirty="0" smtClean="0"/>
                        <a:t>Než začnete připravovat mapu, promluvte si ve třídě o tom, proč dochází k hádkám, např. mezi rodiči a dětmi. Zkuste si přehrát scénky, které ukazují příčiny různých hádek a sporů. </a:t>
                      </a:r>
                    </a:p>
                    <a:p>
                      <a:pPr marL="0" indent="0">
                        <a:buFont typeface="Arial" panose="020B0604020202020204" pitchFamily="34" charset="0"/>
                        <a:buNone/>
                      </a:pPr>
                      <a:endParaRPr lang="cs-CZ" noProof="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noProof="0" dirty="0" smtClean="0"/>
                        <a:t>Na základě shromážděných informací společně vytvořte myšlenkovou mapu.</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cs-CZ" noProof="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noProof="0" dirty="0" smtClean="0"/>
                        <a:t>Společné projednání, analyzování myšlenkové mapy, týkající se příčin sporů mezi rodiči a náctiletými.</a:t>
                      </a:r>
                    </a:p>
                    <a:p>
                      <a:pPr marL="0" indent="0">
                        <a:buFont typeface="Arial" panose="020B0604020202020204" pitchFamily="34" charset="0"/>
                        <a:buNone/>
                      </a:pPr>
                      <a:endParaRPr lang="cs-CZ" noProof="0" dirty="0"/>
                    </a:p>
                  </a:txBody>
                  <a:tcPr/>
                </a:tc>
              </a:tr>
            </a:tbl>
          </a:graphicData>
        </a:graphic>
      </p:graphicFrame>
    </p:spTree>
    <p:extLst>
      <p:ext uri="{BB962C8B-B14F-4D97-AF65-F5344CB8AC3E}">
        <p14:creationId xmlns:p14="http://schemas.microsoft.com/office/powerpoint/2010/main" val="5842065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iejski">
  <a:themeElements>
    <a:clrScheme name="Miejski">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iejski">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ejski">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353</TotalTime>
  <Words>1669</Words>
  <Application>Microsoft Office PowerPoint</Application>
  <PresentationFormat>Pokaz na ekranie (4:3)</PresentationFormat>
  <Paragraphs>153</Paragraphs>
  <Slides>20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20</vt:i4>
      </vt:variant>
    </vt:vector>
  </HeadingPairs>
  <TitlesOfParts>
    <vt:vector size="26" baseType="lpstr">
      <vt:lpstr>Arial</vt:lpstr>
      <vt:lpstr>Georgia</vt:lpstr>
      <vt:lpstr>Times New Roman</vt:lpstr>
      <vt:lpstr>Wingdings</vt:lpstr>
      <vt:lpstr>Wingdings 2</vt:lpstr>
      <vt:lpstr>Miejski</vt:lpstr>
      <vt:lpstr>Utváření dobrých vztahů s rodiči.  Střety generací.</vt:lpstr>
      <vt:lpstr>Obsah:</vt:lpstr>
      <vt:lpstr>Úvod:</vt:lpstr>
      <vt:lpstr>Úvod:</vt:lpstr>
      <vt:lpstr>Úvod:</vt:lpstr>
      <vt:lpstr> Zadání:</vt:lpstr>
      <vt:lpstr>Zadání: </vt:lpstr>
      <vt:lpstr>Proces:</vt:lpstr>
      <vt:lpstr>Proces:</vt:lpstr>
      <vt:lpstr>Proces:</vt:lpstr>
      <vt:lpstr>Zdroje:</vt:lpstr>
      <vt:lpstr> Hodnocení: </vt:lpstr>
      <vt:lpstr>Hodnocení:</vt:lpstr>
      <vt:lpstr>Hodnocení bodování:</vt:lpstr>
      <vt:lpstr>Výsledky:</vt:lpstr>
      <vt:lpstr>Výsledky: </vt:lpstr>
      <vt:lpstr>Výsledky:</vt:lpstr>
      <vt:lpstr>Příručka pro učitele:</vt:lpstr>
      <vt:lpstr>Příručka pro učitele:</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Budowa prawidłowych relacji z rodzicami.  Konflikt pokoleń</dc:title>
  <dc:creator>Andrzej Smorąg</dc:creator>
  <cp:lastModifiedBy>Anna Basta</cp:lastModifiedBy>
  <cp:revision>45</cp:revision>
  <dcterms:created xsi:type="dcterms:W3CDTF">2017-01-02T13:56:03Z</dcterms:created>
  <dcterms:modified xsi:type="dcterms:W3CDTF">2020-01-14T16:25:45Z</dcterms:modified>
</cp:coreProperties>
</file>