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9" r:id="rId7"/>
    <p:sldId id="261" r:id="rId8"/>
    <p:sldId id="270" r:id="rId9"/>
    <p:sldId id="271" r:id="rId10"/>
    <p:sldId id="272" r:id="rId11"/>
    <p:sldId id="264" r:id="rId12"/>
    <p:sldId id="265" r:id="rId13"/>
    <p:sldId id="266" r:id="rId14"/>
    <p:sldId id="273" r:id="rId15"/>
    <p:sldId id="267" r:id="rId16"/>
    <p:sldId id="274" r:id="rId17"/>
    <p:sldId id="275" r:id="rId18"/>
    <p:sldId id="268" r:id="rId19"/>
    <p:sldId id="276" r:id="rId20"/>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26"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9" name="Podtytuł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l-PL"/>
              <a:t>Kliknij, aby edytować styl wzorca podtytułu</a:t>
            </a:r>
            <a:endParaRPr kumimoji="0" lang="en-US"/>
          </a:p>
        </p:txBody>
      </p:sp>
      <p:sp>
        <p:nvSpPr>
          <p:cNvPr id="28" name="Tytuł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pl-PL"/>
              <a:t>Kliknij, aby edytować styl</a:t>
            </a:r>
            <a:endParaRPr kumimoji="0" lang="en-US"/>
          </a:p>
        </p:txBody>
      </p:sp>
      <p:cxnSp>
        <p:nvCxnSpPr>
          <p:cNvPr id="8" name="Łącznik prostoliniowy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Łącznik prostoliniowy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Elipsa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Symbol zastępczy daty 14"/>
          <p:cNvSpPr>
            <a:spLocks noGrp="1"/>
          </p:cNvSpPr>
          <p:nvPr>
            <p:ph type="dt" sz="half" idx="10"/>
          </p:nvPr>
        </p:nvSpPr>
        <p:spPr/>
        <p:txBody>
          <a:bodyPr/>
          <a:lstStyle/>
          <a:p>
            <a:fld id="{E8F09B88-E308-4513-A931-17915AC0EDF5}" type="datetimeFigureOut">
              <a:rPr lang="pl-PL" smtClean="0"/>
              <a:pPr/>
              <a:t>14.01.2020</a:t>
            </a:fld>
            <a:endParaRPr lang="pl-PL"/>
          </a:p>
        </p:txBody>
      </p:sp>
      <p:sp>
        <p:nvSpPr>
          <p:cNvPr id="16" name="Symbol zastępczy numeru slajdu 15"/>
          <p:cNvSpPr>
            <a:spLocks noGrp="1"/>
          </p:cNvSpPr>
          <p:nvPr>
            <p:ph type="sldNum" sz="quarter" idx="11"/>
          </p:nvPr>
        </p:nvSpPr>
        <p:spPr/>
        <p:txBody>
          <a:bodyPr/>
          <a:lstStyle/>
          <a:p>
            <a:fld id="{F894508B-3E0C-4D51-A0E7-A515D3A164DB}" type="slidenum">
              <a:rPr lang="pl-PL" smtClean="0"/>
              <a:pPr/>
              <a:t>‹#›</a:t>
            </a:fld>
            <a:endParaRPr lang="pl-PL"/>
          </a:p>
        </p:txBody>
      </p:sp>
      <p:sp>
        <p:nvSpPr>
          <p:cNvPr id="17" name="Symbol zastępczy stopki 16"/>
          <p:cNvSpPr>
            <a:spLocks noGrp="1"/>
          </p:cNvSpPr>
          <p:nvPr>
            <p:ph type="ftr" sz="quarter" idx="12"/>
          </p:nvPr>
        </p:nvSpPr>
        <p:spPr/>
        <p:txBody>
          <a:bodyPr/>
          <a:lstStyle/>
          <a:p>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a:t>Kliknij, aby edytować styl</a:t>
            </a:r>
            <a:endParaRPr kumimoji="0" lang="en-US"/>
          </a:p>
        </p:txBody>
      </p:sp>
      <p:sp>
        <p:nvSpPr>
          <p:cNvPr id="3" name="Symbol zastępczy tytułu pionowego 2"/>
          <p:cNvSpPr>
            <a:spLocks noGrp="1"/>
          </p:cNvSpPr>
          <p:nvPr>
            <p:ph type="body" orient="vert" idx="1"/>
          </p:nvPr>
        </p:nvSpPr>
        <p:spPr/>
        <p:txBody>
          <a:bodyPr vert="eaVert"/>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4" name="Symbol zastępczy daty 3"/>
          <p:cNvSpPr>
            <a:spLocks noGrp="1"/>
          </p:cNvSpPr>
          <p:nvPr>
            <p:ph type="dt" sz="half" idx="10"/>
          </p:nvPr>
        </p:nvSpPr>
        <p:spPr/>
        <p:txBody>
          <a:bodyPr/>
          <a:lstStyle/>
          <a:p>
            <a:fld id="{E8F09B88-E308-4513-A931-17915AC0EDF5}" type="datetimeFigureOut">
              <a:rPr lang="pl-PL" smtClean="0"/>
              <a:pPr/>
              <a:t>14.01.2020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F894508B-3E0C-4D51-A0E7-A515D3A164DB}"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kumimoji="0" lang="pl-PL"/>
              <a:t>Kliknij, aby edytować styl</a:t>
            </a:r>
            <a:endParaRPr kumimoji="0" lang="en-US"/>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4" name="Symbol zastępczy daty 3"/>
          <p:cNvSpPr>
            <a:spLocks noGrp="1"/>
          </p:cNvSpPr>
          <p:nvPr>
            <p:ph type="dt" sz="half" idx="10"/>
          </p:nvPr>
        </p:nvSpPr>
        <p:spPr/>
        <p:txBody>
          <a:bodyPr/>
          <a:lstStyle/>
          <a:p>
            <a:fld id="{E8F09B88-E308-4513-A931-17915AC0EDF5}" type="datetimeFigureOut">
              <a:rPr lang="pl-PL" smtClean="0"/>
              <a:pPr/>
              <a:t>14.01.2020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F894508B-3E0C-4D51-A0E7-A515D3A164DB}"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9" name="Symbol zastępczy zawartości 8"/>
          <p:cNvSpPr>
            <a:spLocks noGrp="1"/>
          </p:cNvSpPr>
          <p:nvPr>
            <p:ph idx="1"/>
          </p:nvPr>
        </p:nvSpPr>
        <p:spPr>
          <a:xfrm>
            <a:off x="457200" y="1524000"/>
            <a:ext cx="8229600" cy="4572000"/>
          </a:xfrm>
        </p:spPr>
        <p:txBody>
          <a:bodyPr/>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14" name="Symbol zastępczy daty 13"/>
          <p:cNvSpPr>
            <a:spLocks noGrp="1"/>
          </p:cNvSpPr>
          <p:nvPr>
            <p:ph type="dt" sz="half" idx="14"/>
          </p:nvPr>
        </p:nvSpPr>
        <p:spPr/>
        <p:txBody>
          <a:bodyPr/>
          <a:lstStyle/>
          <a:p>
            <a:fld id="{E8F09B88-E308-4513-A931-17915AC0EDF5}" type="datetimeFigureOut">
              <a:rPr lang="pl-PL" smtClean="0"/>
              <a:pPr/>
              <a:t>14.01.2020</a:t>
            </a:fld>
            <a:endParaRPr lang="pl-PL"/>
          </a:p>
        </p:txBody>
      </p:sp>
      <p:sp>
        <p:nvSpPr>
          <p:cNvPr id="15" name="Symbol zastępczy numeru slajdu 14"/>
          <p:cNvSpPr>
            <a:spLocks noGrp="1"/>
          </p:cNvSpPr>
          <p:nvPr>
            <p:ph type="sldNum" sz="quarter" idx="15"/>
          </p:nvPr>
        </p:nvSpPr>
        <p:spPr/>
        <p:txBody>
          <a:bodyPr/>
          <a:lstStyle>
            <a:lvl1pPr algn="ctr">
              <a:defRPr/>
            </a:lvl1pPr>
          </a:lstStyle>
          <a:p>
            <a:fld id="{F894508B-3E0C-4D51-A0E7-A515D3A164DB}" type="slidenum">
              <a:rPr lang="pl-PL" smtClean="0"/>
              <a:pPr/>
              <a:t>‹#›</a:t>
            </a:fld>
            <a:endParaRPr lang="pl-PL"/>
          </a:p>
        </p:txBody>
      </p:sp>
      <p:sp>
        <p:nvSpPr>
          <p:cNvPr id="16" name="Symbol zastępczy stopki 15"/>
          <p:cNvSpPr>
            <a:spLocks noGrp="1"/>
          </p:cNvSpPr>
          <p:nvPr>
            <p:ph type="ftr" sz="quarter" idx="16"/>
          </p:nvPr>
        </p:nvSpPr>
        <p:spPr/>
        <p:txBody>
          <a:bodyPr/>
          <a:lstStyle/>
          <a:p>
            <a:endParaRPr lang="pl-PL"/>
          </a:p>
        </p:txBody>
      </p:sp>
      <p:sp>
        <p:nvSpPr>
          <p:cNvPr id="17" name="Tytuł 16"/>
          <p:cNvSpPr>
            <a:spLocks noGrp="1"/>
          </p:cNvSpPr>
          <p:nvPr>
            <p:ph type="title"/>
          </p:nvPr>
        </p:nvSpPr>
        <p:spPr/>
        <p:txBody>
          <a:bodyPr rtlCol="0" anchor="b" anchorCtr="0"/>
          <a:lstStyle/>
          <a:p>
            <a:r>
              <a:rPr kumimoji="0" lang="pl-PL"/>
              <a:t>Kliknij, aby edytować styl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4" name="Symbol zastępczy daty 3"/>
          <p:cNvSpPr>
            <a:spLocks noGrp="1"/>
          </p:cNvSpPr>
          <p:nvPr>
            <p:ph type="dt" sz="half" idx="10"/>
          </p:nvPr>
        </p:nvSpPr>
        <p:spPr/>
        <p:txBody>
          <a:bodyPr/>
          <a:lstStyle/>
          <a:p>
            <a:fld id="{E8F09B88-E308-4513-A931-17915AC0EDF5}" type="datetimeFigureOut">
              <a:rPr lang="pl-PL" smtClean="0"/>
              <a:pPr/>
              <a:t>14.01.2020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F894508B-3E0C-4D51-A0E7-A515D3A164DB}" type="slidenum">
              <a:rPr lang="pl-PL" smtClean="0"/>
              <a:pPr/>
              <a:t>‹#›</a:t>
            </a:fld>
            <a:endParaRPr lang="pl-PL"/>
          </a:p>
        </p:txBody>
      </p:sp>
      <p:sp>
        <p:nvSpPr>
          <p:cNvPr id="2" name="Tytuł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pl-PL"/>
              <a:t>Kliknij, aby edytować styl</a:t>
            </a:r>
            <a:endParaRPr kumimoji="0" lang="en-US"/>
          </a:p>
        </p:txBody>
      </p:sp>
      <p:sp>
        <p:nvSpPr>
          <p:cNvPr id="3" name="Symbol zastępczy tekstu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l-PL"/>
              <a:t>Kliknij, aby edytować style wzorca tekstu</a:t>
            </a:r>
          </a:p>
        </p:txBody>
      </p:sp>
      <p:cxnSp>
        <p:nvCxnSpPr>
          <p:cNvPr id="7" name="Łącznik prostoliniowy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5" name="Symbol zastępczy daty 4"/>
          <p:cNvSpPr>
            <a:spLocks noGrp="1"/>
          </p:cNvSpPr>
          <p:nvPr>
            <p:ph type="dt" sz="half" idx="10"/>
          </p:nvPr>
        </p:nvSpPr>
        <p:spPr/>
        <p:txBody>
          <a:bodyPr/>
          <a:lstStyle/>
          <a:p>
            <a:fld id="{E8F09B88-E308-4513-A931-17915AC0EDF5}" type="datetimeFigureOut">
              <a:rPr lang="pl-PL" smtClean="0"/>
              <a:pPr/>
              <a:t>14.01.2020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F894508B-3E0C-4D51-A0E7-A515D3A164DB}" type="slidenum">
              <a:rPr lang="pl-PL" smtClean="0"/>
              <a:pPr/>
              <a:t>‹#›</a:t>
            </a:fld>
            <a:endParaRPr lang="pl-PL"/>
          </a:p>
        </p:txBody>
      </p:sp>
      <p:sp>
        <p:nvSpPr>
          <p:cNvPr id="2" name="Tytuł 1"/>
          <p:cNvSpPr>
            <a:spLocks noGrp="1"/>
          </p:cNvSpPr>
          <p:nvPr>
            <p:ph type="title"/>
          </p:nvPr>
        </p:nvSpPr>
        <p:spPr/>
        <p:txBody>
          <a:bodyPr/>
          <a:lstStyle/>
          <a:p>
            <a:r>
              <a:rPr kumimoji="0" lang="pl-PL"/>
              <a:t>Kliknij, aby edytować styl</a:t>
            </a:r>
            <a:endParaRPr kumimoji="0" lang="en-US"/>
          </a:p>
        </p:txBody>
      </p:sp>
      <p:sp>
        <p:nvSpPr>
          <p:cNvPr id="11" name="Symbol zastępczy zawartości 10"/>
          <p:cNvSpPr>
            <a:spLocks noGrp="1"/>
          </p:cNvSpPr>
          <p:nvPr>
            <p:ph sz="half" idx="1"/>
          </p:nvPr>
        </p:nvSpPr>
        <p:spPr>
          <a:xfrm>
            <a:off x="457200" y="1524000"/>
            <a:ext cx="4059936" cy="4572000"/>
          </a:xfrm>
        </p:spPr>
        <p:txBody>
          <a:bodyPr/>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13" name="Symbol zastępczy zawartości 12"/>
          <p:cNvSpPr>
            <a:spLocks noGrp="1"/>
          </p:cNvSpPr>
          <p:nvPr>
            <p:ph sz="half" idx="2"/>
          </p:nvPr>
        </p:nvSpPr>
        <p:spPr>
          <a:xfrm>
            <a:off x="4648200" y="1524000"/>
            <a:ext cx="4059936" cy="4572000"/>
          </a:xfrm>
        </p:spPr>
        <p:txBody>
          <a:bodyPr/>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9" name="Symbol zastępczy numeru slajdu 8"/>
          <p:cNvSpPr>
            <a:spLocks noGrp="1"/>
          </p:cNvSpPr>
          <p:nvPr>
            <p:ph type="sldNum" sz="quarter" idx="12"/>
          </p:nvPr>
        </p:nvSpPr>
        <p:spPr/>
        <p:txBody>
          <a:bodyPr/>
          <a:lstStyle/>
          <a:p>
            <a:fld id="{F894508B-3E0C-4D51-A0E7-A515D3A164DB}" type="slidenum">
              <a:rPr lang="pl-PL" smtClean="0"/>
              <a:pPr/>
              <a:t>‹#›</a:t>
            </a:fld>
            <a:endParaRPr lang="pl-PL"/>
          </a:p>
        </p:txBody>
      </p:sp>
      <p:sp>
        <p:nvSpPr>
          <p:cNvPr id="8" name="Symbol zastępczy stopki 7"/>
          <p:cNvSpPr>
            <a:spLocks noGrp="1"/>
          </p:cNvSpPr>
          <p:nvPr>
            <p:ph type="ftr" sz="quarter" idx="11"/>
          </p:nvPr>
        </p:nvSpPr>
        <p:spPr/>
        <p:txBody>
          <a:bodyPr/>
          <a:lstStyle/>
          <a:p>
            <a:endParaRPr lang="pl-PL"/>
          </a:p>
        </p:txBody>
      </p:sp>
      <p:sp>
        <p:nvSpPr>
          <p:cNvPr id="7" name="Symbol zastępczy daty 6"/>
          <p:cNvSpPr>
            <a:spLocks noGrp="1"/>
          </p:cNvSpPr>
          <p:nvPr>
            <p:ph type="dt" sz="half" idx="10"/>
          </p:nvPr>
        </p:nvSpPr>
        <p:spPr/>
        <p:txBody>
          <a:bodyPr/>
          <a:lstStyle/>
          <a:p>
            <a:fld id="{E8F09B88-E308-4513-A931-17915AC0EDF5}" type="datetimeFigureOut">
              <a:rPr lang="pl-PL" smtClean="0"/>
              <a:pPr/>
              <a:t>14.01.2020</a:t>
            </a:fld>
            <a:endParaRPr lang="pl-PL"/>
          </a:p>
        </p:txBody>
      </p:sp>
      <p:sp>
        <p:nvSpPr>
          <p:cNvPr id="3" name="Symbol zastępczy tekstu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l-PL"/>
              <a:t>Kliknij, aby edytować style wzorca tekstu</a:t>
            </a:r>
          </a:p>
        </p:txBody>
      </p:sp>
      <p:sp>
        <p:nvSpPr>
          <p:cNvPr id="32" name="Symbol zastępczy zawartości 31"/>
          <p:cNvSpPr>
            <a:spLocks noGrp="1"/>
          </p:cNvSpPr>
          <p:nvPr>
            <p:ph sz="half" idx="2"/>
          </p:nvPr>
        </p:nvSpPr>
        <p:spPr>
          <a:xfrm>
            <a:off x="457200" y="2201896"/>
            <a:ext cx="4038600" cy="3913632"/>
          </a:xfrm>
        </p:spPr>
        <p:txBody>
          <a:bodyPr/>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34" name="Symbol zastępczy zawartości 33"/>
          <p:cNvSpPr>
            <a:spLocks noGrp="1"/>
          </p:cNvSpPr>
          <p:nvPr>
            <p:ph sz="quarter" idx="4"/>
          </p:nvPr>
        </p:nvSpPr>
        <p:spPr>
          <a:xfrm>
            <a:off x="4649788" y="2201896"/>
            <a:ext cx="4038600" cy="3913632"/>
          </a:xfrm>
        </p:spPr>
        <p:txBody>
          <a:bodyPr/>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2" name="Tytuł 1"/>
          <p:cNvSpPr>
            <a:spLocks noGrp="1"/>
          </p:cNvSpPr>
          <p:nvPr>
            <p:ph type="title"/>
          </p:nvPr>
        </p:nvSpPr>
        <p:spPr>
          <a:xfrm>
            <a:off x="457200" y="155448"/>
            <a:ext cx="8229600" cy="1143000"/>
          </a:xfrm>
        </p:spPr>
        <p:txBody>
          <a:bodyPr anchor="b" anchorCtr="0"/>
          <a:lstStyle>
            <a:lvl1pPr>
              <a:defRPr/>
            </a:lvl1pPr>
          </a:lstStyle>
          <a:p>
            <a:r>
              <a:rPr kumimoji="0" lang="pl-PL"/>
              <a:t>Kliknij, aby edytować styl</a:t>
            </a:r>
            <a:endParaRPr kumimoji="0" lang="en-US"/>
          </a:p>
        </p:txBody>
      </p:sp>
      <p:sp>
        <p:nvSpPr>
          <p:cNvPr id="12" name="Symbol zastępczy tekstu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l-PL"/>
              <a:t>Kliknij, aby edytować style wzorca tekstu</a:t>
            </a:r>
          </a:p>
        </p:txBody>
      </p:sp>
      <p:cxnSp>
        <p:nvCxnSpPr>
          <p:cNvPr id="10" name="Łącznik prostoliniowy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Łącznik prostoliniowy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3" name="Symbol zastępczy daty 2"/>
          <p:cNvSpPr>
            <a:spLocks noGrp="1"/>
          </p:cNvSpPr>
          <p:nvPr>
            <p:ph type="dt" sz="half" idx="10"/>
          </p:nvPr>
        </p:nvSpPr>
        <p:spPr/>
        <p:txBody>
          <a:bodyPr/>
          <a:lstStyle/>
          <a:p>
            <a:fld id="{E8F09B88-E308-4513-A931-17915AC0EDF5}" type="datetimeFigureOut">
              <a:rPr lang="pl-PL" smtClean="0"/>
              <a:pPr/>
              <a:t>14.01.2020</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F894508B-3E0C-4D51-A0E7-A515D3A164DB}" type="slidenum">
              <a:rPr lang="pl-PL" smtClean="0"/>
              <a:pPr/>
              <a:t>‹#›</a:t>
            </a:fld>
            <a:endParaRPr lang="pl-PL"/>
          </a:p>
        </p:txBody>
      </p:sp>
      <p:sp>
        <p:nvSpPr>
          <p:cNvPr id="2" name="Tytuł 1"/>
          <p:cNvSpPr>
            <a:spLocks noGrp="1"/>
          </p:cNvSpPr>
          <p:nvPr>
            <p:ph type="title"/>
          </p:nvPr>
        </p:nvSpPr>
        <p:spPr/>
        <p:txBody>
          <a:bodyPr/>
          <a:lstStyle/>
          <a:p>
            <a:r>
              <a:rPr kumimoji="0" lang="pl-PL"/>
              <a:t>Kliknij, aby edytować styl</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E8F09B88-E308-4513-A931-17915AC0EDF5}" type="datetimeFigureOut">
              <a:rPr lang="pl-PL" smtClean="0"/>
              <a:pPr/>
              <a:t>14.01.2020</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F894508B-3E0C-4D51-A0E7-A515D3A164DB}"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29" name="Symbol zastępczy zawartości 28"/>
          <p:cNvSpPr>
            <a:spLocks noGrp="1"/>
          </p:cNvSpPr>
          <p:nvPr>
            <p:ph sz="quarter" idx="1"/>
          </p:nvPr>
        </p:nvSpPr>
        <p:spPr>
          <a:xfrm>
            <a:off x="457200" y="457200"/>
            <a:ext cx="6248400" cy="5715000"/>
          </a:xfrm>
        </p:spPr>
        <p:txBody>
          <a:bodyPr/>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3" name="Symbol zastępczy tekstu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pl-PL"/>
              <a:t>Kliknij, aby edytować style wzorca tekstu</a:t>
            </a:r>
          </a:p>
        </p:txBody>
      </p:sp>
      <p:sp>
        <p:nvSpPr>
          <p:cNvPr id="31" name="Tytuł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pl-PL"/>
              <a:t>Kliknij, aby edytować styl</a:t>
            </a:r>
            <a:endParaRPr kumimoji="0" lang="en-US"/>
          </a:p>
        </p:txBody>
      </p:sp>
      <p:sp>
        <p:nvSpPr>
          <p:cNvPr id="8" name="Symbol zastępczy daty 7"/>
          <p:cNvSpPr>
            <a:spLocks noGrp="1"/>
          </p:cNvSpPr>
          <p:nvPr>
            <p:ph type="dt" sz="half" idx="14"/>
          </p:nvPr>
        </p:nvSpPr>
        <p:spPr/>
        <p:txBody>
          <a:bodyPr/>
          <a:lstStyle/>
          <a:p>
            <a:fld id="{E8F09B88-E308-4513-A931-17915AC0EDF5}" type="datetimeFigureOut">
              <a:rPr lang="pl-PL" smtClean="0"/>
              <a:pPr/>
              <a:t>14.01.2020</a:t>
            </a:fld>
            <a:endParaRPr lang="pl-PL"/>
          </a:p>
        </p:txBody>
      </p:sp>
      <p:sp>
        <p:nvSpPr>
          <p:cNvPr id="9" name="Symbol zastępczy numeru slajdu 8"/>
          <p:cNvSpPr>
            <a:spLocks noGrp="1"/>
          </p:cNvSpPr>
          <p:nvPr>
            <p:ph type="sldNum" sz="quarter" idx="15"/>
          </p:nvPr>
        </p:nvSpPr>
        <p:spPr/>
        <p:txBody>
          <a:bodyPr/>
          <a:lstStyle/>
          <a:p>
            <a:fld id="{F894508B-3E0C-4D51-A0E7-A515D3A164DB}" type="slidenum">
              <a:rPr lang="pl-PL" smtClean="0"/>
              <a:pPr/>
              <a:t>‹#›</a:t>
            </a:fld>
            <a:endParaRPr lang="pl-PL"/>
          </a:p>
        </p:txBody>
      </p:sp>
      <p:sp>
        <p:nvSpPr>
          <p:cNvPr id="10" name="Symbol zastępczy stopki 9"/>
          <p:cNvSpPr>
            <a:spLocks noGrp="1"/>
          </p:cNvSpPr>
          <p:nvPr>
            <p:ph type="ftr" sz="quarter" idx="16"/>
          </p:nvPr>
        </p:nvSpPr>
        <p:spPr/>
        <p:txBody>
          <a:bodyPr/>
          <a:lstStyle/>
          <a:p>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pl-PL"/>
              <a:t>Kliknij, aby edytować styl</a:t>
            </a:r>
            <a:endParaRPr kumimoji="0" lang="en-US"/>
          </a:p>
        </p:txBody>
      </p:sp>
      <p:sp>
        <p:nvSpPr>
          <p:cNvPr id="3" name="Symbol zastępczy obrazu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pl-PL"/>
              <a:t>Kliknij ikonę, aby dodać obraz</a:t>
            </a:r>
            <a:endParaRPr kumimoji="0" lang="en-US"/>
          </a:p>
        </p:txBody>
      </p:sp>
      <p:sp>
        <p:nvSpPr>
          <p:cNvPr id="4" name="Symbol zastępczy tekstu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pl-PL"/>
              <a:t>Kliknij, aby edytować style wzorca tekstu</a:t>
            </a:r>
          </a:p>
        </p:txBody>
      </p:sp>
      <p:sp>
        <p:nvSpPr>
          <p:cNvPr id="8" name="Symbol zastępczy daty 7"/>
          <p:cNvSpPr>
            <a:spLocks noGrp="1"/>
          </p:cNvSpPr>
          <p:nvPr>
            <p:ph type="dt" sz="half" idx="10"/>
          </p:nvPr>
        </p:nvSpPr>
        <p:spPr/>
        <p:txBody>
          <a:bodyPr/>
          <a:lstStyle/>
          <a:p>
            <a:fld id="{E8F09B88-E308-4513-A931-17915AC0EDF5}" type="datetimeFigureOut">
              <a:rPr lang="pl-PL" smtClean="0"/>
              <a:pPr/>
              <a:t>14.01.2020</a:t>
            </a:fld>
            <a:endParaRPr lang="pl-PL"/>
          </a:p>
        </p:txBody>
      </p:sp>
      <p:sp>
        <p:nvSpPr>
          <p:cNvPr id="9" name="Symbol zastępczy numeru slajdu 8"/>
          <p:cNvSpPr>
            <a:spLocks noGrp="1"/>
          </p:cNvSpPr>
          <p:nvPr>
            <p:ph type="sldNum" sz="quarter" idx="11"/>
          </p:nvPr>
        </p:nvSpPr>
        <p:spPr/>
        <p:txBody>
          <a:bodyPr/>
          <a:lstStyle/>
          <a:p>
            <a:fld id="{F894508B-3E0C-4D51-A0E7-A515D3A164DB}" type="slidenum">
              <a:rPr lang="pl-PL" smtClean="0"/>
              <a:pPr/>
              <a:t>‹#›</a:t>
            </a:fld>
            <a:endParaRPr lang="pl-PL"/>
          </a:p>
        </p:txBody>
      </p:sp>
      <p:sp>
        <p:nvSpPr>
          <p:cNvPr id="10" name="Symbol zastępczy stopki 9"/>
          <p:cNvSpPr>
            <a:spLocks noGrp="1"/>
          </p:cNvSpPr>
          <p:nvPr>
            <p:ph type="ftr" sz="quarter" idx="12"/>
          </p:nvPr>
        </p:nvSpPr>
        <p:spPr/>
        <p:txBody>
          <a:bodyPr/>
          <a:lstStyle/>
          <a:p>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Symbol zastępczy tekstu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pl-PL"/>
              <a:t>Kliknij, aby edytować style wzorca tekstu</a:t>
            </a:r>
          </a:p>
          <a:p>
            <a:pPr lvl="1" eaLnBrk="1" latinLnBrk="0" hangingPunct="1"/>
            <a:r>
              <a:rPr kumimoji="0" lang="pl-PL"/>
              <a:t>Drugi poziom</a:t>
            </a:r>
          </a:p>
          <a:p>
            <a:pPr lvl="2" eaLnBrk="1" latinLnBrk="0" hangingPunct="1"/>
            <a:r>
              <a:rPr kumimoji="0" lang="pl-PL"/>
              <a:t>Trzeci poziom</a:t>
            </a:r>
          </a:p>
          <a:p>
            <a:pPr lvl="3" eaLnBrk="1" latinLnBrk="0" hangingPunct="1"/>
            <a:r>
              <a:rPr kumimoji="0" lang="pl-PL"/>
              <a:t>Czwarty poziom</a:t>
            </a:r>
          </a:p>
          <a:p>
            <a:pPr lvl="4" eaLnBrk="1" latinLnBrk="0" hangingPunct="1"/>
            <a:r>
              <a:rPr kumimoji="0" lang="pl-PL"/>
              <a:t>Piąty poziom</a:t>
            </a:r>
            <a:endParaRPr kumimoji="0" lang="en-US"/>
          </a:p>
        </p:txBody>
      </p:sp>
      <p:sp>
        <p:nvSpPr>
          <p:cNvPr id="24" name="Symbol zastępczy daty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E8F09B88-E308-4513-A931-17915AC0EDF5}" type="datetimeFigureOut">
              <a:rPr lang="pl-PL" smtClean="0"/>
              <a:pPr/>
              <a:t>14.01.2020</a:t>
            </a:fld>
            <a:endParaRPr lang="pl-PL"/>
          </a:p>
        </p:txBody>
      </p:sp>
      <p:sp>
        <p:nvSpPr>
          <p:cNvPr id="10" name="Symbol zastępczy stopki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pl-PL"/>
          </a:p>
        </p:txBody>
      </p:sp>
      <p:sp>
        <p:nvSpPr>
          <p:cNvPr id="22" name="Symbol zastępczy numeru slajdu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F894508B-3E0C-4D51-A0E7-A515D3A164DB}" type="slidenum">
              <a:rPr lang="pl-PL" smtClean="0"/>
              <a:pPr/>
              <a:t>‹#›</a:t>
            </a:fld>
            <a:endParaRPr lang="pl-PL"/>
          </a:p>
        </p:txBody>
      </p:sp>
      <p:sp>
        <p:nvSpPr>
          <p:cNvPr id="5" name="Symbol zastępczy tytułu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pl-PL"/>
              <a:t>Kliknij, aby edytować styl</a:t>
            </a:r>
            <a:endParaRPr kumimoji="0" lang="en-U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xml"/><Relationship Id="rId5" Type="http://schemas.openxmlformats.org/officeDocument/2006/relationships/image" Target="../media/image6.jpeg"/><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cs.wikipedia.org/wiki/Z%C3%A1mo%C5%99sk%C3%A9_objevy" TargetMode="External"/><Relationship Id="rId2" Type="http://schemas.openxmlformats.org/officeDocument/2006/relationships/hyperlink" Target="http://antiskola.eu/cz/referaty/1293-zamorske-objavy" TargetMode="External"/><Relationship Id="rId1" Type="http://schemas.openxmlformats.org/officeDocument/2006/relationships/slideLayout" Target="../slideLayouts/slideLayout2.xml"/><Relationship Id="rId6" Type="http://schemas.openxmlformats.org/officeDocument/2006/relationships/hyperlink" Target="https://cs.wikipedia.org/wiki/Magellanova_cesta_kolem_sv%C4%9Bta" TargetMode="External"/><Relationship Id="rId5" Type="http://schemas.openxmlformats.org/officeDocument/2006/relationships/hyperlink" Target="http://antiskola.eu/cz/referaty/8302-zamorske-objavy" TargetMode="External"/><Relationship Id="rId4" Type="http://schemas.openxmlformats.org/officeDocument/2006/relationships/hyperlink" Target="https://cs.wikipedia.org/wiki/Kry%C5%A1tof_Kolumbus"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pic>
        <p:nvPicPr>
          <p:cNvPr id="1035" name="Picture 11" descr="Znalezione obrazy dla zapytania mapy &amp;sacute;wiata przed odkryciami geograficznymi"/>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67944" y="4630150"/>
            <a:ext cx="3024336" cy="1467252"/>
          </a:xfrm>
          <a:prstGeom prst="rect">
            <a:avLst/>
          </a:prstGeom>
          <a:noFill/>
          <a:extLst>
            <a:ext uri="{909E8E84-426E-40DD-AFC4-6F175D3DCCD1}">
              <a14:hiddenFill xmlns:a14="http://schemas.microsoft.com/office/drawing/2010/main">
                <a:solidFill>
                  <a:srgbClr val="FFFFFF"/>
                </a:solidFill>
              </a14:hiddenFill>
            </a:ext>
          </a:extLst>
        </p:spPr>
      </p:pic>
      <p:sp>
        <p:nvSpPr>
          <p:cNvPr id="3" name="Podtytuł 2"/>
          <p:cNvSpPr>
            <a:spLocks noGrp="1"/>
          </p:cNvSpPr>
          <p:nvPr>
            <p:ph type="subTitle" idx="1"/>
          </p:nvPr>
        </p:nvSpPr>
        <p:spPr>
          <a:xfrm>
            <a:off x="467544" y="3340754"/>
            <a:ext cx="8305800" cy="1296144"/>
          </a:xfrm>
        </p:spPr>
        <p:txBody>
          <a:bodyPr>
            <a:normAutofit fontScale="92500" lnSpcReduction="20000"/>
          </a:bodyPr>
          <a:lstStyle/>
          <a:p>
            <a:r>
              <a:rPr lang="cs-CZ" b="1" dirty="0">
                <a:solidFill>
                  <a:srgbClr val="FF0000"/>
                </a:solidFill>
              </a:rPr>
              <a:t>Web Quest je určen pro žáky gymnázií, jako podpora v hodinách dějepisu pro žáky s poruchou sluchu </a:t>
            </a:r>
            <a:endParaRPr lang="cs-CZ" dirty="0">
              <a:solidFill>
                <a:srgbClr val="FF0000"/>
              </a:solidFill>
            </a:endParaRPr>
          </a:p>
          <a:p>
            <a:endParaRPr lang="cs-CZ" b="1" dirty="0">
              <a:solidFill>
                <a:srgbClr val="FF0000"/>
              </a:solidFill>
            </a:endParaRPr>
          </a:p>
          <a:p>
            <a:r>
              <a:rPr lang="cs-CZ" b="1" dirty="0">
                <a:solidFill>
                  <a:srgbClr val="FF0000"/>
                </a:solidFill>
              </a:rPr>
              <a:t>Zpracoval: Maria Smorąg</a:t>
            </a:r>
          </a:p>
          <a:p>
            <a:endParaRPr lang="cs-CZ" dirty="0"/>
          </a:p>
        </p:txBody>
      </p:sp>
      <p:sp>
        <p:nvSpPr>
          <p:cNvPr id="2" name="Tytuł 1"/>
          <p:cNvSpPr>
            <a:spLocks noGrp="1"/>
          </p:cNvSpPr>
          <p:nvPr>
            <p:ph type="ctrTitle"/>
          </p:nvPr>
        </p:nvSpPr>
        <p:spPr>
          <a:xfrm>
            <a:off x="467544" y="1916832"/>
            <a:ext cx="8579296" cy="1138060"/>
          </a:xfrm>
        </p:spPr>
        <p:txBody>
          <a:bodyPr/>
          <a:lstStyle/>
          <a:p>
            <a:r>
              <a:rPr lang="cs-CZ" sz="3600" dirty="0">
                <a:solidFill>
                  <a:schemeClr val="bg1"/>
                </a:solidFill>
              </a:rPr>
              <a:t>Velké zeměpisné objevy - velcí cestovatelé.</a:t>
            </a:r>
          </a:p>
        </p:txBody>
      </p:sp>
      <p:pic>
        <p:nvPicPr>
          <p:cNvPr id="1033" name="Picture 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3528" y="4618034"/>
            <a:ext cx="1872208" cy="14041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Obraz 4">
            <a:extLst>
              <a:ext uri="{FF2B5EF4-FFF2-40B4-BE49-F238E27FC236}">
                <a16:creationId xmlns="" xmlns:a16="http://schemas.microsoft.com/office/drawing/2014/main" id="{9963E0C3-E02B-4CFE-9E6D-21E80099D5D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323" y="78802"/>
            <a:ext cx="9144000" cy="1877232"/>
          </a:xfrm>
          <a:prstGeom prst="rect">
            <a:avLst/>
          </a:prstGeom>
        </p:spPr>
      </p:pic>
      <p:pic>
        <p:nvPicPr>
          <p:cNvPr id="7" name="Obraz 6"/>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697139" y="6300788"/>
            <a:ext cx="1743075" cy="557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174426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p:cNvGraphicFramePr>
            <a:graphicFrameLocks noGrp="1"/>
          </p:cNvGraphicFramePr>
          <p:nvPr>
            <p:ph idx="1"/>
            <p:extLst>
              <p:ext uri="{D42A27DB-BD31-4B8C-83A1-F6EECF244321}">
                <p14:modId xmlns:p14="http://schemas.microsoft.com/office/powerpoint/2010/main" val="690325421"/>
              </p:ext>
            </p:extLst>
          </p:nvPr>
        </p:nvGraphicFramePr>
        <p:xfrm>
          <a:off x="457200" y="1524000"/>
          <a:ext cx="8229600" cy="4302760"/>
        </p:xfrm>
        <a:graphic>
          <a:graphicData uri="http://schemas.openxmlformats.org/drawingml/2006/table">
            <a:tbl>
              <a:tblPr firstRow="1" bandRow="1">
                <a:tableStyleId>{5C22544A-7EE6-4342-B048-85BDC9FD1C3A}</a:tableStyleId>
              </a:tblPr>
              <a:tblGrid>
                <a:gridCol w="8229600">
                  <a:extLst>
                    <a:ext uri="{9D8B030D-6E8A-4147-A177-3AD203B41FA5}">
                      <a16:colId xmlns="" xmlns:a16="http://schemas.microsoft.com/office/drawing/2014/main" val="20000"/>
                    </a:ext>
                  </a:extLst>
                </a:gridCol>
              </a:tblGrid>
              <a:tr h="370840">
                <a:tc>
                  <a:txBody>
                    <a:bodyPr/>
                    <a:lstStyle/>
                    <a:p>
                      <a:r>
                        <a:rPr lang="cs-CZ" noProof="0" dirty="0"/>
                        <a:t>III./IV. TÝDEN PRÁCE:</a:t>
                      </a:r>
                    </a:p>
                  </a:txBody>
                  <a:tcPr/>
                </a:tc>
                <a:extLst>
                  <a:ext uri="{0D108BD9-81ED-4DB2-BD59-A6C34878D82A}">
                    <a16:rowId xmlns="" xmlns:a16="http://schemas.microsoft.com/office/drawing/2014/main" val="10000"/>
                  </a:ext>
                </a:extLst>
              </a:tr>
              <a:tr h="370840">
                <a:tc>
                  <a:txBody>
                    <a:bodyPr/>
                    <a:lstStyle/>
                    <a:p>
                      <a:pPr marL="285750" indent="-285750">
                        <a:buFont typeface="Arial" panose="020B0604020202020204" pitchFamily="34" charset="0"/>
                        <a:buChar char="•"/>
                      </a:pPr>
                      <a:r>
                        <a:rPr lang="cs-CZ" noProof="0" dirty="0"/>
                        <a:t>Společné vytvoření mapy, která prezentuje zeměpisné objevy Velkých objevů.</a:t>
                      </a:r>
                    </a:p>
                    <a:p>
                      <a:pPr marL="285750" indent="-285750">
                        <a:buFont typeface="Arial" panose="020B0604020202020204" pitchFamily="34" charset="0"/>
                        <a:buChar char="•"/>
                      </a:pPr>
                      <a:r>
                        <a:rPr lang="cs-CZ" noProof="0" dirty="0"/>
                        <a:t>Toto zadání žáci plní během vyučování, společně s učitelem.</a:t>
                      </a:r>
                    </a:p>
                    <a:p>
                      <a:pPr marL="285750" indent="-285750">
                        <a:buFont typeface="Arial" panose="020B0604020202020204" pitchFamily="34" charset="0"/>
                        <a:buChar char="•"/>
                      </a:pPr>
                      <a:r>
                        <a:rPr lang="cs-CZ" noProof="0" dirty="0"/>
                        <a:t>Pro splnění druhé části zadání by měl učitel vytisknout snímky z prezentací žáků a připravit vhodnou mapu (mapa světa z 15. století, může to být také obrysová, současná mapa světa). Pokud je to obrysová mapa, žáci by měli zamalovat oblasti a kontinenty, které byly objeveny v době Velkých zeměpisných objevů. Pokud je to mapa z 15. století, žáci by měli domalovat objevené kontinenty a vytvořit vlastní mapu.</a:t>
                      </a:r>
                    </a:p>
                    <a:p>
                      <a:pPr marL="0" indent="0">
                        <a:buNone/>
                      </a:pPr>
                      <a:r>
                        <a:rPr lang="cs-CZ" noProof="0" dirty="0"/>
                        <a:t>Žáci by měli </a:t>
                      </a:r>
                    </a:p>
                    <a:p>
                      <a:pPr marL="514350" indent="-514350">
                        <a:buAutoNum type="arabicPeriod"/>
                      </a:pPr>
                      <a:r>
                        <a:rPr lang="cs-CZ" noProof="0" dirty="0"/>
                        <a:t>Nalepit do mapy fotografie objevitelů.</a:t>
                      </a:r>
                    </a:p>
                    <a:p>
                      <a:pPr marL="514350" indent="-514350">
                        <a:buAutoNum type="arabicPeriod"/>
                      </a:pPr>
                      <a:r>
                        <a:rPr lang="cs-CZ" noProof="0" dirty="0"/>
                        <a:t>Nakreslit námořní trasu, kterou překonali, nebo kontinent, který objevili.</a:t>
                      </a:r>
                    </a:p>
                    <a:p>
                      <a:pPr marL="514350" indent="-514350">
                        <a:buAutoNum type="arabicPeriod"/>
                      </a:pPr>
                      <a:r>
                        <a:rPr lang="cs-CZ" noProof="0" dirty="0"/>
                        <a:t>Napsat data objevů tras a kontinentů.</a:t>
                      </a:r>
                    </a:p>
                    <a:p>
                      <a:pPr marL="514350" indent="-514350">
                        <a:buAutoNum type="arabicPeriod"/>
                      </a:pPr>
                      <a:r>
                        <a:rPr lang="cs-CZ" noProof="0" dirty="0"/>
                        <a:t>Nalepit ilustrace lodí a navigačních přístrojů.</a:t>
                      </a:r>
                    </a:p>
                    <a:p>
                      <a:pPr marL="285750" indent="-285750">
                        <a:buFont typeface="Arial" panose="020B0604020202020204" pitchFamily="34" charset="0"/>
                        <a:buChar char="•"/>
                      </a:pPr>
                      <a:endParaRPr lang="cs-CZ" noProof="0" dirty="0"/>
                    </a:p>
                  </a:txBody>
                  <a:tcPr/>
                </a:tc>
                <a:extLst>
                  <a:ext uri="{0D108BD9-81ED-4DB2-BD59-A6C34878D82A}">
                    <a16:rowId xmlns="" xmlns:a16="http://schemas.microsoft.com/office/drawing/2014/main" val="10001"/>
                  </a:ext>
                </a:extLst>
              </a:tr>
            </a:tbl>
          </a:graphicData>
        </a:graphic>
      </p:graphicFrame>
      <p:sp>
        <p:nvSpPr>
          <p:cNvPr id="3" name="Tytuł 2"/>
          <p:cNvSpPr>
            <a:spLocks noGrp="1"/>
          </p:cNvSpPr>
          <p:nvPr>
            <p:ph type="title"/>
          </p:nvPr>
        </p:nvSpPr>
        <p:spPr/>
        <p:txBody>
          <a:bodyPr/>
          <a:lstStyle/>
          <a:p>
            <a:r>
              <a:rPr lang="cs-CZ"/>
              <a:t>Proces - pracovní plán:</a:t>
            </a:r>
          </a:p>
        </p:txBody>
      </p:sp>
    </p:spTree>
    <p:extLst>
      <p:ext uri="{BB962C8B-B14F-4D97-AF65-F5344CB8AC3E}">
        <p14:creationId xmlns:p14="http://schemas.microsoft.com/office/powerpoint/2010/main" val="14068868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r>
              <a:rPr lang="pl-PL" dirty="0" smtClean="0">
                <a:hlinkClick r:id="rId2"/>
              </a:rPr>
              <a:t>http://antiskola.eu/cz/referaty/1293-zamorske-objavy </a:t>
            </a:r>
            <a:endParaRPr lang="pl-PL" dirty="0" smtClean="0"/>
          </a:p>
          <a:p>
            <a:r>
              <a:rPr lang="pl-PL" dirty="0" smtClean="0">
                <a:hlinkClick r:id="rId3"/>
              </a:rPr>
              <a:t>https://cs.wikipedia.org/wiki/Z%C3%A1mo%C5%99sk%C3%A9_objevy</a:t>
            </a:r>
          </a:p>
          <a:p>
            <a:r>
              <a:rPr lang="pl-PL" dirty="0" smtClean="0">
                <a:hlinkClick r:id="rId4"/>
              </a:rPr>
              <a:t>https://cs.wikipedia.org/wiki/Kry%C5%A1tof_Kolumbus</a:t>
            </a:r>
            <a:r>
              <a:rPr lang="pl-PL" dirty="0" smtClean="0">
                <a:hlinkClick r:id="rId3"/>
              </a:rPr>
              <a:t> </a:t>
            </a:r>
            <a:endParaRPr lang="pl-PL" dirty="0" smtClean="0"/>
          </a:p>
          <a:p>
            <a:r>
              <a:rPr lang="pl-PL" dirty="0" smtClean="0">
                <a:hlinkClick r:id="rId5"/>
              </a:rPr>
              <a:t>http://antiskola.eu/cz/referaty/8302-zamorske-objavy#page.2 </a:t>
            </a:r>
            <a:endParaRPr lang="pl-PL" dirty="0" smtClean="0"/>
          </a:p>
          <a:p>
            <a:r>
              <a:rPr lang="pl-PL" smtClean="0">
                <a:hlinkClick r:id="rId6"/>
              </a:rPr>
              <a:t>https://cs.wikipedia.org/wiki/Magellanova_cesta_kolem_sv%C4%9Bta</a:t>
            </a:r>
            <a:endParaRPr lang="pl-PL" smtClean="0"/>
          </a:p>
          <a:p>
            <a:endParaRPr lang="pl-PL" dirty="0" smtClean="0"/>
          </a:p>
          <a:p>
            <a:pPr marL="0" indent="0">
              <a:buNone/>
            </a:pPr>
            <a:endParaRPr lang="cs-CZ" dirty="0"/>
          </a:p>
          <a:p>
            <a:endParaRPr lang="cs-CZ" dirty="0"/>
          </a:p>
        </p:txBody>
      </p:sp>
      <p:sp>
        <p:nvSpPr>
          <p:cNvPr id="3" name="Tytuł 2"/>
          <p:cNvSpPr>
            <a:spLocks noGrp="1"/>
          </p:cNvSpPr>
          <p:nvPr>
            <p:ph type="title"/>
          </p:nvPr>
        </p:nvSpPr>
        <p:spPr/>
        <p:txBody>
          <a:bodyPr/>
          <a:lstStyle/>
          <a:p>
            <a:r>
              <a:rPr lang="cs-CZ"/>
              <a:t>Zdroje:</a:t>
            </a:r>
          </a:p>
        </p:txBody>
      </p:sp>
    </p:spTree>
    <p:extLst>
      <p:ext uri="{BB962C8B-B14F-4D97-AF65-F5344CB8AC3E}">
        <p14:creationId xmlns:p14="http://schemas.microsoft.com/office/powerpoint/2010/main" val="39003138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p:cNvGraphicFramePr>
            <a:graphicFrameLocks noGrp="1"/>
          </p:cNvGraphicFramePr>
          <p:nvPr>
            <p:ph idx="1"/>
            <p:extLst>
              <p:ext uri="{D42A27DB-BD31-4B8C-83A1-F6EECF244321}">
                <p14:modId xmlns:p14="http://schemas.microsoft.com/office/powerpoint/2010/main" val="4188383592"/>
              </p:ext>
            </p:extLst>
          </p:nvPr>
        </p:nvGraphicFramePr>
        <p:xfrm>
          <a:off x="457200" y="1524000"/>
          <a:ext cx="8229600" cy="3571240"/>
        </p:xfrm>
        <a:graphic>
          <a:graphicData uri="http://schemas.openxmlformats.org/drawingml/2006/table">
            <a:tbl>
              <a:tblPr firstRow="1" bandRow="1">
                <a:tableStyleId>{5C22544A-7EE6-4342-B048-85BDC9FD1C3A}</a:tableStyleId>
              </a:tblPr>
              <a:tblGrid>
                <a:gridCol w="2057400">
                  <a:extLst>
                    <a:ext uri="{9D8B030D-6E8A-4147-A177-3AD203B41FA5}">
                      <a16:colId xmlns="" xmlns:a16="http://schemas.microsoft.com/office/drawing/2014/main" val="20000"/>
                    </a:ext>
                  </a:extLst>
                </a:gridCol>
                <a:gridCol w="2057400">
                  <a:extLst>
                    <a:ext uri="{9D8B030D-6E8A-4147-A177-3AD203B41FA5}">
                      <a16:colId xmlns="" xmlns:a16="http://schemas.microsoft.com/office/drawing/2014/main" val="20001"/>
                    </a:ext>
                  </a:extLst>
                </a:gridCol>
                <a:gridCol w="2057400">
                  <a:extLst>
                    <a:ext uri="{9D8B030D-6E8A-4147-A177-3AD203B41FA5}">
                      <a16:colId xmlns="" xmlns:a16="http://schemas.microsoft.com/office/drawing/2014/main" val="20002"/>
                    </a:ext>
                  </a:extLst>
                </a:gridCol>
                <a:gridCol w="2057400">
                  <a:extLst>
                    <a:ext uri="{9D8B030D-6E8A-4147-A177-3AD203B41FA5}">
                      <a16:colId xmlns="" xmlns:a16="http://schemas.microsoft.com/office/drawing/2014/main" val="20003"/>
                    </a:ext>
                  </a:extLst>
                </a:gridCol>
              </a:tblGrid>
              <a:tr h="370840">
                <a:tc>
                  <a:txBody>
                    <a:bodyPr/>
                    <a:lstStyle/>
                    <a:p>
                      <a:r>
                        <a:rPr lang="cs-CZ" noProof="0" dirty="0"/>
                        <a:t>Počet bodů</a:t>
                      </a:r>
                    </a:p>
                  </a:txBody>
                  <a:tcPr/>
                </a:tc>
                <a:tc>
                  <a:txBody>
                    <a:bodyPr/>
                    <a:lstStyle/>
                    <a:p>
                      <a:r>
                        <a:rPr lang="cs-CZ" noProof="0" dirty="0"/>
                        <a:t>1 bod</a:t>
                      </a:r>
                    </a:p>
                  </a:txBody>
                  <a:tcPr/>
                </a:tc>
                <a:tc>
                  <a:txBody>
                    <a:bodyPr/>
                    <a:lstStyle/>
                    <a:p>
                      <a:r>
                        <a:rPr lang="cs-CZ" noProof="0" dirty="0"/>
                        <a:t>2 body</a:t>
                      </a:r>
                    </a:p>
                  </a:txBody>
                  <a:tcPr/>
                </a:tc>
                <a:tc>
                  <a:txBody>
                    <a:bodyPr/>
                    <a:lstStyle/>
                    <a:p>
                      <a:r>
                        <a:rPr lang="cs-CZ" noProof="0" dirty="0"/>
                        <a:t>3 body</a:t>
                      </a:r>
                    </a:p>
                  </a:txBody>
                  <a:tcPr/>
                </a:tc>
                <a:extLst>
                  <a:ext uri="{0D108BD9-81ED-4DB2-BD59-A6C34878D82A}">
                    <a16:rowId xmlns="" xmlns:a16="http://schemas.microsoft.com/office/drawing/2014/main" val="10000"/>
                  </a:ext>
                </a:extLst>
              </a:tr>
              <a:tr h="370840">
                <a:tc>
                  <a:txBody>
                    <a:bodyPr/>
                    <a:lstStyle/>
                    <a:p>
                      <a:r>
                        <a:rPr lang="cs-CZ" b="1" noProof="0" dirty="0"/>
                        <a:t>Věcný obsah -</a:t>
                      </a:r>
                    </a:p>
                    <a:p>
                      <a:r>
                        <a:rPr lang="cs-CZ" b="1" noProof="0" dirty="0"/>
                        <a:t>I. část zadání</a:t>
                      </a:r>
                    </a:p>
                  </a:txBody>
                  <a:tcPr/>
                </a:tc>
                <a:tc>
                  <a:txBody>
                    <a:bodyPr/>
                    <a:lstStyle/>
                    <a:p>
                      <a:r>
                        <a:rPr lang="cs-CZ" noProof="0" dirty="0"/>
                        <a:t>Neúplná informace, často mimo zadání. Povrchní využití zdrojů.</a:t>
                      </a:r>
                    </a:p>
                  </a:txBody>
                  <a:tcPr/>
                </a:tc>
                <a:tc>
                  <a:txBody>
                    <a:bodyPr/>
                    <a:lstStyle/>
                    <a:p>
                      <a:r>
                        <a:rPr lang="cs-CZ" noProof="0" dirty="0"/>
                        <a:t>Zpracování všech informací v souladu se zadáním. Využití většiny uvedených zdrojů</a:t>
                      </a:r>
                    </a:p>
                  </a:txBody>
                  <a:tcPr/>
                </a:tc>
                <a:tc>
                  <a:txBody>
                    <a:bodyPr/>
                    <a:lstStyle/>
                    <a:p>
                      <a:r>
                        <a:rPr lang="cs-CZ" noProof="0" dirty="0"/>
                        <a:t>Vyčerpávající zpracování zadání. Úplné využití uvedených zdrojů a jiných informací.</a:t>
                      </a:r>
                    </a:p>
                  </a:txBody>
                  <a:tcPr/>
                </a:tc>
                <a:extLst>
                  <a:ext uri="{0D108BD9-81ED-4DB2-BD59-A6C34878D82A}">
                    <a16:rowId xmlns="" xmlns:a16="http://schemas.microsoft.com/office/drawing/2014/main" val="10001"/>
                  </a:ext>
                </a:extLst>
              </a:tr>
              <a:tr h="370840">
                <a:tc>
                  <a:txBody>
                    <a:bodyPr/>
                    <a:lstStyle/>
                    <a:p>
                      <a:r>
                        <a:rPr lang="cs-CZ" b="1" noProof="0" dirty="0"/>
                        <a:t>Vizuální efekt</a:t>
                      </a:r>
                    </a:p>
                  </a:txBody>
                  <a:tcPr/>
                </a:tc>
                <a:tc>
                  <a:txBody>
                    <a:bodyPr/>
                    <a:lstStyle/>
                    <a:p>
                      <a:r>
                        <a:rPr lang="cs-CZ" noProof="0" dirty="0"/>
                        <a:t>Špatné rozplánování prvků na snímku. Slabě čitelná práce, neestetická.</a:t>
                      </a:r>
                    </a:p>
                  </a:txBody>
                  <a:tcPr/>
                </a:tc>
                <a:tc>
                  <a:txBody>
                    <a:bodyPr/>
                    <a:lstStyle/>
                    <a:p>
                      <a:r>
                        <a:rPr lang="cs-CZ" noProof="0" dirty="0"/>
                        <a:t>Správně rozmístěný obsah. Odpovídající množství snímků, čitelná práce.</a:t>
                      </a:r>
                    </a:p>
                  </a:txBody>
                  <a:tcPr/>
                </a:tc>
                <a:tc>
                  <a:txBody>
                    <a:bodyPr/>
                    <a:lstStyle/>
                    <a:p>
                      <a:r>
                        <a:rPr lang="cs-CZ" noProof="0" dirty="0"/>
                        <a:t>Přehledná, čitelná, estetická práce. Uspořádaný obsah. Vhodně zvolené grafické prvky.</a:t>
                      </a:r>
                    </a:p>
                  </a:txBody>
                  <a:tcPr/>
                </a:tc>
                <a:extLst>
                  <a:ext uri="{0D108BD9-81ED-4DB2-BD59-A6C34878D82A}">
                    <a16:rowId xmlns="" xmlns:a16="http://schemas.microsoft.com/office/drawing/2014/main" val="10002"/>
                  </a:ext>
                </a:extLst>
              </a:tr>
            </a:tbl>
          </a:graphicData>
        </a:graphic>
      </p:graphicFrame>
      <p:sp>
        <p:nvSpPr>
          <p:cNvPr id="3" name="Tytuł 2"/>
          <p:cNvSpPr>
            <a:spLocks noGrp="1"/>
          </p:cNvSpPr>
          <p:nvPr>
            <p:ph type="title"/>
          </p:nvPr>
        </p:nvSpPr>
        <p:spPr/>
        <p:txBody>
          <a:bodyPr/>
          <a:lstStyle/>
          <a:p>
            <a:r>
              <a:rPr lang="cs-CZ"/>
              <a:t>Hodnocení:</a:t>
            </a:r>
          </a:p>
        </p:txBody>
      </p:sp>
    </p:spTree>
    <p:extLst>
      <p:ext uri="{BB962C8B-B14F-4D97-AF65-F5344CB8AC3E}">
        <p14:creationId xmlns:p14="http://schemas.microsoft.com/office/powerpoint/2010/main" val="36147467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0" fontAlgn="t">
              <a:spcBef>
                <a:spcPts val="0"/>
              </a:spcBef>
            </a:pPr>
            <a:endParaRPr lang="pl-PL" sz="2800" dirty="0">
              <a:latin typeface="Arial"/>
            </a:endParaRPr>
          </a:p>
          <a:p>
            <a:pPr marL="0" indent="0">
              <a:buNone/>
            </a:pPr>
            <a:endParaRPr lang="pl-PL" dirty="0"/>
          </a:p>
          <a:p>
            <a:pPr marL="0" indent="0">
              <a:buNone/>
            </a:pPr>
            <a:endParaRPr lang="pl-PL" dirty="0"/>
          </a:p>
        </p:txBody>
      </p:sp>
      <p:sp>
        <p:nvSpPr>
          <p:cNvPr id="3" name="Tytuł 2"/>
          <p:cNvSpPr>
            <a:spLocks noGrp="1"/>
          </p:cNvSpPr>
          <p:nvPr>
            <p:ph type="title"/>
          </p:nvPr>
        </p:nvSpPr>
        <p:spPr/>
        <p:txBody>
          <a:bodyPr>
            <a:normAutofit fontScale="90000"/>
          </a:bodyPr>
          <a:lstStyle/>
          <a:p>
            <a:r>
              <a:t/>
            </a:r>
            <a:br/>
            <a:r>
              <a:t/>
            </a:r>
            <a:br/>
            <a:endParaRPr lang="cs-CZ" dirty="0"/>
          </a:p>
        </p:txBody>
      </p:sp>
      <p:graphicFrame>
        <p:nvGraphicFramePr>
          <p:cNvPr id="4" name="Tabela 3"/>
          <p:cNvGraphicFramePr>
            <a:graphicFrameLocks noGrp="1"/>
          </p:cNvGraphicFramePr>
          <p:nvPr>
            <p:extLst>
              <p:ext uri="{D42A27DB-BD31-4B8C-83A1-F6EECF244321}">
                <p14:modId xmlns:p14="http://schemas.microsoft.com/office/powerpoint/2010/main" val="3984621067"/>
              </p:ext>
            </p:extLst>
          </p:nvPr>
        </p:nvGraphicFramePr>
        <p:xfrm>
          <a:off x="467544" y="1397000"/>
          <a:ext cx="8208912" cy="4516120"/>
        </p:xfrm>
        <a:graphic>
          <a:graphicData uri="http://schemas.openxmlformats.org/drawingml/2006/table">
            <a:tbl>
              <a:tblPr firstRow="1" bandRow="1">
                <a:tableStyleId>{5C22544A-7EE6-4342-B048-85BDC9FD1C3A}</a:tableStyleId>
              </a:tblPr>
              <a:tblGrid>
                <a:gridCol w="2052228">
                  <a:extLst>
                    <a:ext uri="{9D8B030D-6E8A-4147-A177-3AD203B41FA5}">
                      <a16:colId xmlns="" xmlns:a16="http://schemas.microsoft.com/office/drawing/2014/main" val="20000"/>
                    </a:ext>
                  </a:extLst>
                </a:gridCol>
                <a:gridCol w="2052228">
                  <a:extLst>
                    <a:ext uri="{9D8B030D-6E8A-4147-A177-3AD203B41FA5}">
                      <a16:colId xmlns="" xmlns:a16="http://schemas.microsoft.com/office/drawing/2014/main" val="20001"/>
                    </a:ext>
                  </a:extLst>
                </a:gridCol>
                <a:gridCol w="2052228">
                  <a:extLst>
                    <a:ext uri="{9D8B030D-6E8A-4147-A177-3AD203B41FA5}">
                      <a16:colId xmlns="" xmlns:a16="http://schemas.microsoft.com/office/drawing/2014/main" val="20002"/>
                    </a:ext>
                  </a:extLst>
                </a:gridCol>
                <a:gridCol w="2052228">
                  <a:extLst>
                    <a:ext uri="{9D8B030D-6E8A-4147-A177-3AD203B41FA5}">
                      <a16:colId xmlns="" xmlns:a16="http://schemas.microsoft.com/office/drawing/2014/main" val="20003"/>
                    </a:ext>
                  </a:extLst>
                </a:gridCol>
              </a:tblGrid>
              <a:tr h="370840">
                <a:tc>
                  <a:txBody>
                    <a:bodyPr/>
                    <a:lstStyle/>
                    <a:p>
                      <a:r>
                        <a:rPr lang="cs-CZ" noProof="0" dirty="0"/>
                        <a:t>Počet bodů</a:t>
                      </a:r>
                    </a:p>
                  </a:txBody>
                  <a:tcPr/>
                </a:tc>
                <a:tc>
                  <a:txBody>
                    <a:bodyPr/>
                    <a:lstStyle/>
                    <a:p>
                      <a:r>
                        <a:rPr lang="cs-CZ" noProof="0" dirty="0"/>
                        <a:t>1 bod</a:t>
                      </a:r>
                    </a:p>
                  </a:txBody>
                  <a:tcPr/>
                </a:tc>
                <a:tc>
                  <a:txBody>
                    <a:bodyPr/>
                    <a:lstStyle/>
                    <a:p>
                      <a:r>
                        <a:rPr lang="cs-CZ" noProof="0" dirty="0"/>
                        <a:t>2 body</a:t>
                      </a:r>
                    </a:p>
                  </a:txBody>
                  <a:tcPr/>
                </a:tc>
                <a:tc>
                  <a:txBody>
                    <a:bodyPr/>
                    <a:lstStyle/>
                    <a:p>
                      <a:r>
                        <a:rPr lang="cs-CZ" noProof="0" dirty="0"/>
                        <a:t>3 body</a:t>
                      </a:r>
                    </a:p>
                  </a:txBody>
                  <a:tcPr/>
                </a:tc>
                <a:extLst>
                  <a:ext uri="{0D108BD9-81ED-4DB2-BD59-A6C34878D82A}">
                    <a16:rowId xmlns="" xmlns:a16="http://schemas.microsoft.com/office/drawing/2014/main" val="10000"/>
                  </a:ext>
                </a:extLst>
              </a:tr>
              <a:tr h="370840">
                <a:tc>
                  <a:txBody>
                    <a:bodyPr/>
                    <a:lstStyle/>
                    <a:p>
                      <a:r>
                        <a:rPr lang="cs-CZ" b="1" noProof="0" dirty="0"/>
                        <a:t>Prezentování prezentace</a:t>
                      </a:r>
                    </a:p>
                  </a:txBody>
                  <a:tcPr/>
                </a:tc>
                <a:tc>
                  <a:txBody>
                    <a:bodyPr/>
                    <a:lstStyle/>
                    <a:p>
                      <a:r>
                        <a:rPr lang="cs-CZ" noProof="0" dirty="0"/>
                        <a:t>Prezentace pouze přečtená (předvedená), slabá znalost zadání, názvosloví. Bez odpovědi na dotazy učitele.</a:t>
                      </a:r>
                    </a:p>
                  </a:txBody>
                  <a:tcPr/>
                </a:tc>
                <a:tc>
                  <a:txBody>
                    <a:bodyPr/>
                    <a:lstStyle/>
                    <a:p>
                      <a:r>
                        <a:rPr lang="cs-CZ" noProof="0" dirty="0"/>
                        <a:t>Prezentace částečně přečtená, částečně samostatně řečená (předvedená). Slabé odpovědi na dotazy učitele.</a:t>
                      </a:r>
                    </a:p>
                  </a:txBody>
                  <a:tcPr/>
                </a:tc>
                <a:tc>
                  <a:txBody>
                    <a:bodyPr/>
                    <a:lstStyle/>
                    <a:p>
                      <a:r>
                        <a:rPr lang="cs-CZ" noProof="0" dirty="0"/>
                        <a:t>Prezentace prezentovaná samostatně, velké znalosti v oblasti zadání. Dobré odpovědi na dotazy učitele.</a:t>
                      </a:r>
                    </a:p>
                  </a:txBody>
                  <a:tcPr/>
                </a:tc>
                <a:extLst>
                  <a:ext uri="{0D108BD9-81ED-4DB2-BD59-A6C34878D82A}">
                    <a16:rowId xmlns="" xmlns:a16="http://schemas.microsoft.com/office/drawing/2014/main" val="10001"/>
                  </a:ext>
                </a:extLst>
              </a:tr>
              <a:tr h="370840">
                <a:tc>
                  <a:txBody>
                    <a:bodyPr/>
                    <a:lstStyle/>
                    <a:p>
                      <a:r>
                        <a:rPr lang="cs-CZ" b="1" noProof="0" dirty="0"/>
                        <a:t>Angažovanost skupiny a schopnost spolupráce - II. část zadání </a:t>
                      </a:r>
                      <a:r>
                        <a:rPr lang="cs-CZ" sz="1100" b="1" baseline="0" noProof="0" dirty="0"/>
                        <a:t>(v této části zadání jsou body přidělovány individuálně a následně sečteny pro obě skupiny)</a:t>
                      </a:r>
                      <a:endParaRPr lang="cs-CZ" sz="1100" b="1" noProof="0" dirty="0"/>
                    </a:p>
                  </a:txBody>
                  <a:tcPr marL="94492" marR="94492"/>
                </a:tc>
                <a:tc>
                  <a:txBody>
                    <a:bodyPr/>
                    <a:lstStyle/>
                    <a:p>
                      <a:r>
                        <a:rPr lang="cs-CZ" noProof="0" dirty="0"/>
                        <a:t>Absence angažovanosti všech členů skupiny, slabá komunikace ve skupině.</a:t>
                      </a:r>
                    </a:p>
                  </a:txBody>
                  <a:tcPr marL="94492" marR="94492"/>
                </a:tc>
                <a:tc>
                  <a:txBody>
                    <a:bodyPr/>
                    <a:lstStyle/>
                    <a:p>
                      <a:r>
                        <a:rPr lang="cs-CZ" noProof="0" dirty="0"/>
                        <a:t>Angažovanost celé skupiny do práce. Drobná nedorozumění.</a:t>
                      </a:r>
                    </a:p>
                  </a:txBody>
                  <a:tcPr marL="94492" marR="94492"/>
                </a:tc>
                <a:tc>
                  <a:txBody>
                    <a:bodyPr/>
                    <a:lstStyle/>
                    <a:p>
                      <a:r>
                        <a:rPr lang="cs-CZ" noProof="0" dirty="0"/>
                        <a:t>Velmi dobrá spolupráce ve skupině. Srozumitelná komunikace a výměna informací.</a:t>
                      </a:r>
                    </a:p>
                  </a:txBody>
                  <a:tcPr marL="94492" marR="94492"/>
                </a:tc>
                <a:extLst>
                  <a:ext uri="{0D108BD9-81ED-4DB2-BD59-A6C34878D82A}">
                    <a16:rowId xmlns="" xmlns:a16="http://schemas.microsoft.com/office/drawing/2014/main" val="10002"/>
                  </a:ext>
                </a:extLst>
              </a:tr>
            </a:tbl>
          </a:graphicData>
        </a:graphic>
      </p:graphicFrame>
    </p:spTree>
    <p:extLst>
      <p:ext uri="{BB962C8B-B14F-4D97-AF65-F5344CB8AC3E}">
        <p14:creationId xmlns:p14="http://schemas.microsoft.com/office/powerpoint/2010/main" val="33004909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p:cNvGraphicFramePr>
            <a:graphicFrameLocks noGrp="1"/>
          </p:cNvGraphicFramePr>
          <p:nvPr>
            <p:ph idx="1"/>
            <p:extLst>
              <p:ext uri="{D42A27DB-BD31-4B8C-83A1-F6EECF244321}">
                <p14:modId xmlns:p14="http://schemas.microsoft.com/office/powerpoint/2010/main" val="2407001517"/>
              </p:ext>
            </p:extLst>
          </p:nvPr>
        </p:nvGraphicFramePr>
        <p:xfrm>
          <a:off x="457200" y="1524000"/>
          <a:ext cx="8229600" cy="2595880"/>
        </p:xfrm>
        <a:graphic>
          <a:graphicData uri="http://schemas.openxmlformats.org/drawingml/2006/table">
            <a:tbl>
              <a:tblPr firstRow="1" bandRow="1">
                <a:tableStyleId>{5C22544A-7EE6-4342-B048-85BDC9FD1C3A}</a:tableStyleId>
              </a:tblPr>
              <a:tblGrid>
                <a:gridCol w="4114800">
                  <a:extLst>
                    <a:ext uri="{9D8B030D-6E8A-4147-A177-3AD203B41FA5}">
                      <a16:colId xmlns="" xmlns:a16="http://schemas.microsoft.com/office/drawing/2014/main" val="20000"/>
                    </a:ext>
                  </a:extLst>
                </a:gridCol>
                <a:gridCol w="4114800">
                  <a:extLst>
                    <a:ext uri="{9D8B030D-6E8A-4147-A177-3AD203B41FA5}">
                      <a16:colId xmlns="" xmlns:a16="http://schemas.microsoft.com/office/drawing/2014/main" val="20001"/>
                    </a:ext>
                  </a:extLst>
                </a:gridCol>
              </a:tblGrid>
              <a:tr h="370840">
                <a:tc>
                  <a:txBody>
                    <a:bodyPr/>
                    <a:lstStyle/>
                    <a:p>
                      <a:pPr algn="ctr"/>
                      <a:r>
                        <a:rPr lang="pl-PL" dirty="0">
                          <a:effectLst/>
                        </a:rPr>
                        <a:t>BODY</a:t>
                      </a:r>
                      <a:endParaRPr lang="cs-CZ" dirty="0">
                        <a:effectLst/>
                      </a:endParaRPr>
                    </a:p>
                  </a:txBody>
                  <a:tcPr marL="68580" marR="68580" marT="0" marB="0"/>
                </a:tc>
                <a:tc>
                  <a:txBody>
                    <a:bodyPr/>
                    <a:lstStyle/>
                    <a:p>
                      <a:pPr algn="ctr"/>
                      <a:r>
                        <a:rPr lang="cs-CZ" sz="1800" dirty="0">
                          <a:effectLst/>
                          <a:latin typeface="Times New Roman"/>
                        </a:rPr>
                        <a:t>HODNOCENÍ</a:t>
                      </a:r>
                      <a:endParaRPr lang="cs-CZ" sz="1800" dirty="0">
                        <a:effectLst/>
                      </a:endParaRPr>
                    </a:p>
                  </a:txBody>
                  <a:tcPr marL="68580" marR="68580" marT="0" marB="0"/>
                </a:tc>
                <a:extLst>
                  <a:ext uri="{0D108BD9-81ED-4DB2-BD59-A6C34878D82A}">
                    <a16:rowId xmlns="" xmlns:a16="http://schemas.microsoft.com/office/drawing/2014/main" val="10000"/>
                  </a:ext>
                </a:extLst>
              </a:tr>
              <a:tr h="370840">
                <a:tc>
                  <a:txBody>
                    <a:bodyPr/>
                    <a:lstStyle/>
                    <a:p>
                      <a:pPr algn="ctr"/>
                      <a:r>
                        <a:rPr lang="pl-PL" dirty="0">
                          <a:effectLst/>
                        </a:rPr>
                        <a:t>   &lt;2</a:t>
                      </a:r>
                      <a:endParaRPr lang="cs-CZ" dirty="0">
                        <a:effectLst/>
                      </a:endParaRPr>
                    </a:p>
                  </a:txBody>
                  <a:tcPr marL="68580" marR="68580" marT="0" marB="0"/>
                </a:tc>
                <a:tc>
                  <a:txBody>
                    <a:bodyPr/>
                    <a:lstStyle/>
                    <a:p>
                      <a:pPr algn="ctr"/>
                      <a:r>
                        <a:rPr lang="pl-PL" dirty="0">
                          <a:effectLst/>
                        </a:rPr>
                        <a:t>nevyhovující</a:t>
                      </a:r>
                    </a:p>
                  </a:txBody>
                  <a:tcPr marL="68580" marR="68580" marT="0" marB="0"/>
                </a:tc>
                <a:extLst>
                  <a:ext uri="{0D108BD9-81ED-4DB2-BD59-A6C34878D82A}">
                    <a16:rowId xmlns="" xmlns:a16="http://schemas.microsoft.com/office/drawing/2014/main" val="10001"/>
                  </a:ext>
                </a:extLst>
              </a:tr>
              <a:tr h="370840">
                <a:tc>
                  <a:txBody>
                    <a:bodyPr/>
                    <a:lstStyle/>
                    <a:p>
                      <a:pPr algn="ctr"/>
                      <a:r>
                        <a:rPr lang="pl-PL" dirty="0">
                          <a:effectLst/>
                        </a:rPr>
                        <a:t>  4-3</a:t>
                      </a:r>
                      <a:endParaRPr lang="cs-CZ" dirty="0">
                        <a:effectLst/>
                      </a:endParaRPr>
                    </a:p>
                  </a:txBody>
                  <a:tcPr marL="68580" marR="68580" marT="0" marB="0"/>
                </a:tc>
                <a:tc>
                  <a:txBody>
                    <a:bodyPr/>
                    <a:lstStyle/>
                    <a:p>
                      <a:pPr algn="ctr"/>
                      <a:r>
                        <a:rPr lang="pl-PL" dirty="0">
                          <a:effectLst/>
                        </a:rPr>
                        <a:t>vyhovující</a:t>
                      </a:r>
                    </a:p>
                  </a:txBody>
                  <a:tcPr marL="68580" marR="68580" marT="0" marB="0"/>
                </a:tc>
                <a:extLst>
                  <a:ext uri="{0D108BD9-81ED-4DB2-BD59-A6C34878D82A}">
                    <a16:rowId xmlns="" xmlns:a16="http://schemas.microsoft.com/office/drawing/2014/main" val="10002"/>
                  </a:ext>
                </a:extLst>
              </a:tr>
              <a:tr h="370840">
                <a:tc>
                  <a:txBody>
                    <a:bodyPr/>
                    <a:lstStyle/>
                    <a:p>
                      <a:pPr algn="ctr"/>
                      <a:r>
                        <a:rPr lang="pl-PL" dirty="0">
                          <a:effectLst/>
                        </a:rPr>
                        <a:t>6-5</a:t>
                      </a:r>
                      <a:endParaRPr lang="cs-CZ" dirty="0">
                        <a:effectLst/>
                      </a:endParaRPr>
                    </a:p>
                  </a:txBody>
                  <a:tcPr marL="68580" marR="68580" marT="0" marB="0"/>
                </a:tc>
                <a:tc>
                  <a:txBody>
                    <a:bodyPr/>
                    <a:lstStyle/>
                    <a:p>
                      <a:pPr algn="ctr"/>
                      <a:r>
                        <a:rPr lang="pl-PL" dirty="0">
                          <a:effectLst/>
                        </a:rPr>
                        <a:t>uspokojivě</a:t>
                      </a:r>
                    </a:p>
                  </a:txBody>
                  <a:tcPr marL="68580" marR="68580" marT="0" marB="0"/>
                </a:tc>
                <a:extLst>
                  <a:ext uri="{0D108BD9-81ED-4DB2-BD59-A6C34878D82A}">
                    <a16:rowId xmlns="" xmlns:a16="http://schemas.microsoft.com/office/drawing/2014/main" val="10003"/>
                  </a:ext>
                </a:extLst>
              </a:tr>
              <a:tr h="370840">
                <a:tc>
                  <a:txBody>
                    <a:bodyPr/>
                    <a:lstStyle/>
                    <a:p>
                      <a:pPr algn="ctr"/>
                      <a:r>
                        <a:rPr lang="pl-PL" dirty="0">
                          <a:effectLst/>
                        </a:rPr>
                        <a:t>8-7</a:t>
                      </a:r>
                      <a:endParaRPr lang="cs-CZ" dirty="0">
                        <a:effectLst/>
                      </a:endParaRPr>
                    </a:p>
                  </a:txBody>
                  <a:tcPr marL="68580" marR="68580" marT="0" marB="0"/>
                </a:tc>
                <a:tc>
                  <a:txBody>
                    <a:bodyPr/>
                    <a:lstStyle/>
                    <a:p>
                      <a:pPr algn="ctr"/>
                      <a:r>
                        <a:rPr lang="pl-PL" dirty="0">
                          <a:effectLst/>
                        </a:rPr>
                        <a:t>dobře</a:t>
                      </a:r>
                    </a:p>
                  </a:txBody>
                  <a:tcPr marL="68580" marR="68580" marT="0" marB="0"/>
                </a:tc>
                <a:extLst>
                  <a:ext uri="{0D108BD9-81ED-4DB2-BD59-A6C34878D82A}">
                    <a16:rowId xmlns="" xmlns:a16="http://schemas.microsoft.com/office/drawing/2014/main" val="10004"/>
                  </a:ext>
                </a:extLst>
              </a:tr>
              <a:tr h="370840">
                <a:tc>
                  <a:txBody>
                    <a:bodyPr/>
                    <a:lstStyle/>
                    <a:p>
                      <a:pPr algn="ctr"/>
                      <a:r>
                        <a:rPr lang="pl-PL" dirty="0">
                          <a:effectLst/>
                        </a:rPr>
                        <a:t> 9-10</a:t>
                      </a:r>
                      <a:endParaRPr lang="cs-CZ" dirty="0">
                        <a:effectLst/>
                      </a:endParaRPr>
                    </a:p>
                  </a:txBody>
                  <a:tcPr marL="68580" marR="68580" marT="0" marB="0"/>
                </a:tc>
                <a:tc>
                  <a:txBody>
                    <a:bodyPr/>
                    <a:lstStyle/>
                    <a:p>
                      <a:pPr algn="ctr"/>
                      <a:r>
                        <a:rPr lang="pl-PL" dirty="0">
                          <a:effectLst/>
                        </a:rPr>
                        <a:t>velmi dobře</a:t>
                      </a:r>
                    </a:p>
                  </a:txBody>
                  <a:tcPr marL="68580" marR="68580" marT="0" marB="0"/>
                </a:tc>
                <a:extLst>
                  <a:ext uri="{0D108BD9-81ED-4DB2-BD59-A6C34878D82A}">
                    <a16:rowId xmlns="" xmlns:a16="http://schemas.microsoft.com/office/drawing/2014/main" val="10005"/>
                  </a:ext>
                </a:extLst>
              </a:tr>
              <a:tr h="370840">
                <a:tc>
                  <a:txBody>
                    <a:bodyPr/>
                    <a:lstStyle/>
                    <a:p>
                      <a:pPr algn="ctr"/>
                      <a:r>
                        <a:rPr lang="pl-PL" dirty="0">
                          <a:effectLst/>
                        </a:rPr>
                        <a:t> 11-12</a:t>
                      </a:r>
                      <a:endParaRPr lang="cs-CZ" dirty="0">
                        <a:effectLst/>
                      </a:endParaRPr>
                    </a:p>
                  </a:txBody>
                  <a:tcPr marL="68580" marR="68580" marT="0" marB="0"/>
                </a:tc>
                <a:tc>
                  <a:txBody>
                    <a:bodyPr/>
                    <a:lstStyle/>
                    <a:p>
                      <a:pPr algn="ctr"/>
                      <a:r>
                        <a:rPr lang="pl-PL" dirty="0">
                          <a:effectLst/>
                        </a:rPr>
                        <a:t>výborně</a:t>
                      </a:r>
                    </a:p>
                  </a:txBody>
                  <a:tcPr marL="68580" marR="68580" marT="0" marB="0"/>
                </a:tc>
                <a:extLst>
                  <a:ext uri="{0D108BD9-81ED-4DB2-BD59-A6C34878D82A}">
                    <a16:rowId xmlns="" xmlns:a16="http://schemas.microsoft.com/office/drawing/2014/main" val="10006"/>
                  </a:ext>
                </a:extLst>
              </a:tr>
            </a:tbl>
          </a:graphicData>
        </a:graphic>
      </p:graphicFrame>
      <p:sp>
        <p:nvSpPr>
          <p:cNvPr id="3" name="Tytuł 2"/>
          <p:cNvSpPr>
            <a:spLocks noGrp="1"/>
          </p:cNvSpPr>
          <p:nvPr>
            <p:ph type="title"/>
          </p:nvPr>
        </p:nvSpPr>
        <p:spPr/>
        <p:txBody>
          <a:bodyPr/>
          <a:lstStyle/>
          <a:p>
            <a:r>
              <a:rPr lang="cs-CZ"/>
              <a:t>Hodnocení – </a:t>
            </a:r>
            <a:r>
              <a:rPr lang="cs-CZ" dirty="0">
                <a:solidFill>
                  <a:srgbClr val="FF0000"/>
                </a:solidFill>
              </a:rPr>
              <a:t>bodování</a:t>
            </a:r>
            <a:r>
              <a:rPr lang="cs-CZ"/>
              <a:t>:</a:t>
            </a:r>
            <a:endParaRPr lang="cs-CZ" dirty="0"/>
          </a:p>
        </p:txBody>
      </p:sp>
    </p:spTree>
    <p:extLst>
      <p:ext uri="{BB962C8B-B14F-4D97-AF65-F5344CB8AC3E}">
        <p14:creationId xmlns:p14="http://schemas.microsoft.com/office/powerpoint/2010/main" val="31204049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r>
              <a:rPr lang="cs-CZ" dirty="0"/>
              <a:t>Při zpracování tohoto zadání jste se během hledání informací o slavných mořeplavcích a velkých objevech stali pravými objeviteli.</a:t>
            </a:r>
          </a:p>
          <a:p>
            <a:r>
              <a:rPr lang="cs-CZ" dirty="0"/>
              <a:t>Poznali jste, jaké byly důvody velkých zeměpisných objevů, čím se řídili cestovatelé při cestách po nových, neznámých trasách.</a:t>
            </a:r>
          </a:p>
          <a:p>
            <a:r>
              <a:rPr lang="cs-CZ" dirty="0"/>
              <a:t>Seznámili jste se s nejslavnějšími cestovateli, trasami a kontinenty, které objevili.</a:t>
            </a:r>
          </a:p>
          <a:p>
            <a:r>
              <a:rPr lang="cs-CZ" dirty="0"/>
              <a:t>Poznali jste navigační vybavení, které usnadňovalo mořeplavcům cestování po mořích.</a:t>
            </a:r>
          </a:p>
        </p:txBody>
      </p:sp>
      <p:sp>
        <p:nvSpPr>
          <p:cNvPr id="3" name="Tytuł 2"/>
          <p:cNvSpPr>
            <a:spLocks noGrp="1"/>
          </p:cNvSpPr>
          <p:nvPr>
            <p:ph type="title"/>
          </p:nvPr>
        </p:nvSpPr>
        <p:spPr/>
        <p:txBody>
          <a:bodyPr/>
          <a:lstStyle/>
          <a:p>
            <a:r>
              <a:rPr lang="cs-CZ"/>
              <a:t>Výsledky:</a:t>
            </a:r>
          </a:p>
        </p:txBody>
      </p:sp>
    </p:spTree>
    <p:extLst>
      <p:ext uri="{BB962C8B-B14F-4D97-AF65-F5344CB8AC3E}">
        <p14:creationId xmlns:p14="http://schemas.microsoft.com/office/powerpoint/2010/main" val="41622711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92500" lnSpcReduction="20000"/>
          </a:bodyPr>
          <a:lstStyle/>
          <a:p>
            <a:r>
              <a:rPr lang="cs-CZ" dirty="0"/>
              <a:t>Zjistili jste, jak se měnily znalosti lidí o světě během 15. a 16. století, jak se měnila mapa světa.</a:t>
            </a:r>
          </a:p>
          <a:p>
            <a:r>
              <a:rPr lang="cs-CZ" dirty="0"/>
              <a:t>Měli jste neopakovatelnou příležitost vytvořit vlastní mapu světa, který se mělnil v důsledku Velkých zeměpisných objevů.</a:t>
            </a:r>
          </a:p>
          <a:p>
            <a:r>
              <a:rPr lang="cs-CZ" dirty="0"/>
              <a:t>Ponořením do zadání jste rozšířili své znalosti nejen v oblasti historie, ale také zeměpisu, které si zapamatujete na velmi dlouho.</a:t>
            </a:r>
          </a:p>
          <a:p>
            <a:r>
              <a:rPr lang="cs-CZ" dirty="0"/>
              <a:t>Zjistili jste, jaké znalosti měli o světě lidé v 15. století. </a:t>
            </a:r>
          </a:p>
          <a:p>
            <a:r>
              <a:rPr lang="cs-CZ" dirty="0"/>
              <a:t>Dozvěděli jste se, jak odvážnými lidmi byli objevitelé, kolik toho museli překonat, aby objevili nové kontinenty. Dozvěděli jste se, jaký je doprovázel strach před neznámým, ale i odvaha, aby to neznámé mohli objevit.</a:t>
            </a:r>
          </a:p>
        </p:txBody>
      </p:sp>
      <p:sp>
        <p:nvSpPr>
          <p:cNvPr id="3" name="Tytuł 2"/>
          <p:cNvSpPr>
            <a:spLocks noGrp="1"/>
          </p:cNvSpPr>
          <p:nvPr>
            <p:ph type="title"/>
          </p:nvPr>
        </p:nvSpPr>
        <p:spPr/>
        <p:txBody>
          <a:bodyPr/>
          <a:lstStyle/>
          <a:p>
            <a:r>
              <a:rPr lang="cs-CZ"/>
              <a:t>Výsledky:</a:t>
            </a:r>
            <a:endParaRPr lang="cs-CZ" dirty="0"/>
          </a:p>
        </p:txBody>
      </p:sp>
    </p:spTree>
    <p:extLst>
      <p:ext uri="{BB962C8B-B14F-4D97-AF65-F5344CB8AC3E}">
        <p14:creationId xmlns:p14="http://schemas.microsoft.com/office/powerpoint/2010/main" val="23580503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r>
              <a:rPr lang="cs-CZ" dirty="0"/>
              <a:t>Při samostatném plnění tohoto projektu jste měli možnost poznat různé internetové zdroje a pravidla bezpečného používání internetu.</a:t>
            </a:r>
          </a:p>
          <a:p>
            <a:pPr algn="just"/>
            <a:r>
              <a:rPr lang="cs-CZ" dirty="0"/>
              <a:t>Při prezentaci svých zadání jste se seznámili s pravidly </a:t>
            </a:r>
            <a:r>
              <a:rPr lang="cs-CZ" dirty="0" err="1"/>
              <a:t>autoprezentace</a:t>
            </a:r>
            <a:r>
              <a:rPr lang="cs-CZ" dirty="0"/>
              <a:t> a dovednostmi nezbytnými pro veřejná vystoupení.</a:t>
            </a:r>
          </a:p>
          <a:p>
            <a:pPr algn="just"/>
            <a:r>
              <a:rPr lang="cs-CZ" dirty="0"/>
              <a:t>Byli jste plně odpovědní za získávání znalostí.</a:t>
            </a:r>
          </a:p>
          <a:p>
            <a:pPr algn="just"/>
            <a:r>
              <a:rPr lang="cs-CZ" dirty="0"/>
              <a:t>Vaše práce může posloužit jako vzor spolupráce a součinnosti pro jiné skupiny, třídy.</a:t>
            </a:r>
          </a:p>
          <a:p>
            <a:endParaRPr lang="cs-CZ" dirty="0"/>
          </a:p>
        </p:txBody>
      </p:sp>
      <p:sp>
        <p:nvSpPr>
          <p:cNvPr id="3" name="Tytuł 2"/>
          <p:cNvSpPr>
            <a:spLocks noGrp="1"/>
          </p:cNvSpPr>
          <p:nvPr>
            <p:ph type="title"/>
          </p:nvPr>
        </p:nvSpPr>
        <p:spPr/>
        <p:txBody>
          <a:bodyPr/>
          <a:lstStyle/>
          <a:p>
            <a:r>
              <a:rPr lang="cs-CZ"/>
              <a:t>Výsledky:</a:t>
            </a:r>
            <a:endParaRPr lang="cs-CZ" dirty="0"/>
          </a:p>
        </p:txBody>
      </p:sp>
    </p:spTree>
    <p:extLst>
      <p:ext uri="{BB962C8B-B14F-4D97-AF65-F5344CB8AC3E}">
        <p14:creationId xmlns:p14="http://schemas.microsoft.com/office/powerpoint/2010/main" val="23052646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70000" lnSpcReduction="20000"/>
          </a:bodyPr>
          <a:lstStyle/>
          <a:p>
            <a:pPr marL="0" indent="0">
              <a:buNone/>
            </a:pPr>
            <a:r>
              <a:rPr lang="cs-CZ" sz="2800" dirty="0"/>
              <a:t>1. Před zahájením projektu důkladně seznamte žáky s obsahem zadání, uzpůsobte způsob komunikace možnostem žáků.</a:t>
            </a:r>
          </a:p>
          <a:p>
            <a:pPr marL="0" indent="0">
              <a:buNone/>
            </a:pPr>
            <a:r>
              <a:rPr lang="cs-CZ" sz="2800" dirty="0"/>
              <a:t>2. Seznamte žáky s pravidly bezpečného používání internetu. Učitel by měl s žáky prohlédnout internetové zdroje, pomoci jim v pochopení.</a:t>
            </a:r>
          </a:p>
          <a:p>
            <a:pPr marL="0" indent="0">
              <a:buNone/>
            </a:pPr>
            <a:r>
              <a:rPr lang="cs-CZ" sz="2800" dirty="0"/>
              <a:t>3. Projekt by měl být realizován 3-4 týdny. V prvním týdnu by měl učitel s žáky probrat projekt a prohlédnout</a:t>
            </a:r>
            <a:r>
              <a:rPr lang="cs-CZ" dirty="0"/>
              <a:t> </a:t>
            </a:r>
            <a:r>
              <a:rPr lang="cs-CZ" sz="2800" dirty="0"/>
              <a:t>internetové stránky, rozdělit třídu na dvě skupiny a připomenout pravidla tvorby prezentace (pokud je tato forma pro žáky komplikovaná, mohou vytvořit plakát nebo myšlenkovou mapu). V druhém týdnu výuky by měli mít žáci čas na přípravu prezentace a její prezentování před celou třídou. Pokud je to nutné, lze čas na přípravu první části projektu prodloužit na tři týdny. Poslední týden projektu by měl být věnován druhé části zadání:  tisk materiálů z prezentací, nezbytných pro vytvoření mapy zeměpisných objevů. Na poslední hodinu by měl učitel připravit vytištěnou nebo ručně nakreslenou mapu světa z 15./16. století (lze použít mapu z prezentace, pokud nebude pro žáky příliš komplikovaná), na kterou budou žáci lepit fotografie mořeplavců, kreslit jejich trasy, atd.</a:t>
            </a:r>
          </a:p>
          <a:p>
            <a:pPr marL="0" indent="0">
              <a:buNone/>
            </a:pPr>
            <a:endParaRPr lang="cs-CZ" dirty="0"/>
          </a:p>
        </p:txBody>
      </p:sp>
      <p:sp>
        <p:nvSpPr>
          <p:cNvPr id="3" name="Tytuł 2"/>
          <p:cNvSpPr>
            <a:spLocks noGrp="1"/>
          </p:cNvSpPr>
          <p:nvPr>
            <p:ph type="title"/>
          </p:nvPr>
        </p:nvSpPr>
        <p:spPr/>
        <p:txBody>
          <a:bodyPr/>
          <a:lstStyle/>
          <a:p>
            <a:r>
              <a:rPr lang="cs-CZ"/>
              <a:t>Příručka pro učitele:</a:t>
            </a:r>
          </a:p>
        </p:txBody>
      </p:sp>
    </p:spTree>
    <p:extLst>
      <p:ext uri="{BB962C8B-B14F-4D97-AF65-F5344CB8AC3E}">
        <p14:creationId xmlns:p14="http://schemas.microsoft.com/office/powerpoint/2010/main" val="27675461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21704" y="2492896"/>
            <a:ext cx="8085584" cy="4077072"/>
          </a:xfrm>
        </p:spPr>
        <p:txBody>
          <a:bodyPr>
            <a:normAutofit/>
          </a:bodyPr>
          <a:lstStyle/>
          <a:p>
            <a:pPr marL="0" indent="0">
              <a:buNone/>
            </a:pPr>
            <a:r>
              <a:rPr lang="cs-CZ" sz="1900" dirty="0">
                <a:solidFill>
                  <a:schemeClr val="bg1"/>
                </a:solidFill>
              </a:rPr>
              <a:t>4. Učitel by měl žáky povzbudit k práci nad mapou, vysvětlit jim, že tato část zadání je také hodnocena.</a:t>
            </a:r>
          </a:p>
          <a:p>
            <a:pPr marL="0" indent="0">
              <a:buNone/>
            </a:pPr>
            <a:r>
              <a:rPr lang="cs-CZ" sz="1900" dirty="0">
                <a:solidFill>
                  <a:schemeClr val="bg1"/>
                </a:solidFill>
              </a:rPr>
              <a:t>5. Žáci mohou při tvorbě mapy využít pomoci učitele, pokud bude takové pravidlo zavedeno před zahájením práce. Učitel by však neměl do tvorby mapy zasahovat; pokud žáci udělají nějakou chybu, může pouze navrhnout, aby se nad danou problematikou ještě zamysleli.</a:t>
            </a:r>
          </a:p>
          <a:p>
            <a:pPr marL="0" indent="0">
              <a:buNone/>
            </a:pPr>
            <a:r>
              <a:rPr lang="cs-CZ" sz="1900" dirty="0">
                <a:solidFill>
                  <a:schemeClr val="bg1"/>
                </a:solidFill>
              </a:rPr>
              <a:t>6. Učitel by měl na začátku realizace druhé části zadání žákům promítnout nebo vytisknout všechny pokyny, jež se týkají obsahu, který by se měl nacházet v této části zadání.</a:t>
            </a:r>
          </a:p>
          <a:p>
            <a:pPr marL="0" indent="0">
              <a:buNone/>
            </a:pPr>
            <a:r>
              <a:rPr lang="cs-CZ" sz="1900" dirty="0">
                <a:solidFill>
                  <a:schemeClr val="bg1"/>
                </a:solidFill>
              </a:rPr>
              <a:t>7. Vytvořenou mapu by měli žáci společně zhodnotit a „přečíst“. Mapa by měla být vystavena ve třídě (učebně dějepisu).</a:t>
            </a:r>
          </a:p>
          <a:p>
            <a:pPr marL="0" indent="0">
              <a:buNone/>
            </a:pPr>
            <a:endParaRPr lang="cs-CZ" dirty="0"/>
          </a:p>
          <a:p>
            <a:endParaRPr lang="cs-CZ" dirty="0"/>
          </a:p>
        </p:txBody>
      </p:sp>
      <p:sp>
        <p:nvSpPr>
          <p:cNvPr id="3" name="Tytuł 2"/>
          <p:cNvSpPr>
            <a:spLocks noGrp="1"/>
          </p:cNvSpPr>
          <p:nvPr>
            <p:ph type="title"/>
          </p:nvPr>
        </p:nvSpPr>
        <p:spPr>
          <a:xfrm>
            <a:off x="462880" y="1831956"/>
            <a:ext cx="8003232" cy="678904"/>
          </a:xfrm>
        </p:spPr>
        <p:txBody>
          <a:bodyPr>
            <a:normAutofit fontScale="90000"/>
          </a:bodyPr>
          <a:lstStyle/>
          <a:p>
            <a:r>
              <a:rPr lang="cs-CZ" dirty="0">
                <a:solidFill>
                  <a:schemeClr val="bg1"/>
                </a:solidFill>
              </a:rPr>
              <a:t>Příručka pro učitele:</a:t>
            </a:r>
          </a:p>
        </p:txBody>
      </p:sp>
      <p:pic>
        <p:nvPicPr>
          <p:cNvPr id="2050" name="Picture 2" descr="C:\Users\Admin\Desktop\logosbeneficaireserasmusright_en.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
            <a:ext cx="9144000" cy="1876831"/>
          </a:xfrm>
          <a:prstGeom prst="rect">
            <a:avLst/>
          </a:prstGeom>
          <a:noFill/>
          <a:extLst>
            <a:ext uri="{909E8E84-426E-40DD-AFC4-6F175D3DCCD1}">
              <a14:hiddenFill xmlns:a14="http://schemas.microsoft.com/office/drawing/2010/main">
                <a:solidFill>
                  <a:srgbClr val="FFFFFF"/>
                </a:solidFill>
              </a14:hiddenFill>
            </a:ext>
          </a:extLst>
        </p:spPr>
      </p:pic>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00462" y="6291362"/>
            <a:ext cx="1743075" cy="557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47331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marL="0" indent="0">
              <a:buNone/>
            </a:pPr>
            <a:r>
              <a:rPr lang="cs-CZ" dirty="0"/>
              <a:t>1. Úvod</a:t>
            </a:r>
          </a:p>
          <a:p>
            <a:pPr marL="0" indent="0">
              <a:buNone/>
            </a:pPr>
            <a:r>
              <a:rPr lang="cs-CZ" dirty="0"/>
              <a:t>2. Zadání</a:t>
            </a:r>
          </a:p>
          <a:p>
            <a:pPr marL="0" indent="0">
              <a:buNone/>
            </a:pPr>
            <a:r>
              <a:rPr lang="cs-CZ" dirty="0"/>
              <a:t>3. Proces</a:t>
            </a:r>
          </a:p>
          <a:p>
            <a:pPr marL="0" indent="0">
              <a:buNone/>
            </a:pPr>
            <a:r>
              <a:rPr lang="cs-CZ" dirty="0"/>
              <a:t>4. Zdroje</a:t>
            </a:r>
          </a:p>
          <a:p>
            <a:pPr marL="0" indent="0">
              <a:buNone/>
            </a:pPr>
            <a:r>
              <a:rPr lang="cs-CZ" dirty="0"/>
              <a:t>5. Hodnocení</a:t>
            </a:r>
          </a:p>
          <a:p>
            <a:pPr marL="0" indent="0">
              <a:buNone/>
            </a:pPr>
            <a:r>
              <a:rPr lang="cs-CZ" dirty="0"/>
              <a:t>6. Výsledky</a:t>
            </a:r>
          </a:p>
          <a:p>
            <a:pPr marL="0" indent="0">
              <a:buNone/>
            </a:pPr>
            <a:r>
              <a:rPr lang="cs-CZ" dirty="0"/>
              <a:t>7. Příručka pro učitele</a:t>
            </a:r>
          </a:p>
          <a:p>
            <a:endParaRPr lang="cs-CZ" dirty="0"/>
          </a:p>
        </p:txBody>
      </p:sp>
      <p:sp>
        <p:nvSpPr>
          <p:cNvPr id="2" name="Tytuł 1"/>
          <p:cNvSpPr>
            <a:spLocks noGrp="1"/>
          </p:cNvSpPr>
          <p:nvPr>
            <p:ph type="title"/>
          </p:nvPr>
        </p:nvSpPr>
        <p:spPr/>
        <p:txBody>
          <a:bodyPr/>
          <a:lstStyle/>
          <a:p>
            <a:r>
              <a:rPr lang="cs-CZ" dirty="0"/>
              <a:t>Obsah:</a:t>
            </a:r>
          </a:p>
        </p:txBody>
      </p:sp>
    </p:spTree>
    <p:extLst>
      <p:ext uri="{BB962C8B-B14F-4D97-AF65-F5344CB8AC3E}">
        <p14:creationId xmlns:p14="http://schemas.microsoft.com/office/powerpoint/2010/main" val="22765521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lnSpcReduction="10000"/>
          </a:bodyPr>
          <a:lstStyle/>
          <a:p>
            <a:r>
              <a:rPr lang="cs-CZ" dirty="0"/>
              <a:t>Velké zeměpisné objevy představují skvělé historické období, ve kterém lidé díky své zvědavosti a moudrosti objevili nové kontinenty, poznali nové kultury a rozšířili své znalosti v oblasti zeměpisu, astronomie, přírody a techniky.</a:t>
            </a:r>
          </a:p>
          <a:p>
            <a:r>
              <a:rPr lang="cs-CZ" dirty="0"/>
              <a:t>V 15. století začala nová éra, cestovatelé při hledání zboží, pokladů a nových území překonávali ohromné vzdálenosti, objevovali nejen neznámé země, ale také celé kontinenty a kultury. </a:t>
            </a:r>
          </a:p>
          <a:p>
            <a:pPr marL="0" indent="0">
              <a:buNone/>
            </a:pPr>
            <a:r>
              <a:rPr lang="cs-CZ" dirty="0"/>
              <a:t>Dnes si budete během vyučování hrát na objevitele vy a získáte přitom znalosti o velkých cestovatelích a jejich objevech.</a:t>
            </a:r>
          </a:p>
        </p:txBody>
      </p:sp>
      <p:sp>
        <p:nvSpPr>
          <p:cNvPr id="2" name="Tytuł 1"/>
          <p:cNvSpPr>
            <a:spLocks noGrp="1"/>
          </p:cNvSpPr>
          <p:nvPr>
            <p:ph type="title"/>
          </p:nvPr>
        </p:nvSpPr>
        <p:spPr/>
        <p:txBody>
          <a:bodyPr/>
          <a:lstStyle/>
          <a:p>
            <a:r>
              <a:rPr lang="cs-CZ" dirty="0"/>
              <a:t>Úvod:</a:t>
            </a:r>
          </a:p>
        </p:txBody>
      </p:sp>
    </p:spTree>
    <p:extLst>
      <p:ext uri="{BB962C8B-B14F-4D97-AF65-F5344CB8AC3E}">
        <p14:creationId xmlns:p14="http://schemas.microsoft.com/office/powerpoint/2010/main" val="20727810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dirty="0"/>
              <a:t>Úvod:</a:t>
            </a:r>
          </a:p>
        </p:txBody>
      </p:sp>
      <p:pic>
        <p:nvPicPr>
          <p:cNvPr id="4" name="Picture 2"/>
          <p:cNvPicPr>
            <a:picLocks noGrp="1" noChangeAspect="1" noChangeArrowheads="1"/>
          </p:cNvPicPr>
          <p:nvPr>
            <p:ph sz="half" idx="1"/>
          </p:nvPr>
        </p:nvPicPr>
        <p:blipFill rotWithShape="1">
          <a:blip r:embed="rId2" cstate="print">
            <a:extLst>
              <a:ext uri="{28A0092B-C50C-407E-A947-70E740481C1C}">
                <a14:useLocalDpi xmlns:a14="http://schemas.microsoft.com/office/drawing/2010/main" val="0"/>
              </a:ext>
            </a:extLst>
          </a:blip>
          <a:srcRect r="4999"/>
          <a:stretch/>
        </p:blipFill>
        <p:spPr bwMode="auto">
          <a:xfrm>
            <a:off x="323529" y="2060848"/>
            <a:ext cx="3729856" cy="30622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Symbol zastępczy zawartości 4"/>
          <p:cNvSpPr>
            <a:spLocks noGrp="1"/>
          </p:cNvSpPr>
          <p:nvPr>
            <p:ph sz="half" idx="2"/>
          </p:nvPr>
        </p:nvSpPr>
        <p:spPr>
          <a:xfrm>
            <a:off x="4499992" y="1600200"/>
            <a:ext cx="4248472" cy="4526280"/>
          </a:xfrm>
        </p:spPr>
        <p:txBody>
          <a:bodyPr>
            <a:normAutofit/>
          </a:bodyPr>
          <a:lstStyle/>
          <a:p>
            <a:pPr marL="0" indent="0">
              <a:buNone/>
            </a:pPr>
            <a:r>
              <a:rPr lang="cs-CZ" dirty="0"/>
              <a:t>Podívejte se, jak vypadala mapa světa před zeměpisnými objevy. Jak je vidět, chybí na ní mnoho zemí a kontinentů, které vy už ze zeměpisu znáte. Vaším úkolem bude doplnit tuto mapu o znalosti, které získáte během hodin dějepisu.</a:t>
            </a:r>
          </a:p>
          <a:p>
            <a:pPr marL="0" indent="0">
              <a:buNone/>
            </a:pPr>
            <a:r>
              <a:rPr lang="cs-CZ" dirty="0"/>
              <a:t>Přejeme hodně úspěchů!</a:t>
            </a:r>
          </a:p>
        </p:txBody>
      </p:sp>
    </p:spTree>
    <p:extLst>
      <p:ext uri="{BB962C8B-B14F-4D97-AF65-F5344CB8AC3E}">
        <p14:creationId xmlns:p14="http://schemas.microsoft.com/office/powerpoint/2010/main" val="22216792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ymbol zastępczy zawartości 5"/>
          <p:cNvSpPr>
            <a:spLocks noGrp="1"/>
          </p:cNvSpPr>
          <p:nvPr>
            <p:ph idx="1"/>
          </p:nvPr>
        </p:nvSpPr>
        <p:spPr/>
        <p:txBody>
          <a:bodyPr>
            <a:normAutofit/>
          </a:bodyPr>
          <a:lstStyle/>
          <a:p>
            <a:r>
              <a:rPr lang="cs-CZ" dirty="0"/>
              <a:t>Zadání se bude skládat ze dvou částí.  </a:t>
            </a:r>
          </a:p>
          <a:p>
            <a:r>
              <a:rPr lang="cs-CZ" dirty="0"/>
              <a:t>V první části se rozdělíte na dvě skupiny a najdete požadované informace. </a:t>
            </a:r>
          </a:p>
          <a:p>
            <a:r>
              <a:rPr lang="cs-CZ" dirty="0"/>
              <a:t>V druhé části celá třída vytvoří mapu, do které umístíte získané informace.</a:t>
            </a:r>
          </a:p>
        </p:txBody>
      </p:sp>
      <p:sp>
        <p:nvSpPr>
          <p:cNvPr id="5" name="Tytuł 4"/>
          <p:cNvSpPr>
            <a:spLocks noGrp="1"/>
          </p:cNvSpPr>
          <p:nvPr>
            <p:ph type="title"/>
          </p:nvPr>
        </p:nvSpPr>
        <p:spPr/>
        <p:txBody>
          <a:bodyPr/>
          <a:lstStyle/>
          <a:p>
            <a:r>
              <a:rPr lang="cs-CZ" dirty="0"/>
              <a:t>Zadání:</a:t>
            </a:r>
          </a:p>
        </p:txBody>
      </p:sp>
    </p:spTree>
    <p:extLst>
      <p:ext uri="{BB962C8B-B14F-4D97-AF65-F5344CB8AC3E}">
        <p14:creationId xmlns:p14="http://schemas.microsoft.com/office/powerpoint/2010/main" val="78685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92500" lnSpcReduction="20000"/>
          </a:bodyPr>
          <a:lstStyle/>
          <a:p>
            <a:pPr marL="0" indent="0">
              <a:buNone/>
            </a:pPr>
            <a:r>
              <a:rPr lang="cs-CZ" dirty="0"/>
              <a:t>První část zadání - práce ve dvou skupinách.</a:t>
            </a:r>
          </a:p>
          <a:p>
            <a:r>
              <a:rPr lang="cs-CZ" b="1" dirty="0"/>
              <a:t>Skupina I </a:t>
            </a:r>
            <a:r>
              <a:rPr lang="cs-CZ" dirty="0"/>
              <a:t>– Vaším úkolem bude připravit prezentaci nebo plakát s:</a:t>
            </a:r>
          </a:p>
          <a:p>
            <a:pPr>
              <a:buFont typeface="Wingdings" panose="05000000000000000000" pitchFamily="2" charset="2"/>
              <a:buChar char="Ø"/>
            </a:pPr>
            <a:r>
              <a:rPr lang="cs-CZ" dirty="0"/>
              <a:t>informacemi o důvodech zeměpisných objevů</a:t>
            </a:r>
          </a:p>
          <a:p>
            <a:pPr>
              <a:buFont typeface="Wingdings" panose="05000000000000000000" pitchFamily="2" charset="2"/>
              <a:buChar char="Ø"/>
            </a:pPr>
            <a:r>
              <a:rPr lang="cs-CZ" dirty="0"/>
              <a:t>informacemi o navigačních zařízeních</a:t>
            </a:r>
          </a:p>
          <a:p>
            <a:pPr>
              <a:buFont typeface="Wingdings" panose="05000000000000000000" pitchFamily="2" charset="2"/>
              <a:buChar char="Ø"/>
            </a:pPr>
            <a:r>
              <a:rPr lang="cs-CZ" dirty="0"/>
              <a:t>informacemi o nových lodích, díky kterým bylo možné cestovat po neznámých mořích</a:t>
            </a:r>
          </a:p>
          <a:p>
            <a:pPr marL="0" indent="0">
              <a:buNone/>
            </a:pPr>
            <a:endParaRPr lang="cs-CZ" dirty="0"/>
          </a:p>
          <a:p>
            <a:r>
              <a:rPr lang="cs-CZ" b="1" dirty="0"/>
              <a:t>Skupina II </a:t>
            </a:r>
            <a:r>
              <a:rPr lang="cs-CZ" dirty="0"/>
              <a:t>– Vaším úkolem bude připravit prezentaci nebo plakát s: </a:t>
            </a:r>
          </a:p>
          <a:p>
            <a:pPr>
              <a:buFont typeface="Wingdings" panose="05000000000000000000" pitchFamily="2" charset="2"/>
              <a:buChar char="Ø"/>
            </a:pPr>
            <a:r>
              <a:rPr lang="cs-CZ" dirty="0"/>
              <a:t>informacemi o slavných mořeplavcích - Kryštof Kolumbus, </a:t>
            </a:r>
            <a:r>
              <a:rPr lang="cs-CZ" dirty="0" err="1"/>
              <a:t>Vasco</a:t>
            </a:r>
            <a:r>
              <a:rPr lang="cs-CZ" dirty="0"/>
              <a:t> da Gama, Ferdinand Magellan, Jindřich Mořeplavec</a:t>
            </a:r>
          </a:p>
          <a:p>
            <a:pPr>
              <a:buFont typeface="Wingdings" panose="05000000000000000000" pitchFamily="2" charset="2"/>
              <a:buChar char="Ø"/>
            </a:pPr>
            <a:r>
              <a:rPr lang="cs-CZ" dirty="0"/>
              <a:t>informacemi o velkých zeměpisných objevech</a:t>
            </a:r>
          </a:p>
        </p:txBody>
      </p:sp>
      <p:sp>
        <p:nvSpPr>
          <p:cNvPr id="3" name="Tytuł 2"/>
          <p:cNvSpPr>
            <a:spLocks noGrp="1"/>
          </p:cNvSpPr>
          <p:nvPr>
            <p:ph type="title"/>
          </p:nvPr>
        </p:nvSpPr>
        <p:spPr/>
        <p:txBody>
          <a:bodyPr/>
          <a:lstStyle/>
          <a:p>
            <a:r>
              <a:rPr lang="cs-CZ"/>
              <a:t>Zadání:</a:t>
            </a:r>
            <a:endParaRPr lang="cs-CZ" dirty="0"/>
          </a:p>
        </p:txBody>
      </p:sp>
    </p:spTree>
    <p:extLst>
      <p:ext uri="{BB962C8B-B14F-4D97-AF65-F5344CB8AC3E}">
        <p14:creationId xmlns:p14="http://schemas.microsoft.com/office/powerpoint/2010/main" val="19606931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marL="0" indent="0">
              <a:buNone/>
            </a:pPr>
            <a:r>
              <a:rPr lang="cs-CZ" dirty="0"/>
              <a:t>Druhá část zadání - společná práce celé třídy.</a:t>
            </a:r>
          </a:p>
          <a:p>
            <a:pPr marL="0" indent="0">
              <a:buNone/>
            </a:pPr>
            <a:r>
              <a:rPr lang="cs-CZ" dirty="0"/>
              <a:t>V druhé části zadání shromáždíte všechny získané informace a vytvoříte vlastní mapu zeměpisných objevů. Nalepte fotografie znázorňující nejslavnější objevitele, lodě, kterými pluli, navigační zařízení, která jim umožnila plavbu, a nakreslete trasy a kontinenty, které objevili.</a:t>
            </a:r>
          </a:p>
        </p:txBody>
      </p:sp>
      <p:sp>
        <p:nvSpPr>
          <p:cNvPr id="2" name="Tytuł 1"/>
          <p:cNvSpPr>
            <a:spLocks noGrp="1"/>
          </p:cNvSpPr>
          <p:nvPr>
            <p:ph type="title"/>
          </p:nvPr>
        </p:nvSpPr>
        <p:spPr/>
        <p:txBody>
          <a:bodyPr/>
          <a:lstStyle/>
          <a:p>
            <a:r>
              <a:rPr lang="cs-CZ"/>
              <a:t>Zadání:</a:t>
            </a:r>
            <a:endParaRPr lang="cs-CZ" dirty="0"/>
          </a:p>
        </p:txBody>
      </p:sp>
    </p:spTree>
    <p:extLst>
      <p:ext uri="{BB962C8B-B14F-4D97-AF65-F5344CB8AC3E}">
        <p14:creationId xmlns:p14="http://schemas.microsoft.com/office/powerpoint/2010/main" val="24030698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p:cNvGraphicFramePr>
            <a:graphicFrameLocks noGrp="1"/>
          </p:cNvGraphicFramePr>
          <p:nvPr>
            <p:ph idx="1"/>
            <p:extLst>
              <p:ext uri="{D42A27DB-BD31-4B8C-83A1-F6EECF244321}">
                <p14:modId xmlns:p14="http://schemas.microsoft.com/office/powerpoint/2010/main" val="3854188319"/>
              </p:ext>
            </p:extLst>
          </p:nvPr>
        </p:nvGraphicFramePr>
        <p:xfrm>
          <a:off x="457200" y="1524000"/>
          <a:ext cx="8229600" cy="3205480"/>
        </p:xfrm>
        <a:graphic>
          <a:graphicData uri="http://schemas.openxmlformats.org/drawingml/2006/table">
            <a:tbl>
              <a:tblPr firstRow="1" bandRow="1">
                <a:tableStyleId>{5C22544A-7EE6-4342-B048-85BDC9FD1C3A}</a:tableStyleId>
              </a:tblPr>
              <a:tblGrid>
                <a:gridCol w="8229600">
                  <a:extLst>
                    <a:ext uri="{9D8B030D-6E8A-4147-A177-3AD203B41FA5}">
                      <a16:colId xmlns="" xmlns:a16="http://schemas.microsoft.com/office/drawing/2014/main" val="20000"/>
                    </a:ext>
                  </a:extLst>
                </a:gridCol>
              </a:tblGrid>
              <a:tr h="370840">
                <a:tc>
                  <a:txBody>
                    <a:bodyPr/>
                    <a:lstStyle/>
                    <a:p>
                      <a:r>
                        <a:rPr lang="cs-CZ" noProof="0" dirty="0"/>
                        <a:t> I. TÝDEN PRÁCE:</a:t>
                      </a:r>
                    </a:p>
                  </a:txBody>
                  <a:tcPr/>
                </a:tc>
                <a:extLst>
                  <a:ext uri="{0D108BD9-81ED-4DB2-BD59-A6C34878D82A}">
                    <a16:rowId xmlns="" xmlns:a16="http://schemas.microsoft.com/office/drawing/2014/main" val="10000"/>
                  </a:ext>
                </a:extLst>
              </a:tr>
              <a:tr h="370840">
                <a:tc>
                  <a:txBody>
                    <a:bodyPr/>
                    <a:lstStyle/>
                    <a:p>
                      <a:pPr marL="285750" indent="-285750">
                        <a:buFont typeface="Arial" panose="020B0604020202020204" pitchFamily="34" charset="0"/>
                        <a:buChar char="•"/>
                      </a:pPr>
                      <a:r>
                        <a:rPr lang="cs-CZ" noProof="0" dirty="0"/>
                        <a:t>Seznámení s obsahem zadání</a:t>
                      </a:r>
                    </a:p>
                    <a:p>
                      <a:pPr marL="285750" indent="-285750">
                        <a:buFont typeface="Arial" panose="020B0604020202020204" pitchFamily="34" charset="0"/>
                        <a:buChar char="•"/>
                      </a:pPr>
                      <a:r>
                        <a:rPr lang="cs-CZ" noProof="0" dirty="0"/>
                        <a:t>Seznámení s pravidly používání internetových zdrojů</a:t>
                      </a:r>
                    </a:p>
                    <a:p>
                      <a:pPr marL="285750" indent="-285750">
                        <a:buFont typeface="Arial" panose="020B0604020202020204" pitchFamily="34" charset="0"/>
                        <a:buChar char="•"/>
                      </a:pPr>
                      <a:r>
                        <a:rPr lang="cs-CZ" noProof="0" dirty="0"/>
                        <a:t>Rozdělení třídy na dvě skupiny</a:t>
                      </a:r>
                    </a:p>
                    <a:p>
                      <a:pPr marL="285750" indent="-285750">
                        <a:buFont typeface="Arial" panose="020B0604020202020204" pitchFamily="34" charset="0"/>
                        <a:buChar char="•"/>
                      </a:pPr>
                      <a:r>
                        <a:rPr lang="cs-CZ" noProof="0" dirty="0"/>
                        <a:t>Seznámení skupin s obsahem z internetových a jiných zdrojů</a:t>
                      </a:r>
                    </a:p>
                    <a:p>
                      <a:pPr marL="285750" indent="-285750">
                        <a:buFont typeface="Arial" panose="020B0604020202020204" pitchFamily="34" charset="0"/>
                        <a:buChar char="•"/>
                      </a:pPr>
                      <a:r>
                        <a:rPr lang="cs-CZ" noProof="0" dirty="0"/>
                        <a:t>Zpracování plánu, obsahu informací, které budou použity v prezentacích - žáci by měli během školní výuky, za použití dostupných zdrojů, vytáhnout nejdůležitější informace, nezbytné pro přípravu multimediální prezentace (nebo plakátu). Zhotovení prezentace může proběhnout doma, na mimoškolních aktivitách nebo během vyučování.</a:t>
                      </a:r>
                    </a:p>
                    <a:p>
                      <a:endParaRPr lang="cs-CZ" noProof="0" dirty="0"/>
                    </a:p>
                  </a:txBody>
                  <a:tcPr/>
                </a:tc>
                <a:extLst>
                  <a:ext uri="{0D108BD9-81ED-4DB2-BD59-A6C34878D82A}">
                    <a16:rowId xmlns="" xmlns:a16="http://schemas.microsoft.com/office/drawing/2014/main" val="10001"/>
                  </a:ext>
                </a:extLst>
              </a:tr>
            </a:tbl>
          </a:graphicData>
        </a:graphic>
      </p:graphicFrame>
      <p:sp>
        <p:nvSpPr>
          <p:cNvPr id="3" name="Tytuł 2"/>
          <p:cNvSpPr>
            <a:spLocks noGrp="1"/>
          </p:cNvSpPr>
          <p:nvPr>
            <p:ph type="title"/>
          </p:nvPr>
        </p:nvSpPr>
        <p:spPr/>
        <p:txBody>
          <a:bodyPr/>
          <a:lstStyle/>
          <a:p>
            <a:r>
              <a:rPr lang="cs-CZ"/>
              <a:t>Proces - pracovní plán:</a:t>
            </a:r>
            <a:endParaRPr lang="cs-CZ" dirty="0"/>
          </a:p>
        </p:txBody>
      </p:sp>
    </p:spTree>
    <p:extLst>
      <p:ext uri="{BB962C8B-B14F-4D97-AF65-F5344CB8AC3E}">
        <p14:creationId xmlns:p14="http://schemas.microsoft.com/office/powerpoint/2010/main" val="29856601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p:cNvGraphicFramePr>
            <a:graphicFrameLocks noGrp="1"/>
          </p:cNvGraphicFramePr>
          <p:nvPr>
            <p:ph idx="1"/>
            <p:extLst>
              <p:ext uri="{D42A27DB-BD31-4B8C-83A1-F6EECF244321}">
                <p14:modId xmlns:p14="http://schemas.microsoft.com/office/powerpoint/2010/main" val="138936425"/>
              </p:ext>
            </p:extLst>
          </p:nvPr>
        </p:nvGraphicFramePr>
        <p:xfrm>
          <a:off x="457200" y="1524000"/>
          <a:ext cx="8229600" cy="5793823"/>
        </p:xfrm>
        <a:graphic>
          <a:graphicData uri="http://schemas.openxmlformats.org/drawingml/2006/table">
            <a:tbl>
              <a:tblPr firstRow="1" bandRow="1">
                <a:tableStyleId>{5C22544A-7EE6-4342-B048-85BDC9FD1C3A}</a:tableStyleId>
              </a:tblPr>
              <a:tblGrid>
                <a:gridCol w="8229600">
                  <a:extLst>
                    <a:ext uri="{9D8B030D-6E8A-4147-A177-3AD203B41FA5}">
                      <a16:colId xmlns="" xmlns:a16="http://schemas.microsoft.com/office/drawing/2014/main" val="20000"/>
                    </a:ext>
                  </a:extLst>
                </a:gridCol>
              </a:tblGrid>
              <a:tr h="490303">
                <a:tc>
                  <a:txBody>
                    <a:bodyPr/>
                    <a:lstStyle/>
                    <a:p>
                      <a:r>
                        <a:rPr lang="cs-CZ" noProof="0" dirty="0"/>
                        <a:t>II. TÝDEN PRÁCE:</a:t>
                      </a:r>
                    </a:p>
                  </a:txBody>
                  <a:tcPr/>
                </a:tc>
                <a:extLst>
                  <a:ext uri="{0D108BD9-81ED-4DB2-BD59-A6C34878D82A}">
                    <a16:rowId xmlns="" xmlns:a16="http://schemas.microsoft.com/office/drawing/2014/main" val="10000"/>
                  </a:ext>
                </a:extLst>
              </a:tr>
              <a:tr h="4843697">
                <a:tc>
                  <a:txBody>
                    <a:bodyPr/>
                    <a:lstStyle/>
                    <a:p>
                      <a:pPr marL="285750" indent="-285750">
                        <a:buFont typeface="Arial" panose="020B0604020202020204" pitchFamily="34" charset="0"/>
                        <a:buChar char="•"/>
                      </a:pPr>
                      <a:r>
                        <a:rPr lang="cs-CZ" noProof="0" dirty="0"/>
                        <a:t>Příprava multimediální prezentace nebo plakátů prezentujících zadání</a:t>
                      </a:r>
                    </a:p>
                    <a:p>
                      <a:pPr marL="285750" indent="-285750">
                        <a:buFont typeface="Arial" panose="020B0604020202020204" pitchFamily="34" charset="0"/>
                        <a:buChar char="•"/>
                      </a:pPr>
                      <a:r>
                        <a:rPr lang="cs-CZ" noProof="0" dirty="0"/>
                        <a:t>Prezentace zadání oběma skupinami žáků před celou třídou</a:t>
                      </a:r>
                    </a:p>
                    <a:p>
                      <a:pPr marL="285750" indent="-285750">
                        <a:buFont typeface="Arial" panose="020B0604020202020204" pitchFamily="34" charset="0"/>
                        <a:buChar char="•"/>
                      </a:pPr>
                      <a:r>
                        <a:rPr lang="cs-CZ" noProof="0" dirty="0"/>
                        <a:t>Diskuse o předvedených prezentacích</a:t>
                      </a:r>
                    </a:p>
                    <a:p>
                      <a:pPr marL="285750" indent="-285750">
                        <a:buFont typeface="Arial" panose="020B0604020202020204" pitchFamily="34" charset="0"/>
                        <a:buChar char="•"/>
                      </a:pPr>
                      <a:r>
                        <a:rPr lang="cs-CZ" noProof="0" dirty="0"/>
                        <a:t>Hodnocení výsledků práce žáků</a:t>
                      </a:r>
                    </a:p>
                    <a:p>
                      <a:pPr marL="0" indent="0">
                        <a:buNone/>
                      </a:pPr>
                      <a:r>
                        <a:rPr lang="cs-CZ" u="sng" noProof="0" dirty="0"/>
                        <a:t>Prezentace I. skupiny by měla obsahovat:</a:t>
                      </a:r>
                    </a:p>
                    <a:p>
                      <a:pPr marL="514350" indent="-514350">
                        <a:buAutoNum type="arabicPeriod"/>
                      </a:pPr>
                      <a:r>
                        <a:rPr lang="cs-CZ" noProof="0" dirty="0"/>
                        <a:t>Název, autory.</a:t>
                      </a:r>
                    </a:p>
                    <a:p>
                      <a:pPr marL="514350" indent="-514350">
                        <a:buAutoNum type="arabicPeriod"/>
                      </a:pPr>
                      <a:r>
                        <a:rPr lang="cs-CZ" noProof="0" dirty="0"/>
                        <a:t> Bodově vypsané nejdůležitější důvody zeměpisných objevů.</a:t>
                      </a:r>
                    </a:p>
                    <a:p>
                      <a:pPr marL="514350" indent="-514350">
                        <a:buAutoNum type="arabicPeriod"/>
                      </a:pPr>
                      <a:r>
                        <a:rPr lang="cs-CZ" noProof="0" dirty="0"/>
                        <a:t>Názvy a obrázky navigačních zařízení a jejich krátký popis: astroláb, námořní kompas, kvadrant.</a:t>
                      </a:r>
                    </a:p>
                    <a:p>
                      <a:pPr marL="514350" indent="-514350">
                        <a:buAutoNum type="arabicPeriod"/>
                      </a:pPr>
                      <a:r>
                        <a:rPr lang="cs-CZ" noProof="0" dirty="0"/>
                        <a:t>Ilustrace a krátký popis lodi: Karavela.</a:t>
                      </a:r>
                    </a:p>
                    <a:p>
                      <a:pPr marL="0" indent="0">
                        <a:buNone/>
                      </a:pPr>
                      <a:r>
                        <a:rPr lang="cs-CZ" u="sng" noProof="0" dirty="0"/>
                        <a:t>Prezentace II. skupiny by měla obsahovat:</a:t>
                      </a:r>
                    </a:p>
                    <a:p>
                      <a:pPr marL="0" indent="0">
                        <a:buNone/>
                      </a:pPr>
                      <a:r>
                        <a:rPr lang="cs-CZ" noProof="0" dirty="0"/>
                        <a:t>1. Název, autory.</a:t>
                      </a:r>
                    </a:p>
                    <a:p>
                      <a:pPr marL="0" indent="0">
                        <a:buNone/>
                      </a:pPr>
                      <a:r>
                        <a:rPr lang="cs-CZ" noProof="0" dirty="0"/>
                        <a:t>2. Ilustrace prezentující mořeplavce uvedené v zadání, jména a příjmení, krátké informace o tom, co objevili, mapu znázorňující trasu (případně její popis), kterou absolvovali, a datum objevu.</a:t>
                      </a:r>
                    </a:p>
                    <a:p>
                      <a:pPr marL="0" indent="0">
                        <a:buNone/>
                      </a:pPr>
                      <a:r>
                        <a:rPr lang="cs-CZ" noProof="0" dirty="0"/>
                        <a:t>3. Informace o každém z uvedených mořeplavců musí být umístěna na samostatném snímku.</a:t>
                      </a:r>
                    </a:p>
                    <a:p>
                      <a:pPr marL="0" indent="0">
                        <a:buFont typeface="Arial" panose="020B0604020202020204" pitchFamily="34" charset="0"/>
                        <a:buNone/>
                      </a:pPr>
                      <a:endParaRPr lang="cs-CZ" noProof="0" dirty="0"/>
                    </a:p>
                    <a:p>
                      <a:endParaRPr lang="cs-CZ" noProof="0" dirty="0"/>
                    </a:p>
                  </a:txBody>
                  <a:tcPr/>
                </a:tc>
                <a:extLst>
                  <a:ext uri="{0D108BD9-81ED-4DB2-BD59-A6C34878D82A}">
                    <a16:rowId xmlns="" xmlns:a16="http://schemas.microsoft.com/office/drawing/2014/main" val="10001"/>
                  </a:ext>
                </a:extLst>
              </a:tr>
            </a:tbl>
          </a:graphicData>
        </a:graphic>
      </p:graphicFrame>
      <p:sp>
        <p:nvSpPr>
          <p:cNvPr id="3" name="Tytuł 2"/>
          <p:cNvSpPr>
            <a:spLocks noGrp="1"/>
          </p:cNvSpPr>
          <p:nvPr>
            <p:ph type="title"/>
          </p:nvPr>
        </p:nvSpPr>
        <p:spPr/>
        <p:txBody>
          <a:bodyPr/>
          <a:lstStyle/>
          <a:p>
            <a:r>
              <a:rPr lang="cs-CZ"/>
              <a:t>Proces - pracovní plán:</a:t>
            </a:r>
          </a:p>
        </p:txBody>
      </p:sp>
    </p:spTree>
    <p:extLst>
      <p:ext uri="{BB962C8B-B14F-4D97-AF65-F5344CB8AC3E}">
        <p14:creationId xmlns:p14="http://schemas.microsoft.com/office/powerpoint/2010/main" val="1101408503"/>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ier">
  <a:themeElements>
    <a:clrScheme name="Odlewnia metali">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Papi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285</TotalTime>
  <Words>1566</Words>
  <Application>Microsoft Office PowerPoint</Application>
  <PresentationFormat>Pokaz na ekranie (4:3)</PresentationFormat>
  <Paragraphs>143</Paragraphs>
  <Slides>19</Slides>
  <Notes>0</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19</vt:i4>
      </vt:variant>
    </vt:vector>
  </HeadingPairs>
  <TitlesOfParts>
    <vt:vector size="25" baseType="lpstr">
      <vt:lpstr>Arial</vt:lpstr>
      <vt:lpstr>Constantia</vt:lpstr>
      <vt:lpstr>Times New Roman</vt:lpstr>
      <vt:lpstr>Wingdings</vt:lpstr>
      <vt:lpstr>Wingdings 2</vt:lpstr>
      <vt:lpstr>Papier</vt:lpstr>
      <vt:lpstr>Velké zeměpisné objevy - velcí cestovatelé.</vt:lpstr>
      <vt:lpstr>Obsah:</vt:lpstr>
      <vt:lpstr>Úvod:</vt:lpstr>
      <vt:lpstr>Úvod:</vt:lpstr>
      <vt:lpstr>Zadání:</vt:lpstr>
      <vt:lpstr>Zadání:</vt:lpstr>
      <vt:lpstr>Zadání:</vt:lpstr>
      <vt:lpstr>Proces - pracovní plán:</vt:lpstr>
      <vt:lpstr>Proces - pracovní plán:</vt:lpstr>
      <vt:lpstr>Proces - pracovní plán:</vt:lpstr>
      <vt:lpstr>Zdroje:</vt:lpstr>
      <vt:lpstr>Hodnocení:</vt:lpstr>
      <vt:lpstr>  </vt:lpstr>
      <vt:lpstr>Hodnocení – bodování:</vt:lpstr>
      <vt:lpstr>Výsledky:</vt:lpstr>
      <vt:lpstr>Výsledky:</vt:lpstr>
      <vt:lpstr>Výsledky:</vt:lpstr>
      <vt:lpstr>Příručka pro učitele:</vt:lpstr>
      <vt:lpstr>Příručka pro učitele: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Wielkie odkrycia geograficzne</dc:title>
  <dc:creator>Andrzej Smorąg</dc:creator>
  <cp:lastModifiedBy>Anna Basta</cp:lastModifiedBy>
  <cp:revision>44</cp:revision>
  <dcterms:created xsi:type="dcterms:W3CDTF">2017-02-18T14:28:14Z</dcterms:created>
  <dcterms:modified xsi:type="dcterms:W3CDTF">2020-01-14T16:28:45Z</dcterms:modified>
</cp:coreProperties>
</file>