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7" r:id="rId4"/>
    <p:sldId id="268" r:id="rId5"/>
    <p:sldId id="258" r:id="rId6"/>
    <p:sldId id="259" r:id="rId7"/>
    <p:sldId id="269" r:id="rId8"/>
    <p:sldId id="260" r:id="rId9"/>
    <p:sldId id="270" r:id="rId10"/>
    <p:sldId id="271" r:id="rId11"/>
    <p:sldId id="272" r:id="rId12"/>
    <p:sldId id="262" r:id="rId13"/>
    <p:sldId id="263" r:id="rId14"/>
    <p:sldId id="264" r:id="rId15"/>
    <p:sldId id="273" r:id="rId16"/>
    <p:sldId id="265" r:id="rId17"/>
    <p:sldId id="274" r:id="rId18"/>
    <p:sldId id="275" r:id="rId19"/>
    <p:sldId id="266" r:id="rId20"/>
    <p:sldId id="276"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8" name="Slide Number Placeholder 7"/>
          <p:cNvSpPr>
            <a:spLocks noGrp="1"/>
          </p:cNvSpPr>
          <p:nvPr>
            <p:ph type="sldNum" sz="quarter" idx="11"/>
          </p:nvPr>
        </p:nvSpPr>
        <p:spPr/>
        <p:txBody>
          <a:bodyPr/>
          <a:lstStyle/>
          <a:p>
            <a:fld id="{2A5929F6-D724-4E7D-B413-614E9D89C5A5}" type="slidenum">
              <a:rPr lang="pl-PL" smtClean="0"/>
              <a:pPr/>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pPr/>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A5929F6-D724-4E7D-B413-614E9D89C5A5}" type="slidenum">
              <a:rPr lang="pl-PL" smtClean="0"/>
              <a:pPr/>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A5929F6-D724-4E7D-B413-614E9D89C5A5}" type="slidenum">
              <a:rPr lang="pl-PL" smtClean="0"/>
              <a:pPr/>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F09F16E-064B-4934-9F2E-1DDD6C577D1B}"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A5929F6-D724-4E7D-B413-614E9D89C5A5}"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F09F16E-064B-4934-9F2E-1DDD6C577D1B}" type="datetimeFigureOut">
              <a:rPr lang="pl-PL" smtClean="0"/>
              <a:pPr/>
              <a:t>15.01.2020</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2A5929F6-D724-4E7D-B413-614E9D89C5A5}" type="slidenum">
              <a:rPr lang="pl-PL" smtClean="0"/>
              <a:pPr/>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cyklopedie.soc.cas.cz/w/Demokracie" TargetMode="External"/><Relationship Id="rId2" Type="http://schemas.openxmlformats.org/officeDocument/2006/relationships/hyperlink" Target="https://cs.wikipedia.org/wiki/Demokracie" TargetMode="External"/><Relationship Id="rId1" Type="http://schemas.openxmlformats.org/officeDocument/2006/relationships/slideLayout" Target="../slideLayouts/slideLayout2.xml"/><Relationship Id="rId6" Type="http://schemas.openxmlformats.org/officeDocument/2006/relationships/hyperlink" Target="http://antiskola.eu/cz/referaty/16725-stav-demokracie-v-cr" TargetMode="External"/><Relationship Id="rId5" Type="http://schemas.openxmlformats.org/officeDocument/2006/relationships/hyperlink" Target="http://www.boucnik.cz/teorie-demokracie/" TargetMode="External"/><Relationship Id="rId4" Type="http://schemas.openxmlformats.org/officeDocument/2006/relationships/hyperlink" Target="http://antiskola.eu/cz/referaty/16713-demokraci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cs-CZ" sz="4000" dirty="0"/>
              <a:t>Občan v demokratickém systému - namaluj demokracii.</a:t>
            </a:r>
          </a:p>
        </p:txBody>
      </p:sp>
      <p:sp>
        <p:nvSpPr>
          <p:cNvPr id="3" name="Podtytuł 2"/>
          <p:cNvSpPr>
            <a:spLocks noGrp="1"/>
          </p:cNvSpPr>
          <p:nvPr>
            <p:ph type="subTitle" idx="1"/>
          </p:nvPr>
        </p:nvSpPr>
        <p:spPr/>
        <p:txBody>
          <a:bodyPr>
            <a:normAutofit fontScale="85000" lnSpcReduction="20000"/>
          </a:bodyPr>
          <a:lstStyle/>
          <a:p>
            <a:r>
              <a:rPr lang="cs-CZ" b="1" dirty="0"/>
              <a:t>Web Quest je určen pro žáky druhého stupně v rámci výuky občanské výchovy pro žáky s poruchou sluchu</a:t>
            </a:r>
          </a:p>
          <a:p>
            <a:pPr algn="l"/>
            <a:r>
              <a:rPr lang="cs-CZ" b="1" dirty="0">
                <a:solidFill>
                  <a:srgbClr val="FFFF00"/>
                </a:solidFill>
              </a:rPr>
              <a:t>Zpracoval: Maria Smorąg</a:t>
            </a:r>
          </a:p>
          <a:p>
            <a:endParaRPr lang="cs-CZ" dirty="0"/>
          </a:p>
        </p:txBody>
      </p:sp>
      <p:pic>
        <p:nvPicPr>
          <p:cNvPr id="4"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876831"/>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90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 - pracovní plán:</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860767796"/>
              </p:ext>
            </p:extLst>
          </p:nvPr>
        </p:nvGraphicFramePr>
        <p:xfrm>
          <a:off x="457200" y="1600200"/>
          <a:ext cx="8229600" cy="48514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dirty="0"/>
                        <a:t>II./III. </a:t>
                      </a:r>
                      <a:r>
                        <a:rPr dirty="0" err="1"/>
                        <a:t>TÝDEN</a:t>
                      </a:r>
                      <a:r>
                        <a:rPr dirty="0"/>
                        <a:t> </a:t>
                      </a:r>
                      <a:r>
                        <a:rPr dirty="0" err="1"/>
                        <a:t>PRÁCE</a:t>
                      </a:r>
                      <a:r>
                        <a:rPr dirty="0"/>
                        <a:t>:</a:t>
                      </a:r>
                      <a:endParaRPr lang="cs-CZ" dirty="0"/>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dirty="0" err="1"/>
                        <a:t>Příprava</a:t>
                      </a:r>
                      <a:r>
                        <a:rPr dirty="0"/>
                        <a:t> </a:t>
                      </a:r>
                      <a:r>
                        <a:rPr dirty="0" err="1"/>
                        <a:t>multimediální</a:t>
                      </a:r>
                      <a:r>
                        <a:rPr dirty="0"/>
                        <a:t> </a:t>
                      </a:r>
                      <a:r>
                        <a:rPr dirty="0" err="1"/>
                        <a:t>prezentace</a:t>
                      </a:r>
                      <a:r>
                        <a:rPr dirty="0"/>
                        <a:t> </a:t>
                      </a:r>
                      <a:r>
                        <a:rPr dirty="0" err="1"/>
                        <a:t>nebo</a:t>
                      </a:r>
                      <a:r>
                        <a:rPr dirty="0"/>
                        <a:t> </a:t>
                      </a:r>
                      <a:r>
                        <a:rPr dirty="0" err="1"/>
                        <a:t>plakátů</a:t>
                      </a:r>
                      <a:r>
                        <a:rPr dirty="0"/>
                        <a:t> </a:t>
                      </a:r>
                      <a:r>
                        <a:rPr dirty="0" err="1"/>
                        <a:t>prezentujících</a:t>
                      </a:r>
                      <a:r>
                        <a:rPr dirty="0"/>
                        <a:t> </a:t>
                      </a:r>
                      <a:r>
                        <a:rPr dirty="0" err="1"/>
                        <a:t>zadání</a:t>
                      </a:r>
                      <a:r>
                        <a:rPr lang="cs-CZ" dirty="0"/>
                        <a:t>.</a:t>
                      </a:r>
                      <a:endParaRPr dirty="0"/>
                    </a:p>
                    <a:p>
                      <a:r>
                        <a:rPr dirty="0" err="1"/>
                        <a:t>Každá</a:t>
                      </a:r>
                      <a:r>
                        <a:rPr dirty="0"/>
                        <a:t> </a:t>
                      </a:r>
                      <a:r>
                        <a:rPr dirty="0" err="1"/>
                        <a:t>prezentace</a:t>
                      </a:r>
                      <a:r>
                        <a:rPr dirty="0"/>
                        <a:t> </a:t>
                      </a:r>
                      <a:r>
                        <a:rPr dirty="0" err="1"/>
                        <a:t>musí</a:t>
                      </a:r>
                      <a:r>
                        <a:rPr dirty="0"/>
                        <a:t> </a:t>
                      </a:r>
                      <a:r>
                        <a:rPr dirty="0" err="1"/>
                        <a:t>obsahovat</a:t>
                      </a:r>
                      <a:r>
                        <a:rPr dirty="0"/>
                        <a:t>:</a:t>
                      </a:r>
                    </a:p>
                    <a:p>
                      <a:pPr marL="514350" indent="-514350">
                        <a:buAutoNum type="arabicPeriod"/>
                      </a:pPr>
                      <a:r>
                        <a:rPr dirty="0" err="1"/>
                        <a:t>Jména</a:t>
                      </a:r>
                      <a:r>
                        <a:rPr dirty="0"/>
                        <a:t> a </a:t>
                      </a:r>
                      <a:r>
                        <a:rPr dirty="0" err="1"/>
                        <a:t>příjmení</a:t>
                      </a:r>
                      <a:r>
                        <a:rPr dirty="0"/>
                        <a:t> </a:t>
                      </a:r>
                      <a:r>
                        <a:rPr dirty="0" err="1"/>
                        <a:t>autorů</a:t>
                      </a:r>
                      <a:r>
                        <a:rPr dirty="0"/>
                        <a:t>.</a:t>
                      </a:r>
                    </a:p>
                    <a:p>
                      <a:pPr marL="514350" indent="-514350">
                        <a:buAutoNum type="arabicPeriod"/>
                      </a:pPr>
                      <a:r>
                        <a:rPr dirty="0" err="1"/>
                        <a:t>Název</a:t>
                      </a:r>
                      <a:r>
                        <a:rPr dirty="0"/>
                        <a:t>, </a:t>
                      </a:r>
                      <a:r>
                        <a:rPr dirty="0" err="1"/>
                        <a:t>předmět</a:t>
                      </a:r>
                      <a:r>
                        <a:rPr dirty="0"/>
                        <a:t>.</a:t>
                      </a:r>
                    </a:p>
                    <a:p>
                      <a:pPr marL="514350" indent="-514350">
                        <a:buAutoNum type="arabicPeriod"/>
                      </a:pPr>
                      <a:r>
                        <a:rPr dirty="0" err="1"/>
                        <a:t>Každý</a:t>
                      </a:r>
                      <a:r>
                        <a:rPr dirty="0"/>
                        <a:t> </a:t>
                      </a:r>
                      <a:r>
                        <a:rPr dirty="0" err="1"/>
                        <a:t>druh</a:t>
                      </a:r>
                      <a:r>
                        <a:rPr dirty="0"/>
                        <a:t> </a:t>
                      </a:r>
                      <a:r>
                        <a:rPr dirty="0" err="1"/>
                        <a:t>popisovaných</a:t>
                      </a:r>
                      <a:r>
                        <a:rPr dirty="0"/>
                        <a:t> </a:t>
                      </a:r>
                      <a:r>
                        <a:rPr dirty="0" err="1"/>
                        <a:t>práv</a:t>
                      </a:r>
                      <a:r>
                        <a:rPr dirty="0"/>
                        <a:t> </a:t>
                      </a:r>
                      <a:r>
                        <a:rPr dirty="0" err="1"/>
                        <a:t>nebo</a:t>
                      </a:r>
                      <a:r>
                        <a:rPr dirty="0"/>
                        <a:t> </a:t>
                      </a:r>
                      <a:r>
                        <a:rPr dirty="0" err="1"/>
                        <a:t>povinností</a:t>
                      </a:r>
                      <a:r>
                        <a:rPr dirty="0"/>
                        <a:t> </a:t>
                      </a:r>
                      <a:r>
                        <a:rPr dirty="0" err="1"/>
                        <a:t>musí</a:t>
                      </a:r>
                      <a:r>
                        <a:rPr dirty="0"/>
                        <a:t> </a:t>
                      </a:r>
                      <a:r>
                        <a:rPr dirty="0" err="1"/>
                        <a:t>být</a:t>
                      </a:r>
                      <a:r>
                        <a:rPr dirty="0"/>
                        <a:t> </a:t>
                      </a:r>
                      <a:r>
                        <a:rPr dirty="0" err="1"/>
                        <a:t>na</a:t>
                      </a:r>
                      <a:r>
                        <a:rPr dirty="0"/>
                        <a:t> </a:t>
                      </a:r>
                      <a:r>
                        <a:rPr dirty="0" err="1"/>
                        <a:t>samostatném</a:t>
                      </a:r>
                      <a:r>
                        <a:rPr dirty="0"/>
                        <a:t> </a:t>
                      </a:r>
                      <a:r>
                        <a:rPr dirty="0" err="1"/>
                        <a:t>snímku</a:t>
                      </a:r>
                      <a:r>
                        <a:rPr dirty="0"/>
                        <a:t>.</a:t>
                      </a:r>
                    </a:p>
                    <a:p>
                      <a:pPr marL="514350" indent="-514350">
                        <a:buAutoNum type="arabicPeriod"/>
                      </a:pPr>
                      <a:r>
                        <a:rPr dirty="0" err="1"/>
                        <a:t>Každý</a:t>
                      </a:r>
                      <a:r>
                        <a:rPr dirty="0"/>
                        <a:t> </a:t>
                      </a:r>
                      <a:r>
                        <a:rPr dirty="0" err="1"/>
                        <a:t>druh</a:t>
                      </a:r>
                      <a:r>
                        <a:rPr dirty="0"/>
                        <a:t> </a:t>
                      </a:r>
                      <a:r>
                        <a:rPr dirty="0" err="1"/>
                        <a:t>popisovaných</a:t>
                      </a:r>
                      <a:r>
                        <a:rPr dirty="0"/>
                        <a:t> </a:t>
                      </a:r>
                      <a:r>
                        <a:rPr dirty="0" err="1"/>
                        <a:t>práv</a:t>
                      </a:r>
                      <a:r>
                        <a:rPr dirty="0"/>
                        <a:t> </a:t>
                      </a:r>
                      <a:r>
                        <a:rPr dirty="0" err="1"/>
                        <a:t>nebo</a:t>
                      </a:r>
                      <a:r>
                        <a:rPr dirty="0"/>
                        <a:t> </a:t>
                      </a:r>
                      <a:r>
                        <a:rPr dirty="0" err="1"/>
                        <a:t>povinností</a:t>
                      </a:r>
                      <a:r>
                        <a:rPr dirty="0"/>
                        <a:t> </a:t>
                      </a:r>
                      <a:r>
                        <a:rPr dirty="0" err="1"/>
                        <a:t>musí</a:t>
                      </a:r>
                      <a:r>
                        <a:rPr dirty="0"/>
                        <a:t> </a:t>
                      </a:r>
                      <a:r>
                        <a:rPr dirty="0" err="1"/>
                        <a:t>být</a:t>
                      </a:r>
                      <a:r>
                        <a:rPr dirty="0"/>
                        <a:t> </a:t>
                      </a:r>
                      <a:r>
                        <a:rPr dirty="0" err="1"/>
                        <a:t>krátce</a:t>
                      </a:r>
                      <a:r>
                        <a:rPr dirty="0"/>
                        <a:t> </a:t>
                      </a:r>
                      <a:r>
                        <a:rPr dirty="0" err="1"/>
                        <a:t>popsán</a:t>
                      </a:r>
                      <a:r>
                        <a:rPr dirty="0"/>
                        <a:t> (</a:t>
                      </a:r>
                      <a:r>
                        <a:rPr dirty="0" err="1"/>
                        <a:t>jednoduchým</a:t>
                      </a:r>
                      <a:r>
                        <a:rPr dirty="0"/>
                        <a:t> </a:t>
                      </a:r>
                      <a:r>
                        <a:rPr dirty="0" err="1"/>
                        <a:t>slovníkem</a:t>
                      </a:r>
                      <a:r>
                        <a:rPr dirty="0"/>
                        <a:t>, </a:t>
                      </a:r>
                      <a:r>
                        <a:rPr dirty="0" err="1"/>
                        <a:t>např</a:t>
                      </a:r>
                      <a:r>
                        <a:rPr dirty="0"/>
                        <a:t>. co </a:t>
                      </a:r>
                      <a:r>
                        <a:rPr dirty="0" err="1"/>
                        <a:t>znamená</a:t>
                      </a:r>
                      <a:r>
                        <a:rPr dirty="0"/>
                        <a:t> </a:t>
                      </a:r>
                      <a:r>
                        <a:rPr dirty="0" err="1"/>
                        <a:t>sdružovací</a:t>
                      </a:r>
                      <a:r>
                        <a:rPr dirty="0"/>
                        <a:t> </a:t>
                      </a:r>
                      <a:r>
                        <a:rPr dirty="0" err="1"/>
                        <a:t>právo</a:t>
                      </a:r>
                      <a:r>
                        <a:rPr dirty="0"/>
                        <a:t>), </a:t>
                      </a:r>
                      <a:r>
                        <a:rPr dirty="0" err="1"/>
                        <a:t>popis</a:t>
                      </a:r>
                      <a:r>
                        <a:rPr dirty="0"/>
                        <a:t> by </a:t>
                      </a:r>
                      <a:r>
                        <a:rPr dirty="0" err="1"/>
                        <a:t>měla</a:t>
                      </a:r>
                      <a:r>
                        <a:rPr dirty="0"/>
                        <a:t> </a:t>
                      </a:r>
                      <a:r>
                        <a:rPr dirty="0" err="1"/>
                        <a:t>doprovázet</a:t>
                      </a:r>
                      <a:r>
                        <a:rPr dirty="0"/>
                        <a:t> </a:t>
                      </a:r>
                      <a:r>
                        <a:rPr dirty="0" err="1"/>
                        <a:t>fotografie</a:t>
                      </a:r>
                      <a:r>
                        <a:rPr dirty="0"/>
                        <a:t> </a:t>
                      </a:r>
                      <a:r>
                        <a:rPr dirty="0" err="1"/>
                        <a:t>nebo</a:t>
                      </a:r>
                      <a:r>
                        <a:rPr dirty="0"/>
                        <a:t> </a:t>
                      </a:r>
                      <a:r>
                        <a:rPr dirty="0" err="1"/>
                        <a:t>obrázek</a:t>
                      </a:r>
                      <a:r>
                        <a:rPr dirty="0"/>
                        <a:t>, </a:t>
                      </a:r>
                      <a:r>
                        <a:rPr dirty="0" err="1"/>
                        <a:t>jež</a:t>
                      </a:r>
                      <a:r>
                        <a:rPr dirty="0"/>
                        <a:t> </a:t>
                      </a:r>
                      <a:r>
                        <a:rPr dirty="0" err="1"/>
                        <a:t>prezentuje</a:t>
                      </a:r>
                      <a:r>
                        <a:rPr dirty="0"/>
                        <a:t> </a:t>
                      </a:r>
                      <a:r>
                        <a:rPr dirty="0" err="1"/>
                        <a:t>dané</a:t>
                      </a:r>
                      <a:r>
                        <a:rPr dirty="0"/>
                        <a:t> </a:t>
                      </a:r>
                      <a:r>
                        <a:rPr dirty="0" err="1"/>
                        <a:t>právo</a:t>
                      </a:r>
                      <a:r>
                        <a:rPr dirty="0"/>
                        <a:t>, </a:t>
                      </a:r>
                      <a:r>
                        <a:rPr dirty="0" err="1"/>
                        <a:t>jak</a:t>
                      </a:r>
                      <a:r>
                        <a:rPr dirty="0"/>
                        <a:t> ho </a:t>
                      </a:r>
                      <a:r>
                        <a:rPr dirty="0" err="1"/>
                        <a:t>žáci</a:t>
                      </a:r>
                      <a:r>
                        <a:rPr dirty="0"/>
                        <a:t> </a:t>
                      </a:r>
                      <a:r>
                        <a:rPr dirty="0" err="1"/>
                        <a:t>chápou</a:t>
                      </a:r>
                      <a:r>
                        <a:rPr dirty="0"/>
                        <a:t>.</a:t>
                      </a:r>
                    </a:p>
                    <a:p>
                      <a:r>
                        <a:rPr dirty="0" err="1"/>
                        <a:t>Každá</a:t>
                      </a:r>
                      <a:r>
                        <a:rPr dirty="0"/>
                        <a:t> </a:t>
                      </a:r>
                      <a:r>
                        <a:rPr dirty="0" err="1"/>
                        <a:t>skupina</a:t>
                      </a:r>
                      <a:r>
                        <a:rPr dirty="0"/>
                        <a:t> </a:t>
                      </a:r>
                      <a:r>
                        <a:rPr dirty="0" err="1"/>
                        <a:t>prezentuje</a:t>
                      </a:r>
                      <a:r>
                        <a:rPr dirty="0"/>
                        <a:t> </a:t>
                      </a:r>
                      <a:r>
                        <a:rPr dirty="0" err="1"/>
                        <a:t>svoji</a:t>
                      </a:r>
                      <a:r>
                        <a:rPr dirty="0"/>
                        <a:t> </a:t>
                      </a:r>
                      <a:r>
                        <a:rPr dirty="0" err="1"/>
                        <a:t>práci</a:t>
                      </a:r>
                      <a:r>
                        <a:rPr dirty="0"/>
                        <a:t> </a:t>
                      </a:r>
                      <a:r>
                        <a:rPr dirty="0" err="1"/>
                        <a:t>před</a:t>
                      </a:r>
                      <a:r>
                        <a:rPr dirty="0"/>
                        <a:t> </a:t>
                      </a:r>
                      <a:r>
                        <a:rPr dirty="0" err="1"/>
                        <a:t>třídou</a:t>
                      </a:r>
                      <a:r>
                        <a:rPr dirty="0"/>
                        <a:t>.</a:t>
                      </a:r>
                    </a:p>
                    <a:p>
                      <a:pPr marL="0" indent="0">
                        <a:buFont typeface="Arial" panose="020B0604020202020204" pitchFamily="34" charset="0"/>
                        <a:buNone/>
                      </a:pPr>
                      <a:endParaRPr lang="cs-CZ" baseline="0" dirty="0"/>
                    </a:p>
                    <a:p>
                      <a:pPr marL="285750" indent="-285750">
                        <a:buFont typeface="Arial" panose="020B0604020202020204" pitchFamily="34" charset="0"/>
                        <a:buChar char="•"/>
                      </a:pPr>
                      <a:r>
                        <a:rPr dirty="0" err="1"/>
                        <a:t>Prezentace</a:t>
                      </a:r>
                      <a:r>
                        <a:rPr dirty="0"/>
                        <a:t> </a:t>
                      </a:r>
                      <a:r>
                        <a:rPr dirty="0" err="1"/>
                        <a:t>zadání</a:t>
                      </a:r>
                      <a:r>
                        <a:rPr dirty="0"/>
                        <a:t> </a:t>
                      </a:r>
                      <a:r>
                        <a:rPr dirty="0" err="1"/>
                        <a:t>oběma</a:t>
                      </a:r>
                      <a:r>
                        <a:rPr dirty="0"/>
                        <a:t> </a:t>
                      </a:r>
                      <a:r>
                        <a:rPr dirty="0" err="1"/>
                        <a:t>skupinami</a:t>
                      </a:r>
                      <a:r>
                        <a:rPr dirty="0"/>
                        <a:t> </a:t>
                      </a:r>
                      <a:r>
                        <a:rPr dirty="0" err="1"/>
                        <a:t>žáků</a:t>
                      </a:r>
                      <a:r>
                        <a:rPr dirty="0"/>
                        <a:t> </a:t>
                      </a:r>
                      <a:r>
                        <a:rPr dirty="0" err="1"/>
                        <a:t>před</a:t>
                      </a:r>
                      <a:r>
                        <a:rPr dirty="0"/>
                        <a:t> </a:t>
                      </a:r>
                      <a:r>
                        <a:rPr dirty="0" err="1"/>
                        <a:t>celou</a:t>
                      </a:r>
                      <a:r>
                        <a:rPr dirty="0"/>
                        <a:t> </a:t>
                      </a:r>
                      <a:r>
                        <a:rPr dirty="0" err="1"/>
                        <a:t>třídou</a:t>
                      </a:r>
                      <a:r>
                        <a:rPr lang="cs-CZ" dirty="0"/>
                        <a:t>.</a:t>
                      </a:r>
                      <a:endParaRPr dirty="0"/>
                    </a:p>
                    <a:p>
                      <a:pPr marL="285750" indent="-285750">
                        <a:buFont typeface="Arial" panose="020B0604020202020204" pitchFamily="34" charset="0"/>
                        <a:buChar char="•"/>
                      </a:pPr>
                      <a:r>
                        <a:rPr dirty="0" err="1"/>
                        <a:t>Diskuse</a:t>
                      </a:r>
                      <a:r>
                        <a:rPr dirty="0"/>
                        <a:t> o </a:t>
                      </a:r>
                      <a:r>
                        <a:rPr dirty="0" err="1"/>
                        <a:t>uskutečněných</a:t>
                      </a:r>
                      <a:r>
                        <a:rPr dirty="0"/>
                        <a:t> </a:t>
                      </a:r>
                      <a:r>
                        <a:rPr dirty="0" err="1"/>
                        <a:t>prezentacích</a:t>
                      </a:r>
                      <a:r>
                        <a:rPr lang="cs-CZ" dirty="0"/>
                        <a:t>.</a:t>
                      </a:r>
                      <a:endParaRPr dirty="0"/>
                    </a:p>
                    <a:p>
                      <a:pPr marL="285750" indent="-285750">
                        <a:buFont typeface="Arial" panose="020B0604020202020204" pitchFamily="34" charset="0"/>
                        <a:buChar char="•"/>
                      </a:pPr>
                      <a:r>
                        <a:rPr dirty="0" err="1"/>
                        <a:t>Hodnocení</a:t>
                      </a:r>
                      <a:r>
                        <a:rPr dirty="0"/>
                        <a:t> </a:t>
                      </a:r>
                      <a:r>
                        <a:rPr dirty="0" err="1"/>
                        <a:t>výsledků</a:t>
                      </a:r>
                      <a:r>
                        <a:rPr dirty="0"/>
                        <a:t> </a:t>
                      </a:r>
                      <a:r>
                        <a:rPr dirty="0" err="1"/>
                        <a:t>práce</a:t>
                      </a:r>
                      <a:r>
                        <a:rPr dirty="0"/>
                        <a:t> </a:t>
                      </a:r>
                      <a:r>
                        <a:rPr dirty="0" err="1"/>
                        <a:t>žáků</a:t>
                      </a:r>
                      <a:r>
                        <a:rPr lang="cs-CZ" dirty="0"/>
                        <a:t>.</a:t>
                      </a:r>
                      <a:endParaRPr dirty="0"/>
                    </a:p>
                    <a:p>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447002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 - pracovní plán:</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858636484"/>
              </p:ext>
            </p:extLst>
          </p:nvPr>
        </p:nvGraphicFramePr>
        <p:xfrm>
          <a:off x="457200" y="1600200"/>
          <a:ext cx="8229600" cy="375412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t>III./IV. TÝDEN PRÁCE:</a:t>
                      </a:r>
                      <a:endParaRPr lang="cs-CZ" dirty="0"/>
                    </a:p>
                  </a:txBody>
                  <a:tcPr/>
                </a:tc>
                <a:extLst>
                  <a:ext uri="{0D108BD9-81ED-4DB2-BD59-A6C34878D82A}">
                    <a16:rowId xmlns="" xmlns:a16="http://schemas.microsoft.com/office/drawing/2014/main" val="10000"/>
                  </a:ext>
                </a:extLst>
              </a:tr>
              <a:tr h="370840">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t>V druhé části zadání mají žáci vytvořit myšlenkovou mapu, znázorňující práva a povinnosti občanů v demokratickém systému. Žáci mohou využít obrázky použité ve svých prezentacích, nebo nakreslit vlastní, ale pochopitelné pro všechny.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t>Žáci společně rozhodují, která práva zařadit do své myšlenkové mapy, která jsou pro ně nejdůležitější z pohledu občana.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t>Před zahájením práce žáci určí, zda při tvorbě myšlenkové mapy využijí pouze tištěných ilustrací z svých prezentací, nebo sami namalují obrázky, nebo použijí vhodné ilustrace např. z časopisů, internetu.</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t>Po dokončení společné práce - vytvoření myšlenkové mapy „Demokracie - tak ji vidím“, žáci společně interpretují a analyzují informace umístěné v myšlenkové mapě.</a:t>
                      </a:r>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70439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Zdroje:</a:t>
            </a:r>
          </a:p>
        </p:txBody>
      </p:sp>
      <p:sp>
        <p:nvSpPr>
          <p:cNvPr id="3" name="Symbol zastępczy zawartości 2"/>
          <p:cNvSpPr>
            <a:spLocks noGrp="1"/>
          </p:cNvSpPr>
          <p:nvPr>
            <p:ph idx="1"/>
          </p:nvPr>
        </p:nvSpPr>
        <p:spPr/>
        <p:txBody>
          <a:bodyPr>
            <a:normAutofit/>
          </a:bodyPr>
          <a:lstStyle/>
          <a:p>
            <a:r>
              <a:rPr lang="pl-PL" dirty="0" smtClean="0">
                <a:hlinkClick r:id="rId2"/>
              </a:rPr>
              <a:t>https://cs.wikipedia.org/wiki/Demokracie</a:t>
            </a:r>
            <a:endParaRPr lang="pl-PL" dirty="0" smtClean="0"/>
          </a:p>
          <a:p>
            <a:r>
              <a:rPr lang="pl-PL" dirty="0" smtClean="0">
                <a:hlinkClick r:id="rId3"/>
              </a:rPr>
              <a:t>https://encyklopedie.soc.cas.cz/w/Demokracie</a:t>
            </a:r>
            <a:endParaRPr lang="pl-PL" dirty="0" smtClean="0"/>
          </a:p>
          <a:p>
            <a:r>
              <a:rPr lang="pl-PL" dirty="0" smtClean="0">
                <a:hlinkClick r:id="rId4"/>
              </a:rPr>
              <a:t>http://antiskola.eu/cz/referaty/16713-demokracie</a:t>
            </a:r>
            <a:endParaRPr lang="pl-PL" dirty="0" smtClean="0"/>
          </a:p>
          <a:p>
            <a:r>
              <a:rPr lang="pl-PL" dirty="0" smtClean="0">
                <a:hlinkClick r:id="rId5"/>
              </a:rPr>
              <a:t>http://www.boucnik.cz/teorie-demokracie/</a:t>
            </a:r>
            <a:endParaRPr lang="pl-PL" dirty="0" smtClean="0"/>
          </a:p>
          <a:p>
            <a:r>
              <a:rPr lang="pl-PL" smtClean="0">
                <a:hlinkClick r:id="rId6"/>
              </a:rPr>
              <a:t>http://antiskola.eu/cz/referaty/16725-stav-demokracie-v-cr</a:t>
            </a:r>
            <a:endParaRPr lang="cs-CZ" dirty="0"/>
          </a:p>
          <a:p>
            <a:endParaRPr lang="cs-CZ" dirty="0"/>
          </a:p>
        </p:txBody>
      </p:sp>
    </p:spTree>
    <p:extLst>
      <p:ext uri="{BB962C8B-B14F-4D97-AF65-F5344CB8AC3E}">
        <p14:creationId xmlns:p14="http://schemas.microsoft.com/office/powerpoint/2010/main" val="128713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t/>
            </a:r>
            <a:br/>
            <a:r>
              <a:rPr lang="cs-CZ"/>
              <a:t>Hodnocení:</a:t>
            </a:r>
            <a:r>
              <a:t/>
            </a:r>
            <a:br/>
            <a:endParaRPr lang="cs-CZ"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95197509"/>
              </p:ext>
            </p:extLst>
          </p:nvPr>
        </p:nvGraphicFramePr>
        <p:xfrm>
          <a:off x="457200" y="1600200"/>
          <a:ext cx="8229600" cy="411988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dirty="0" err="1"/>
                        <a:t>Počet</a:t>
                      </a:r>
                      <a:r>
                        <a:rPr dirty="0"/>
                        <a:t> </a:t>
                      </a:r>
                      <a:r>
                        <a:rPr dirty="0" err="1"/>
                        <a:t>bodů</a:t>
                      </a:r>
                      <a:endParaRPr lang="cs-CZ" dirty="0"/>
                    </a:p>
                  </a:txBody>
                  <a:tcPr/>
                </a:tc>
                <a:tc>
                  <a:txBody>
                    <a:bodyPr/>
                    <a:lstStyle/>
                    <a:p>
                      <a:r>
                        <a:t>1 bod</a:t>
                      </a:r>
                    </a:p>
                  </a:txBody>
                  <a:tcPr/>
                </a:tc>
                <a:tc>
                  <a:txBody>
                    <a:bodyPr/>
                    <a:lstStyle/>
                    <a:p>
                      <a:r>
                        <a:t>2 body</a:t>
                      </a:r>
                    </a:p>
                  </a:txBody>
                  <a:tcPr/>
                </a:tc>
                <a:tc>
                  <a:txBody>
                    <a:bodyPr/>
                    <a:lstStyle/>
                    <a:p>
                      <a:r>
                        <a:t>3 body</a:t>
                      </a:r>
                    </a:p>
                  </a:txBody>
                  <a:tcPr/>
                </a:tc>
                <a:extLst>
                  <a:ext uri="{0D108BD9-81ED-4DB2-BD59-A6C34878D82A}">
                    <a16:rowId xmlns="" xmlns:a16="http://schemas.microsoft.com/office/drawing/2014/main" val="10000"/>
                  </a:ext>
                </a:extLst>
              </a:tr>
              <a:tr h="370840">
                <a:tc>
                  <a:txBody>
                    <a:bodyPr/>
                    <a:lstStyle/>
                    <a:p>
                      <a:r>
                        <a:rPr lang="pl-PL" b="1" dirty="0"/>
                        <a:t>Věcný obsah prezentace -</a:t>
                      </a:r>
                      <a:endParaRPr lang="cs-CZ" b="1" dirty="0"/>
                    </a:p>
                    <a:p>
                      <a:r>
                        <a:rPr lang="pl-PL" b="1" dirty="0"/>
                        <a:t>I. část zadání</a:t>
                      </a:r>
                    </a:p>
                  </a:txBody>
                  <a:tcPr/>
                </a:tc>
                <a:tc>
                  <a:txBody>
                    <a:bodyPr/>
                    <a:lstStyle/>
                    <a:p>
                      <a:r>
                        <a:t>Neúplná informace, často mimo zadání. Povrchní využití zdrojů.</a:t>
                      </a:r>
                    </a:p>
                  </a:txBody>
                  <a:tcPr/>
                </a:tc>
                <a:tc>
                  <a:txBody>
                    <a:bodyPr/>
                    <a:lstStyle/>
                    <a:p>
                      <a:r>
                        <a:rPr dirty="0" err="1"/>
                        <a:t>Zpracování</a:t>
                      </a:r>
                      <a:r>
                        <a:rPr dirty="0"/>
                        <a:t> </a:t>
                      </a:r>
                      <a:r>
                        <a:rPr dirty="0" err="1"/>
                        <a:t>všech</a:t>
                      </a:r>
                      <a:r>
                        <a:rPr dirty="0"/>
                        <a:t> </a:t>
                      </a:r>
                      <a:r>
                        <a:rPr dirty="0" err="1"/>
                        <a:t>informací</a:t>
                      </a:r>
                      <a:r>
                        <a:rPr dirty="0"/>
                        <a:t> v </a:t>
                      </a:r>
                      <a:r>
                        <a:rPr dirty="0" err="1"/>
                        <a:t>souladu</a:t>
                      </a:r>
                      <a:r>
                        <a:rPr dirty="0"/>
                        <a:t> se </a:t>
                      </a:r>
                      <a:r>
                        <a:rPr dirty="0" err="1"/>
                        <a:t>zadáním</a:t>
                      </a:r>
                      <a:r>
                        <a:rPr dirty="0"/>
                        <a:t>. </a:t>
                      </a:r>
                      <a:r>
                        <a:rPr dirty="0" err="1"/>
                        <a:t>Využití</a:t>
                      </a:r>
                      <a:r>
                        <a:rPr dirty="0"/>
                        <a:t> </a:t>
                      </a:r>
                      <a:r>
                        <a:rPr dirty="0" err="1"/>
                        <a:t>většiny</a:t>
                      </a:r>
                      <a:r>
                        <a:rPr dirty="0"/>
                        <a:t> </a:t>
                      </a:r>
                      <a:r>
                        <a:rPr dirty="0" err="1"/>
                        <a:t>uvedených</a:t>
                      </a:r>
                      <a:r>
                        <a:rPr dirty="0"/>
                        <a:t> </a:t>
                      </a:r>
                      <a:r>
                        <a:rPr dirty="0" err="1"/>
                        <a:t>zdrojů</a:t>
                      </a:r>
                      <a:r>
                        <a:rPr lang="cs-CZ" dirty="0"/>
                        <a:t>.</a:t>
                      </a:r>
                      <a:endParaRPr dirty="0"/>
                    </a:p>
                  </a:txBody>
                  <a:tcPr/>
                </a:tc>
                <a:tc>
                  <a:txBody>
                    <a:bodyPr/>
                    <a:lstStyle/>
                    <a:p>
                      <a:r>
                        <a:t>Vyčerpávající zpracování zadání. Úplné využití uvedených zdrojů a jiných informací.</a:t>
                      </a:r>
                    </a:p>
                  </a:txBody>
                  <a:tcPr/>
                </a:tc>
                <a:extLst>
                  <a:ext uri="{0D108BD9-81ED-4DB2-BD59-A6C34878D82A}">
                    <a16:rowId xmlns="" xmlns:a16="http://schemas.microsoft.com/office/drawing/2014/main" val="10001"/>
                  </a:ext>
                </a:extLst>
              </a:tr>
              <a:tr h="370840">
                <a:tc>
                  <a:txBody>
                    <a:bodyPr/>
                    <a:lstStyle/>
                    <a:p>
                      <a:r>
                        <a:rPr lang="pl-PL" b="1" dirty="0"/>
                        <a:t>Vizuální efekt</a:t>
                      </a:r>
                    </a:p>
                  </a:txBody>
                  <a:tcPr/>
                </a:tc>
                <a:tc>
                  <a:txBody>
                    <a:bodyPr/>
                    <a:lstStyle/>
                    <a:p>
                      <a:r>
                        <a:t>Špatné rozplánování prvků na snímku. Slabě čitelná práce, neestetická.</a:t>
                      </a:r>
                    </a:p>
                  </a:txBody>
                  <a:tcPr/>
                </a:tc>
                <a:tc>
                  <a:txBody>
                    <a:bodyPr/>
                    <a:lstStyle/>
                    <a:p>
                      <a:r>
                        <a:t>Správně rozmístěný obsah. Odpovídající množství snímků, čitelná práce.</a:t>
                      </a:r>
                    </a:p>
                  </a:txBody>
                  <a:tcPr/>
                </a:tc>
                <a:tc>
                  <a:txBody>
                    <a:bodyPr/>
                    <a:lstStyle/>
                    <a:p>
                      <a:r>
                        <a:rPr dirty="0" err="1"/>
                        <a:t>Přehledná</a:t>
                      </a:r>
                      <a:r>
                        <a:rPr dirty="0"/>
                        <a:t>, </a:t>
                      </a:r>
                      <a:r>
                        <a:rPr dirty="0" err="1"/>
                        <a:t>čitelná</a:t>
                      </a:r>
                      <a:r>
                        <a:rPr dirty="0"/>
                        <a:t>, </a:t>
                      </a:r>
                      <a:r>
                        <a:rPr dirty="0" err="1"/>
                        <a:t>estetická</a:t>
                      </a:r>
                      <a:r>
                        <a:rPr dirty="0"/>
                        <a:t> </a:t>
                      </a:r>
                      <a:r>
                        <a:rPr dirty="0" err="1"/>
                        <a:t>práce</a:t>
                      </a:r>
                      <a:r>
                        <a:rPr dirty="0"/>
                        <a:t>. </a:t>
                      </a:r>
                      <a:r>
                        <a:rPr dirty="0" err="1"/>
                        <a:t>Uspořádaný</a:t>
                      </a:r>
                      <a:r>
                        <a:rPr dirty="0"/>
                        <a:t> </a:t>
                      </a:r>
                      <a:r>
                        <a:rPr dirty="0" err="1"/>
                        <a:t>obsah</a:t>
                      </a:r>
                      <a:r>
                        <a:rPr dirty="0"/>
                        <a:t>. </a:t>
                      </a:r>
                      <a:r>
                        <a:rPr dirty="0" err="1"/>
                        <a:t>Vhodně</a:t>
                      </a:r>
                      <a:r>
                        <a:rPr dirty="0"/>
                        <a:t> </a:t>
                      </a:r>
                      <a:r>
                        <a:rPr dirty="0" err="1"/>
                        <a:t>zvolené</a:t>
                      </a:r>
                      <a:r>
                        <a:rPr dirty="0"/>
                        <a:t> </a:t>
                      </a:r>
                      <a:r>
                        <a:rPr dirty="0" err="1"/>
                        <a:t>grafické</a:t>
                      </a:r>
                      <a:r>
                        <a:rPr dirty="0"/>
                        <a:t> </a:t>
                      </a:r>
                      <a:r>
                        <a:rPr dirty="0" err="1"/>
                        <a:t>prvky</a:t>
                      </a:r>
                      <a:r>
                        <a:rPr lang="cs-CZ" dirty="0"/>
                        <a:t>.</a:t>
                      </a:r>
                      <a:endParaRPr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589537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4613255"/>
              </p:ext>
            </p:extLst>
          </p:nvPr>
        </p:nvGraphicFramePr>
        <p:xfrm>
          <a:off x="457200" y="1600200"/>
          <a:ext cx="8229600" cy="479044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t>Počet bodů</a:t>
                      </a:r>
                      <a:endParaRPr lang="cs-CZ" dirty="0"/>
                    </a:p>
                  </a:txBody>
                  <a:tcPr/>
                </a:tc>
                <a:tc>
                  <a:txBody>
                    <a:bodyPr/>
                    <a:lstStyle/>
                    <a:p>
                      <a:r>
                        <a:t>1 bod</a:t>
                      </a:r>
                    </a:p>
                  </a:txBody>
                  <a:tcPr/>
                </a:tc>
                <a:tc>
                  <a:txBody>
                    <a:bodyPr/>
                    <a:lstStyle/>
                    <a:p>
                      <a:r>
                        <a:t>2 body</a:t>
                      </a:r>
                    </a:p>
                  </a:txBody>
                  <a:tcPr/>
                </a:tc>
                <a:tc>
                  <a:txBody>
                    <a:bodyPr/>
                    <a:lstStyle/>
                    <a:p>
                      <a:r>
                        <a:t>3 body</a:t>
                      </a:r>
                    </a:p>
                  </a:txBody>
                  <a:tcPr/>
                </a:tc>
                <a:extLst>
                  <a:ext uri="{0D108BD9-81ED-4DB2-BD59-A6C34878D82A}">
                    <a16:rowId xmlns="" xmlns:a16="http://schemas.microsoft.com/office/drawing/2014/main" val="10000"/>
                  </a:ext>
                </a:extLst>
              </a:tr>
              <a:tr h="370840">
                <a:tc>
                  <a:txBody>
                    <a:bodyPr/>
                    <a:lstStyle/>
                    <a:p>
                      <a:r>
                        <a:rPr lang="pl-PL" b="1" dirty="0"/>
                        <a:t>Předvedení prezentace</a:t>
                      </a:r>
                      <a:endParaRPr lang="cs-CZ" b="1" dirty="0"/>
                    </a:p>
                  </a:txBody>
                  <a:tcPr/>
                </a:tc>
                <a:tc>
                  <a:txBody>
                    <a:bodyPr/>
                    <a:lstStyle/>
                    <a:p>
                      <a:r>
                        <a:t>Prezentace pouze přečtená (předvedená), slabá znalost zadání, názvosloví. Bez odpovědi na dotazy učitele.</a:t>
                      </a:r>
                      <a:endParaRPr lang="cs-CZ" dirty="0"/>
                    </a:p>
                  </a:txBody>
                  <a:tcPr/>
                </a:tc>
                <a:tc>
                  <a:txBody>
                    <a:bodyPr/>
                    <a:lstStyle/>
                    <a:p>
                      <a:r>
                        <a:t>Prezentace částečně přečtená, částečně samostatně řečená (předvedená). Slabé odpovědi na dotazy učitele.</a:t>
                      </a:r>
                      <a:endParaRPr lang="cs-CZ" dirty="0"/>
                    </a:p>
                  </a:txBody>
                  <a:tcPr/>
                </a:tc>
                <a:tc>
                  <a:txBody>
                    <a:bodyPr/>
                    <a:lstStyle/>
                    <a:p>
                      <a:r>
                        <a:t>Prezentace předvedená samostatně, velké znalosti v oblasti zadání. Dobré odpovědi na dotazy učitele.</a:t>
                      </a:r>
                      <a:endParaRPr lang="cs-CZ" dirty="0"/>
                    </a:p>
                  </a:txBody>
                  <a:tcPr/>
                </a:tc>
                <a:extLst>
                  <a:ext uri="{0D108BD9-81ED-4DB2-BD59-A6C34878D82A}">
                    <a16:rowId xmlns="" xmlns:a16="http://schemas.microsoft.com/office/drawing/2014/main" val="10001"/>
                  </a:ext>
                </a:extLst>
              </a:tr>
              <a:tr h="370840">
                <a:tc>
                  <a:txBody>
                    <a:bodyPr/>
                    <a:lstStyle/>
                    <a:p>
                      <a:r>
                        <a:rPr lang="pl-PL" b="1" dirty="0"/>
                        <a:t>Angažovanost skupiny a schopnost spolupráce - II. část zadání </a:t>
                      </a:r>
                      <a:r>
                        <a:rPr lang="pl-PL" sz="1100" b="1" baseline="0" dirty="0"/>
                        <a:t>(v této části zadání jsou body přidělovány individuálně a následně sečteny pro obě skupiny)</a:t>
                      </a:r>
                      <a:endParaRPr lang="cs-CZ" sz="1100" b="1" dirty="0"/>
                    </a:p>
                  </a:txBody>
                  <a:tcPr marL="94493" marR="94493"/>
                </a:tc>
                <a:tc>
                  <a:txBody>
                    <a:bodyPr/>
                    <a:lstStyle/>
                    <a:p>
                      <a:r>
                        <a:t>Absence angažovanosti všech členů skupiny, slabá komunikace ve skupině. </a:t>
                      </a:r>
                      <a:endParaRPr lang="cs-CZ" dirty="0"/>
                    </a:p>
                  </a:txBody>
                  <a:tcPr marL="94493" marR="94493"/>
                </a:tc>
                <a:tc>
                  <a:txBody>
                    <a:bodyPr/>
                    <a:lstStyle/>
                    <a:p>
                      <a:r>
                        <a:t>Angažovanost celé skupiny do práce. Drobná nedorozumění.</a:t>
                      </a:r>
                    </a:p>
                  </a:txBody>
                  <a:tcPr marL="94493" marR="94493"/>
                </a:tc>
                <a:tc>
                  <a:txBody>
                    <a:bodyPr/>
                    <a:lstStyle/>
                    <a:p>
                      <a:r>
                        <a:t>Velmi dobrá spolupráce ve skupině. Srozumitelná komunikace a výměna informací.</a:t>
                      </a:r>
                    </a:p>
                  </a:txBody>
                  <a:tcPr marL="94493" marR="94493"/>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457458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 - </a:t>
            </a:r>
            <a:r>
              <a:rPr lang="cs-CZ" dirty="0">
                <a:solidFill>
                  <a:srgbClr val="FF0000"/>
                </a:solidFill>
              </a:rPr>
              <a:t>bodování</a:t>
            </a:r>
            <a:r>
              <a:rPr lang="cs-CZ"/>
              <a:t>:</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100738700"/>
              </p:ext>
            </p:extLst>
          </p:nvPr>
        </p:nvGraphicFramePr>
        <p:xfrm>
          <a:off x="539552" y="1988841"/>
          <a:ext cx="8229600" cy="4036039"/>
        </p:xfrm>
        <a:graphic>
          <a:graphicData uri="http://schemas.openxmlformats.org/drawingml/2006/table">
            <a:tbl>
              <a:tblPr firstRow="1" bandRow="1">
                <a:tableStyleId>{5C22544A-7EE6-4342-B048-85BDC9FD1C3A}</a:tableStyleId>
              </a:tblPr>
              <a:tblGrid>
                <a:gridCol w="3898776">
                  <a:extLst>
                    <a:ext uri="{9D8B030D-6E8A-4147-A177-3AD203B41FA5}">
                      <a16:colId xmlns="" xmlns:a16="http://schemas.microsoft.com/office/drawing/2014/main" val="20000"/>
                    </a:ext>
                  </a:extLst>
                </a:gridCol>
                <a:gridCol w="4330824">
                  <a:extLst>
                    <a:ext uri="{9D8B030D-6E8A-4147-A177-3AD203B41FA5}">
                      <a16:colId xmlns="" xmlns:a16="http://schemas.microsoft.com/office/drawing/2014/main" val="20001"/>
                    </a:ext>
                  </a:extLst>
                </a:gridCol>
              </a:tblGrid>
              <a:tr h="576577">
                <a:tc>
                  <a:txBody>
                    <a:bodyPr/>
                    <a:lstStyle/>
                    <a:p>
                      <a:pPr algn="ctr"/>
                      <a:r>
                        <a:rPr lang="pl-PL" dirty="0">
                          <a:effectLst/>
                        </a:rPr>
                        <a:t>BODY</a:t>
                      </a:r>
                    </a:p>
                  </a:txBody>
                  <a:tcPr marL="68580" marR="68580" marT="0" marB="0"/>
                </a:tc>
                <a:tc>
                  <a:txBody>
                    <a:bodyPr/>
                    <a:lstStyle/>
                    <a:p>
                      <a:pPr algn="ctr"/>
                      <a:r>
                        <a:rPr lang="cs-CZ" sz="1800" dirty="0">
                          <a:effectLst/>
                          <a:latin typeface="Times New Roman"/>
                        </a:rPr>
                        <a:t>HODNOCENÍ</a:t>
                      </a:r>
                      <a:endParaRPr lang="cs-CZ" sz="1800" dirty="0">
                        <a:effectLst/>
                      </a:endParaRPr>
                    </a:p>
                  </a:txBody>
                  <a:tcPr marL="68580" marR="68580" marT="0" marB="0"/>
                </a:tc>
                <a:extLst>
                  <a:ext uri="{0D108BD9-81ED-4DB2-BD59-A6C34878D82A}">
                    <a16:rowId xmlns="" xmlns:a16="http://schemas.microsoft.com/office/drawing/2014/main" val="10000"/>
                  </a:ext>
                </a:extLst>
              </a:tr>
              <a:tr h="576577">
                <a:tc>
                  <a:txBody>
                    <a:bodyPr/>
                    <a:lstStyle/>
                    <a:p>
                      <a:pPr algn="ctr"/>
                      <a:r>
                        <a:rPr lang="pl-PL" dirty="0">
                          <a:effectLst/>
                        </a:rPr>
                        <a:t>   &lt;2</a:t>
                      </a:r>
                    </a:p>
                  </a:txBody>
                  <a:tcPr marL="68580" marR="68580" marT="0" marB="0"/>
                </a:tc>
                <a:tc>
                  <a:txBody>
                    <a:bodyPr/>
                    <a:lstStyle/>
                    <a:p>
                      <a:pPr algn="ctr"/>
                      <a:r>
                        <a:rPr lang="pl-PL" dirty="0">
                          <a:effectLst/>
                        </a:rPr>
                        <a:t>nevyhovující</a:t>
                      </a:r>
                    </a:p>
                  </a:txBody>
                  <a:tcPr marL="68580" marR="68580" marT="0" marB="0"/>
                </a:tc>
                <a:extLst>
                  <a:ext uri="{0D108BD9-81ED-4DB2-BD59-A6C34878D82A}">
                    <a16:rowId xmlns="" xmlns:a16="http://schemas.microsoft.com/office/drawing/2014/main" val="10001"/>
                  </a:ext>
                </a:extLst>
              </a:tr>
              <a:tr h="576577">
                <a:tc>
                  <a:txBody>
                    <a:bodyPr/>
                    <a:lstStyle/>
                    <a:p>
                      <a:pPr algn="ctr"/>
                      <a:r>
                        <a:rPr lang="pl-PL" dirty="0">
                          <a:effectLst/>
                        </a:rPr>
                        <a:t>  4-3</a:t>
                      </a:r>
                    </a:p>
                  </a:txBody>
                  <a:tcPr marL="68580" marR="68580" marT="0" marB="0"/>
                </a:tc>
                <a:tc>
                  <a:txBody>
                    <a:bodyPr/>
                    <a:lstStyle/>
                    <a:p>
                      <a:pPr algn="ctr"/>
                      <a:r>
                        <a:rPr lang="pl-PL" dirty="0">
                          <a:effectLst/>
                        </a:rPr>
                        <a:t>vyhovující</a:t>
                      </a:r>
                    </a:p>
                  </a:txBody>
                  <a:tcPr marL="68580" marR="68580" marT="0" marB="0"/>
                </a:tc>
                <a:extLst>
                  <a:ext uri="{0D108BD9-81ED-4DB2-BD59-A6C34878D82A}">
                    <a16:rowId xmlns="" xmlns:a16="http://schemas.microsoft.com/office/drawing/2014/main" val="10002"/>
                  </a:ext>
                </a:extLst>
              </a:tr>
              <a:tr h="576577">
                <a:tc>
                  <a:txBody>
                    <a:bodyPr/>
                    <a:lstStyle/>
                    <a:p>
                      <a:pPr algn="ctr"/>
                      <a:r>
                        <a:rPr lang="pl-PL" dirty="0">
                          <a:effectLst/>
                        </a:rPr>
                        <a:t>6-5</a:t>
                      </a:r>
                    </a:p>
                  </a:txBody>
                  <a:tcPr marL="68580" marR="68580" marT="0" marB="0"/>
                </a:tc>
                <a:tc>
                  <a:txBody>
                    <a:bodyPr/>
                    <a:lstStyle/>
                    <a:p>
                      <a:pPr algn="ctr"/>
                      <a:r>
                        <a:rPr lang="pl-PL" dirty="0">
                          <a:effectLst/>
                        </a:rPr>
                        <a:t>uspokojivě</a:t>
                      </a:r>
                    </a:p>
                  </a:txBody>
                  <a:tcPr marL="68580" marR="68580" marT="0" marB="0"/>
                </a:tc>
                <a:extLst>
                  <a:ext uri="{0D108BD9-81ED-4DB2-BD59-A6C34878D82A}">
                    <a16:rowId xmlns="" xmlns:a16="http://schemas.microsoft.com/office/drawing/2014/main" val="10003"/>
                  </a:ext>
                </a:extLst>
              </a:tr>
              <a:tr h="576577">
                <a:tc>
                  <a:txBody>
                    <a:bodyPr/>
                    <a:lstStyle/>
                    <a:p>
                      <a:pPr algn="ctr"/>
                      <a:r>
                        <a:rPr lang="pl-PL" dirty="0">
                          <a:effectLst/>
                        </a:rPr>
                        <a:t>8-7</a:t>
                      </a:r>
                    </a:p>
                  </a:txBody>
                  <a:tcPr marL="68580" marR="68580" marT="0" marB="0"/>
                </a:tc>
                <a:tc>
                  <a:txBody>
                    <a:bodyPr/>
                    <a:lstStyle/>
                    <a:p>
                      <a:pPr algn="ctr"/>
                      <a:r>
                        <a:rPr lang="pl-PL" dirty="0">
                          <a:effectLst/>
                        </a:rPr>
                        <a:t>dobře</a:t>
                      </a:r>
                    </a:p>
                  </a:txBody>
                  <a:tcPr marL="68580" marR="68580" marT="0" marB="0"/>
                </a:tc>
                <a:extLst>
                  <a:ext uri="{0D108BD9-81ED-4DB2-BD59-A6C34878D82A}">
                    <a16:rowId xmlns="" xmlns:a16="http://schemas.microsoft.com/office/drawing/2014/main" val="10004"/>
                  </a:ext>
                </a:extLst>
              </a:tr>
              <a:tr h="576577">
                <a:tc>
                  <a:txBody>
                    <a:bodyPr/>
                    <a:lstStyle/>
                    <a:p>
                      <a:pPr algn="ctr"/>
                      <a:r>
                        <a:rPr lang="pl-PL" dirty="0">
                          <a:effectLst/>
                        </a:rPr>
                        <a:t> 9-10</a:t>
                      </a:r>
                    </a:p>
                  </a:txBody>
                  <a:tcPr marL="68580" marR="68580" marT="0" marB="0"/>
                </a:tc>
                <a:tc>
                  <a:txBody>
                    <a:bodyPr/>
                    <a:lstStyle/>
                    <a:p>
                      <a:pPr algn="ctr"/>
                      <a:r>
                        <a:rPr lang="pl-PL" dirty="0">
                          <a:effectLst/>
                        </a:rPr>
                        <a:t>velmi dobře</a:t>
                      </a:r>
                    </a:p>
                  </a:txBody>
                  <a:tcPr marL="68580" marR="68580" marT="0" marB="0"/>
                </a:tc>
                <a:extLst>
                  <a:ext uri="{0D108BD9-81ED-4DB2-BD59-A6C34878D82A}">
                    <a16:rowId xmlns="" xmlns:a16="http://schemas.microsoft.com/office/drawing/2014/main" val="10005"/>
                  </a:ext>
                </a:extLst>
              </a:tr>
              <a:tr h="576577">
                <a:tc>
                  <a:txBody>
                    <a:bodyPr/>
                    <a:lstStyle/>
                    <a:p>
                      <a:pPr algn="ctr"/>
                      <a:r>
                        <a:rPr lang="pl-PL" dirty="0">
                          <a:effectLst/>
                        </a:rPr>
                        <a:t> 11-12</a:t>
                      </a:r>
                    </a:p>
                  </a:txBody>
                  <a:tcPr marL="68580" marR="68580" marT="0" marB="0"/>
                </a:tc>
                <a:tc>
                  <a:txBody>
                    <a:bodyPr/>
                    <a:lstStyle/>
                    <a:p>
                      <a:pPr algn="ctr"/>
                      <a:r>
                        <a:rPr lang="pl-PL" dirty="0">
                          <a:effectLst/>
                        </a:rPr>
                        <a:t>výborně</a:t>
                      </a:r>
                    </a:p>
                  </a:txBody>
                  <a:tcPr marL="68580" marR="68580" marT="0" marB="0"/>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45992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normAutofit/>
          </a:bodyPr>
          <a:lstStyle/>
          <a:p>
            <a:r>
              <a:rPr lang="cs-CZ"/>
              <a:t> Díky tomuto projektu jste mohli pochopit, co znamená pro běžného občana život v demokratické zemi.</a:t>
            </a:r>
          </a:p>
          <a:p>
            <a:r>
              <a:rPr lang="cs-CZ"/>
              <a:t>Poznali jste </a:t>
            </a:r>
            <a:r>
              <a:rPr lang="cs-CZ" b="1"/>
              <a:t>práva</a:t>
            </a:r>
            <a:r>
              <a:rPr lang="cs-CZ"/>
              <a:t>, která mají občané zemí v demokratickém systému, a co znamenají.</a:t>
            </a:r>
          </a:p>
          <a:p>
            <a:r>
              <a:rPr lang="cs-CZ"/>
              <a:t>Poznali jste základní </a:t>
            </a:r>
            <a:r>
              <a:rPr lang="cs-CZ" b="1"/>
              <a:t>povinnosti</a:t>
            </a:r>
            <a:r>
              <a:rPr lang="cs-CZ"/>
              <a:t>, které ukládá občanům stát v demokratickém systému.</a:t>
            </a:r>
          </a:p>
          <a:p>
            <a:r>
              <a:rPr lang="cs-CZ"/>
              <a:t>Mohli jste si upevnit práva demokracie prostřednictvím kresby obrazu při tvorbě myšlenkové mapy.</a:t>
            </a:r>
          </a:p>
          <a:p>
            <a:endParaRPr lang="cs-CZ" dirty="0"/>
          </a:p>
          <a:p>
            <a:endParaRPr lang="cs-CZ" dirty="0"/>
          </a:p>
          <a:p>
            <a:endParaRPr lang="cs-CZ" dirty="0"/>
          </a:p>
        </p:txBody>
      </p:sp>
    </p:spTree>
    <p:extLst>
      <p:ext uri="{BB962C8B-B14F-4D97-AF65-F5344CB8AC3E}">
        <p14:creationId xmlns:p14="http://schemas.microsoft.com/office/powerpoint/2010/main" val="1285235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p>
        </p:txBody>
      </p:sp>
      <p:sp>
        <p:nvSpPr>
          <p:cNvPr id="3" name="Symbol zastępczy zawartości 2"/>
          <p:cNvSpPr>
            <a:spLocks noGrp="1"/>
          </p:cNvSpPr>
          <p:nvPr>
            <p:ph idx="1"/>
          </p:nvPr>
        </p:nvSpPr>
        <p:spPr/>
        <p:txBody>
          <a:bodyPr>
            <a:normAutofit fontScale="85000" lnSpcReduction="10000"/>
          </a:bodyPr>
          <a:lstStyle/>
          <a:p>
            <a:r>
              <a:rPr lang="cs-CZ"/>
              <a:t>Poznali jste občanská práva, která můžeme využívat každý den. Je velmi důležité znát svá práva a pamatovat na ně, tím způsobem se vytváří dobrá, demokratická společnost.</a:t>
            </a:r>
          </a:p>
          <a:p>
            <a:r>
              <a:rPr lang="cs-CZ"/>
              <a:t>Měli jste neopakovatelnou příležitost seznámit se s Demuiśem, poslechnout si jeho vyprávění o počátcích demokracie a poznat důvody jeho neustálého cestování.</a:t>
            </a:r>
          </a:p>
          <a:p>
            <a:r>
              <a:rPr lang="cs-CZ"/>
              <a:t>Tento projekt vám měl také ukázat, že stále jsou na světě země, ve kterých občané nemají žádná práva, kde probíhají války, kde umírají lidé, kde občané touží po základních právech, jako právo na život, svoboda nebo svoboda slova.</a:t>
            </a:r>
          </a:p>
          <a:p>
            <a:r>
              <a:rPr lang="cs-CZ"/>
              <a:t>Mohli jste také ukázat vlastní představivost a prezentovat pomocí obrazu, jak chápete současná pravidla demokracie. Je vhodné tato pravidla upevňovat pomocí slov i obrazů, díky tomu si je lépe zapamatujeme a pochopíme.</a:t>
            </a:r>
          </a:p>
        </p:txBody>
      </p:sp>
    </p:spTree>
    <p:extLst>
      <p:ext uri="{BB962C8B-B14F-4D97-AF65-F5344CB8AC3E}">
        <p14:creationId xmlns:p14="http://schemas.microsoft.com/office/powerpoint/2010/main" val="256691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 </a:t>
            </a:r>
          </a:p>
        </p:txBody>
      </p:sp>
      <p:sp>
        <p:nvSpPr>
          <p:cNvPr id="3" name="Symbol zastępczy zawartości 2"/>
          <p:cNvSpPr>
            <a:spLocks noGrp="1"/>
          </p:cNvSpPr>
          <p:nvPr>
            <p:ph idx="1"/>
          </p:nvPr>
        </p:nvSpPr>
        <p:spPr/>
        <p:txBody>
          <a:bodyPr>
            <a:normAutofit fontScale="92500" lnSpcReduction="10000"/>
          </a:bodyPr>
          <a:lstStyle/>
          <a:p>
            <a:r>
              <a:rPr lang="cs-CZ" dirty="0"/>
              <a:t>Jste důležitou součástí demokratické společnosti, pamatujte na to a nezapomeňte na svá práva a povinnosti.</a:t>
            </a:r>
          </a:p>
          <a:p>
            <a:r>
              <a:rPr lang="cs-CZ" dirty="0"/>
              <a:t>Při tvorbě myšlenkové mapy “Demokracie - tak ji vidím“ jste poznali pravidla spolupráce ve skupině, dobré komunikace a diskuse, což není snadné, když každý chce vyjádřit svůj názor.</a:t>
            </a:r>
          </a:p>
          <a:p>
            <a:r>
              <a:rPr lang="cs-CZ" dirty="0"/>
              <a:t>Při prezentaci svých zadání jste se seznámili s pravidly </a:t>
            </a:r>
            <a:r>
              <a:rPr lang="cs-CZ" dirty="0" err="1"/>
              <a:t>autoprezentace</a:t>
            </a:r>
            <a:r>
              <a:rPr lang="cs-CZ" dirty="0"/>
              <a:t> a dovednostmi nezbytnými pro veřejná vystoupení.</a:t>
            </a:r>
          </a:p>
          <a:p>
            <a:r>
              <a:rPr lang="cs-CZ" dirty="0"/>
              <a:t>Při plnění tohoto projektu jste měli možnost poznat různé internetové zdroje a pravidla bezpečného používání internetu.</a:t>
            </a:r>
          </a:p>
        </p:txBody>
      </p:sp>
    </p:spTree>
    <p:extLst>
      <p:ext uri="{BB962C8B-B14F-4D97-AF65-F5344CB8AC3E}">
        <p14:creationId xmlns:p14="http://schemas.microsoft.com/office/powerpoint/2010/main" val="205663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Příručka pro učitele:</a:t>
            </a:r>
          </a:p>
        </p:txBody>
      </p:sp>
      <p:sp>
        <p:nvSpPr>
          <p:cNvPr id="3" name="Symbol zastępczy zawartości 2"/>
          <p:cNvSpPr>
            <a:spLocks noGrp="1"/>
          </p:cNvSpPr>
          <p:nvPr>
            <p:ph idx="1"/>
          </p:nvPr>
        </p:nvSpPr>
        <p:spPr/>
        <p:txBody>
          <a:bodyPr>
            <a:normAutofit fontScale="85000" lnSpcReduction="10000"/>
          </a:bodyPr>
          <a:lstStyle/>
          <a:p>
            <a:pPr marL="0" indent="0">
              <a:buNone/>
            </a:pPr>
            <a:r>
              <a:rPr lang="cs-CZ"/>
              <a:t>1. Před zahájením projektu důkladně seznamte žáky s obsahem zadání, uzpůsobte způsob komunikace možnostem žáků.</a:t>
            </a:r>
          </a:p>
          <a:p>
            <a:pPr marL="0" indent="0">
              <a:buNone/>
            </a:pPr>
            <a:r>
              <a:rPr lang="cs-CZ"/>
              <a:t>2. Seznamte žáky s pravidly bezpečného používání internetu. Učitel by měl s žáky prohlédnout internetové zdroje, pomoci jim v pochopení.</a:t>
            </a:r>
          </a:p>
          <a:p>
            <a:pPr marL="0" indent="0">
              <a:buNone/>
            </a:pPr>
            <a:r>
              <a:rPr lang="cs-CZ"/>
              <a:t>3. Je nutné žákům vysvětlit, aby nepřepisovali obtížné definice z internetových stránek, ale snažili se je popsat vlastními slovy (mohou požádat o pomoc rodiče, opatrovníky). </a:t>
            </a:r>
          </a:p>
          <a:p>
            <a:pPr marL="0" indent="0">
              <a:buNone/>
            </a:pPr>
            <a:r>
              <a:rPr lang="cs-CZ"/>
              <a:t>4. Na realizaci projektu by měly být vyčleněny ca 3-4 týdny. Na prvních hodinách - seznámení s projektem, zadáním, rozdělení do skupin, prohlížení internetových stránek a příprava plánu vytvoření prezentace. Následně by žáci měli mít týden (případně dva, pokud je to nutné) na přípravu prezentace a její přednesení před třídou. Poslední týden by měl být věnován tvorbě myšlenkové mapy a její interpretaci.</a:t>
            </a:r>
          </a:p>
        </p:txBody>
      </p:sp>
    </p:spTree>
    <p:extLst>
      <p:ext uri="{BB962C8B-B14F-4D97-AF65-F5344CB8AC3E}">
        <p14:creationId xmlns:p14="http://schemas.microsoft.com/office/powerpoint/2010/main" val="3107240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Obsah:</a:t>
            </a:r>
          </a:p>
        </p:txBody>
      </p:sp>
      <p:sp>
        <p:nvSpPr>
          <p:cNvPr id="3" name="Symbol zastępczy zawartości 2"/>
          <p:cNvSpPr>
            <a:spLocks noGrp="1"/>
          </p:cNvSpPr>
          <p:nvPr>
            <p:ph idx="1"/>
          </p:nvPr>
        </p:nvSpPr>
        <p:spPr/>
        <p:txBody>
          <a:bodyPr/>
          <a:lstStyle/>
          <a:p>
            <a:pPr marL="0" indent="0">
              <a:buNone/>
            </a:pPr>
            <a:r>
              <a:rPr lang="cs-CZ"/>
              <a:t>1. Úvod</a:t>
            </a:r>
          </a:p>
          <a:p>
            <a:pPr marL="0" indent="0">
              <a:buNone/>
            </a:pPr>
            <a:r>
              <a:rPr lang="cs-CZ"/>
              <a:t>2. Zadání</a:t>
            </a:r>
          </a:p>
          <a:p>
            <a:pPr marL="0" indent="0">
              <a:buNone/>
            </a:pPr>
            <a:r>
              <a:rPr lang="cs-CZ"/>
              <a:t>3. Proces</a:t>
            </a:r>
          </a:p>
          <a:p>
            <a:pPr marL="0" indent="0">
              <a:buNone/>
            </a:pPr>
            <a:r>
              <a:rPr lang="cs-CZ"/>
              <a:t>4. Zdroje</a:t>
            </a:r>
          </a:p>
          <a:p>
            <a:pPr marL="0" indent="0">
              <a:buNone/>
            </a:pPr>
            <a:r>
              <a:rPr lang="cs-CZ"/>
              <a:t>5. Hodnocení</a:t>
            </a:r>
          </a:p>
          <a:p>
            <a:pPr marL="0" indent="0">
              <a:buNone/>
            </a:pPr>
            <a:r>
              <a:rPr lang="cs-CZ"/>
              <a:t>6. Výsledky</a:t>
            </a:r>
          </a:p>
          <a:p>
            <a:pPr marL="0" indent="0">
              <a:buNone/>
            </a:pPr>
            <a:r>
              <a:rPr lang="cs-CZ"/>
              <a:t>7. Příručka pro učitele</a:t>
            </a:r>
          </a:p>
          <a:p>
            <a:pPr marL="0" indent="0">
              <a:buNone/>
            </a:pPr>
            <a:endParaRPr lang="cs-CZ" dirty="0"/>
          </a:p>
          <a:p>
            <a:endParaRPr lang="cs-CZ" dirty="0"/>
          </a:p>
        </p:txBody>
      </p:sp>
    </p:spTree>
    <p:extLst>
      <p:ext uri="{BB962C8B-B14F-4D97-AF65-F5344CB8AC3E}">
        <p14:creationId xmlns:p14="http://schemas.microsoft.com/office/powerpoint/2010/main" val="3135448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36612" y="1700808"/>
            <a:ext cx="8363272" cy="979512"/>
          </a:xfrm>
        </p:spPr>
        <p:txBody>
          <a:bodyPr/>
          <a:lstStyle/>
          <a:p>
            <a:r>
              <a:rPr lang="cs-CZ" sz="4000" dirty="0"/>
              <a:t>Příručka pro učitele:</a:t>
            </a:r>
          </a:p>
        </p:txBody>
      </p:sp>
      <p:sp>
        <p:nvSpPr>
          <p:cNvPr id="3" name="Symbol zastępczy zawartości 2"/>
          <p:cNvSpPr>
            <a:spLocks noGrp="1"/>
          </p:cNvSpPr>
          <p:nvPr>
            <p:ph idx="1"/>
          </p:nvPr>
        </p:nvSpPr>
        <p:spPr>
          <a:xfrm>
            <a:off x="403448" y="2708920"/>
            <a:ext cx="8229600" cy="4525963"/>
          </a:xfrm>
        </p:spPr>
        <p:txBody>
          <a:bodyPr>
            <a:normAutofit/>
          </a:bodyPr>
          <a:lstStyle/>
          <a:p>
            <a:pPr marL="0" indent="0">
              <a:buNone/>
            </a:pPr>
            <a:r>
              <a:rPr lang="cs-CZ" sz="1800" dirty="0">
                <a:solidFill>
                  <a:schemeClr val="tx1"/>
                </a:solidFill>
              </a:rPr>
              <a:t>5. Při tvorbě myšlenkové mapy by měli mít žáci volnou ruku. Učitel může pomáhat při tvorbě mapy po technické stránce (pokud je taková forma práce žákům málo známá). </a:t>
            </a:r>
          </a:p>
          <a:p>
            <a:pPr marL="0" indent="0">
              <a:buNone/>
            </a:pPr>
            <a:r>
              <a:rPr lang="cs-CZ" sz="1800" dirty="0">
                <a:solidFill>
                  <a:schemeClr val="tx1"/>
                </a:solidFill>
              </a:rPr>
              <a:t>6. Učitel by měl žáky povzbudit k práci nad mapou, vysvětlit jim, že tato část zadání je také hodnocena.</a:t>
            </a:r>
          </a:p>
          <a:p>
            <a:pPr marL="0" indent="0">
              <a:buNone/>
            </a:pPr>
            <a:r>
              <a:rPr lang="cs-CZ" sz="1800" dirty="0">
                <a:solidFill>
                  <a:schemeClr val="tx1"/>
                </a:solidFill>
              </a:rPr>
              <a:t>7. Učitel by měl na začátku realizace druhé části zadání žákům promítnout nebo vytisknout všechny pokyny, jež se týkají obsahu, který by se měl nacházet v této části.</a:t>
            </a:r>
          </a:p>
          <a:p>
            <a:pPr marL="0" indent="0">
              <a:buNone/>
            </a:pPr>
            <a:r>
              <a:rPr lang="cs-CZ" sz="1800" dirty="0">
                <a:solidFill>
                  <a:schemeClr val="tx1"/>
                </a:solidFill>
              </a:rPr>
              <a:t>8. Vytvořenou mapu by měli žáci společně zhodnotit a „přečíst“. Mapa by měla být vystavena ve třídě.</a:t>
            </a:r>
          </a:p>
        </p:txBody>
      </p:sp>
      <p:pic>
        <p:nvPicPr>
          <p:cNvPr id="2050"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00"/>
            <a:ext cx="9036496" cy="1854765"/>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46710" y="6299644"/>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3248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lnSpcReduction="10000"/>
          </a:bodyPr>
          <a:lstStyle/>
          <a:p>
            <a:r>
              <a:rPr lang="cs-CZ" dirty="0"/>
              <a:t>Jmenuji se </a:t>
            </a:r>
            <a:r>
              <a:rPr lang="cs-CZ" dirty="0" err="1"/>
              <a:t>Demuś</a:t>
            </a:r>
            <a:r>
              <a:rPr lang="cs-CZ" dirty="0"/>
              <a:t> a jsem chlapec, který má schopnost cestovat v čase. Narodil jsem se velmi dávno, přesně v 5. století př. n. l. ve slunném státě jménem Řecko. </a:t>
            </a:r>
          </a:p>
          <a:p>
            <a:r>
              <a:rPr lang="cs-CZ" dirty="0"/>
              <a:t>Moje jméno - </a:t>
            </a:r>
            <a:r>
              <a:rPr lang="cs-CZ" dirty="0" err="1"/>
              <a:t>Demuś</a:t>
            </a:r>
            <a:r>
              <a:rPr lang="cs-CZ" dirty="0"/>
              <a:t> - také není náhodné, moji rodiče mě pojmenovali podle systému, který v této době vznikl v Aténách - </a:t>
            </a:r>
            <a:r>
              <a:rPr lang="cs-CZ" b="1" dirty="0">
                <a:solidFill>
                  <a:srgbClr val="FF0000"/>
                </a:solidFill>
              </a:rPr>
              <a:t>demokracie.</a:t>
            </a:r>
            <a:r>
              <a:rPr lang="cs-CZ" dirty="0"/>
              <a:t>  Toto slovo doslova znamená „vláda lidu“. Rodiče měli radost z demokracie, protože dávala občanům hodně svobody a práv, rozhodovali prostřednictvím hlasování o nejdůležitějších záležitostech státu.</a:t>
            </a:r>
          </a:p>
          <a:p>
            <a:r>
              <a:rPr lang="cs-CZ" dirty="0"/>
              <a:t>Demokracii a její pravidla se všechny jiné národy učily právě od nás, Atéňanů.</a:t>
            </a:r>
          </a:p>
        </p:txBody>
      </p:sp>
    </p:spTree>
    <p:extLst>
      <p:ext uri="{BB962C8B-B14F-4D97-AF65-F5344CB8AC3E}">
        <p14:creationId xmlns:p14="http://schemas.microsoft.com/office/powerpoint/2010/main" val="231090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a:bodyPr>
          <a:lstStyle/>
          <a:p>
            <a:r>
              <a:rPr lang="cs-CZ"/>
              <a:t>Díky mé schopnosti cestovat v čase mohu cestovat v tunelu časoprostoru a navštěvovat různé země v různých etapách jejich historie.</a:t>
            </a:r>
          </a:p>
          <a:p>
            <a:r>
              <a:rPr lang="cs-CZ"/>
              <a:t>Nejčastěji navštěvuji ty země, ve kterých občané neznají pravidla demokracie a jejich vládci neumožňují zavedení žádných práv, která by usnadňovala život obyvatel. Navštěvuji také země, ve kterých probíhá válka, protože právě tam jsou nejčastěji porušována pravidla demokracie.</a:t>
            </a:r>
          </a:p>
          <a:p>
            <a:r>
              <a:rPr lang="cs-CZ"/>
              <a:t>Dnes jsem přišel k vám - ne proto, že se ve vaší zemi děje něco špatného. Chci vás požádat o pomoc.</a:t>
            </a:r>
          </a:p>
        </p:txBody>
      </p:sp>
    </p:spTree>
    <p:extLst>
      <p:ext uri="{BB962C8B-B14F-4D97-AF65-F5344CB8AC3E}">
        <p14:creationId xmlns:p14="http://schemas.microsoft.com/office/powerpoint/2010/main" val="3414098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p>
        </p:txBody>
      </p:sp>
      <p:sp>
        <p:nvSpPr>
          <p:cNvPr id="3" name="Symbol zastępczy zawartości 2"/>
          <p:cNvSpPr>
            <a:spLocks noGrp="1"/>
          </p:cNvSpPr>
          <p:nvPr>
            <p:ph idx="1"/>
          </p:nvPr>
        </p:nvSpPr>
        <p:spPr/>
        <p:txBody>
          <a:bodyPr>
            <a:normAutofit/>
          </a:bodyPr>
          <a:lstStyle/>
          <a:p>
            <a:pPr marL="0" indent="0">
              <a:buNone/>
            </a:pPr>
            <a:r>
              <a:rPr lang="cs-CZ"/>
              <a:t>Vy žijete v demokratické zemi, jistě o tom nepřemýšlíte každý den. Máte však mnoho práv, o kterých děti z nedemokratických zemí mohou jen snít.</a:t>
            </a:r>
          </a:p>
          <a:p>
            <a:pPr marL="0" indent="0">
              <a:buNone/>
            </a:pPr>
            <a:r>
              <a:rPr lang="cs-CZ"/>
              <a:t>Tento projekt vám pomůže pochopit, co znamená pro běžného občana život v zemi, kde má občan mnoho práv. Ukáže, jakých práv můžeme využívat každý den.</a:t>
            </a:r>
          </a:p>
          <a:p>
            <a:pPr marL="0" indent="0">
              <a:buNone/>
            </a:pPr>
            <a:r>
              <a:rPr lang="cs-CZ"/>
              <a:t>  Zkusíte nakreslit „demokracii“ - protože obraz může nahradit a vysvětlit mnoho slov. Já vaše obrazy přenesu do těch míst, kde pravidla demokracie neexistují nebo se na ně zapomnělo, možná nějak pomohou.</a:t>
            </a:r>
          </a:p>
        </p:txBody>
      </p:sp>
    </p:spTree>
    <p:extLst>
      <p:ext uri="{BB962C8B-B14F-4D97-AF65-F5344CB8AC3E}">
        <p14:creationId xmlns:p14="http://schemas.microsoft.com/office/powerpoint/2010/main" val="344823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idx="1"/>
          </p:nvPr>
        </p:nvSpPr>
        <p:spPr/>
        <p:txBody>
          <a:bodyPr>
            <a:normAutofit/>
          </a:bodyPr>
          <a:lstStyle/>
          <a:p>
            <a:pPr marL="0" indent="0">
              <a:buNone/>
            </a:pPr>
            <a:r>
              <a:rPr lang="cs-CZ"/>
              <a:t>Vaše zadání bude rozděleno na dvě části.</a:t>
            </a:r>
          </a:p>
          <a:p>
            <a:pPr marL="0" indent="0">
              <a:buNone/>
            </a:pPr>
            <a:r>
              <a:rPr lang="cs-CZ"/>
              <a:t>V první části zadání budete pracovat ve dvou skupinách. Dalším úkolem bude příprava krátkých prezentací na zadaná témata.</a:t>
            </a:r>
          </a:p>
          <a:p>
            <a:pPr marL="0" indent="0">
              <a:buNone/>
            </a:pPr>
            <a:r>
              <a:rPr lang="cs-CZ"/>
              <a:t>V druhé části bude pracovat celá třída společně, vytvoříte myšlenkovou mapu.</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559368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buNone/>
            </a:pPr>
            <a:r>
              <a:rPr lang="cs-CZ" u="sng" dirty="0"/>
              <a:t>I. část zadání:</a:t>
            </a:r>
          </a:p>
          <a:p>
            <a:pPr marL="0" indent="0">
              <a:buNone/>
            </a:pPr>
            <a:r>
              <a:rPr lang="cs-CZ"/>
              <a:t>Skupina I - základní </a:t>
            </a:r>
            <a:r>
              <a:rPr lang="cs-CZ" b="1"/>
              <a:t>práva</a:t>
            </a:r>
            <a:r>
              <a:rPr lang="cs-CZ"/>
              <a:t>, která mají občané v demokratickém systému (lze zvolit 3 práva z každé kategorie: osobní, politická, ekonomicky-kulturní), najděte fotografie, které znázorňují tato práva, v novinách nebo na internetu.</a:t>
            </a:r>
          </a:p>
          <a:p>
            <a:pPr marL="0" indent="0">
              <a:buNone/>
            </a:pPr>
            <a:endParaRPr lang="cs-CZ" dirty="0"/>
          </a:p>
          <a:p>
            <a:pPr marL="0" indent="0">
              <a:buNone/>
            </a:pPr>
            <a:r>
              <a:rPr lang="cs-CZ"/>
              <a:t>Skupina II - základní </a:t>
            </a:r>
            <a:r>
              <a:rPr lang="cs-CZ" b="1"/>
              <a:t>povinnosti</a:t>
            </a:r>
            <a:r>
              <a:rPr lang="cs-CZ"/>
              <a:t>, které mají občané v demokratickém systému, najděte fotografie, které znázorňují tyto povinnosti, v novinách nebo na internetu.</a:t>
            </a:r>
          </a:p>
          <a:p>
            <a:endParaRPr lang="cs-CZ" dirty="0"/>
          </a:p>
        </p:txBody>
      </p:sp>
    </p:spTree>
    <p:extLst>
      <p:ext uri="{BB962C8B-B14F-4D97-AF65-F5344CB8AC3E}">
        <p14:creationId xmlns:p14="http://schemas.microsoft.com/office/powerpoint/2010/main" val="422501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p>
        </p:txBody>
      </p:sp>
      <p:sp>
        <p:nvSpPr>
          <p:cNvPr id="3" name="Symbol zastępczy zawartości 2"/>
          <p:cNvSpPr>
            <a:spLocks noGrp="1"/>
          </p:cNvSpPr>
          <p:nvPr>
            <p:ph idx="1"/>
          </p:nvPr>
        </p:nvSpPr>
        <p:spPr/>
        <p:txBody>
          <a:bodyPr>
            <a:normAutofit/>
          </a:bodyPr>
          <a:lstStyle/>
          <a:p>
            <a:pPr marL="0" indent="0">
              <a:buNone/>
            </a:pPr>
            <a:r>
              <a:rPr lang="cs-CZ" u="sng" dirty="0"/>
              <a:t>II. část zadání:</a:t>
            </a:r>
          </a:p>
          <a:p>
            <a:pPr marL="0" indent="0">
              <a:buNone/>
            </a:pPr>
            <a:r>
              <a:rPr lang="cs-CZ"/>
              <a:t>Po prezentaci práv a povinností občanů v demokratickém systému zkusíte společně (celá třída) namalovat, jak jste pochopili práva; pomocí obrázků nebo nalepených fotografií vytvoříte myšlenkovou mapu a pojmenujete ji „Demokracie - tak ji vidím“.</a:t>
            </a:r>
          </a:p>
        </p:txBody>
      </p:sp>
    </p:spTree>
    <p:extLst>
      <p:ext uri="{BB962C8B-B14F-4D97-AF65-F5344CB8AC3E}">
        <p14:creationId xmlns:p14="http://schemas.microsoft.com/office/powerpoint/2010/main" val="185167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 - pracovní plán:</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66457590"/>
              </p:ext>
            </p:extLst>
          </p:nvPr>
        </p:nvGraphicFramePr>
        <p:xfrm>
          <a:off x="457200" y="1600200"/>
          <a:ext cx="8229600" cy="2108200"/>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0840">
                <a:tc>
                  <a:txBody>
                    <a:bodyPr/>
                    <a:lstStyle/>
                    <a:p>
                      <a:r>
                        <a:rPr dirty="0"/>
                        <a:t>I. </a:t>
                      </a:r>
                      <a:r>
                        <a:rPr dirty="0" err="1"/>
                        <a:t>TÝDEN</a:t>
                      </a:r>
                      <a:r>
                        <a:rPr dirty="0"/>
                        <a:t> </a:t>
                      </a:r>
                      <a:r>
                        <a:rPr dirty="0" err="1"/>
                        <a:t>PRÁCE</a:t>
                      </a:r>
                      <a:r>
                        <a:rPr dirty="0"/>
                        <a:t>:</a:t>
                      </a:r>
                    </a:p>
                  </a:txBody>
                  <a:tcPr/>
                </a:tc>
                <a:extLst>
                  <a:ext uri="{0D108BD9-81ED-4DB2-BD59-A6C34878D82A}">
                    <a16:rowId xmlns="" xmlns:a16="http://schemas.microsoft.com/office/drawing/2014/main" val="10000"/>
                  </a:ext>
                </a:extLst>
              </a:tr>
              <a:tr h="370840">
                <a:tc>
                  <a:txBody>
                    <a:bodyPr/>
                    <a:lstStyle/>
                    <a:p>
                      <a:pPr marL="285750" indent="-285750">
                        <a:buFont typeface="Arial" panose="020B0604020202020204" pitchFamily="34" charset="0"/>
                        <a:buChar char="•"/>
                      </a:pPr>
                      <a:r>
                        <a:rPr dirty="0" err="1"/>
                        <a:t>Seznámení</a:t>
                      </a:r>
                      <a:r>
                        <a:rPr dirty="0"/>
                        <a:t> s </a:t>
                      </a:r>
                      <a:r>
                        <a:rPr dirty="0" err="1"/>
                        <a:t>obsahem</a:t>
                      </a:r>
                      <a:r>
                        <a:rPr dirty="0"/>
                        <a:t> </a:t>
                      </a:r>
                      <a:r>
                        <a:rPr dirty="0" err="1"/>
                        <a:t>zadání</a:t>
                      </a:r>
                      <a:r>
                        <a:rPr lang="cs-CZ" dirty="0"/>
                        <a:t>.</a:t>
                      </a:r>
                      <a:endParaRPr dirty="0"/>
                    </a:p>
                    <a:p>
                      <a:pPr marL="285750" indent="-285750">
                        <a:buFont typeface="Arial" panose="020B0604020202020204" pitchFamily="34" charset="0"/>
                        <a:buChar char="•"/>
                      </a:pPr>
                      <a:r>
                        <a:rPr dirty="0" err="1"/>
                        <a:t>Seznámení</a:t>
                      </a:r>
                      <a:r>
                        <a:rPr dirty="0"/>
                        <a:t> s </a:t>
                      </a:r>
                      <a:r>
                        <a:rPr dirty="0" err="1"/>
                        <a:t>pravidly</a:t>
                      </a:r>
                      <a:r>
                        <a:rPr dirty="0"/>
                        <a:t> </a:t>
                      </a:r>
                      <a:r>
                        <a:rPr dirty="0" err="1"/>
                        <a:t>používání</a:t>
                      </a:r>
                      <a:r>
                        <a:rPr dirty="0"/>
                        <a:t> </a:t>
                      </a:r>
                      <a:r>
                        <a:rPr dirty="0" err="1"/>
                        <a:t>internetových</a:t>
                      </a:r>
                      <a:r>
                        <a:rPr dirty="0"/>
                        <a:t> </a:t>
                      </a:r>
                      <a:r>
                        <a:rPr dirty="0" err="1"/>
                        <a:t>zdrojů</a:t>
                      </a:r>
                      <a:r>
                        <a:rPr lang="cs-CZ" dirty="0"/>
                        <a:t>.</a:t>
                      </a:r>
                      <a:endParaRPr dirty="0"/>
                    </a:p>
                    <a:p>
                      <a:pPr marL="285750" indent="-285750">
                        <a:buFont typeface="Arial" panose="020B0604020202020204" pitchFamily="34" charset="0"/>
                        <a:buChar char="•"/>
                      </a:pPr>
                      <a:r>
                        <a:rPr dirty="0" err="1"/>
                        <a:t>Rozdělení</a:t>
                      </a:r>
                      <a:r>
                        <a:rPr dirty="0"/>
                        <a:t> </a:t>
                      </a:r>
                      <a:r>
                        <a:rPr dirty="0" err="1"/>
                        <a:t>třídy</a:t>
                      </a:r>
                      <a:r>
                        <a:rPr dirty="0"/>
                        <a:t> </a:t>
                      </a:r>
                      <a:r>
                        <a:rPr dirty="0" err="1"/>
                        <a:t>na</a:t>
                      </a:r>
                      <a:r>
                        <a:rPr dirty="0"/>
                        <a:t> </a:t>
                      </a:r>
                      <a:r>
                        <a:rPr dirty="0" err="1"/>
                        <a:t>dvě</a:t>
                      </a:r>
                      <a:r>
                        <a:rPr dirty="0"/>
                        <a:t> </a:t>
                      </a:r>
                      <a:r>
                        <a:rPr dirty="0" err="1"/>
                        <a:t>skupiny</a:t>
                      </a:r>
                      <a:r>
                        <a:rPr lang="cs-CZ" dirty="0"/>
                        <a:t>.</a:t>
                      </a:r>
                      <a:endParaRPr dirty="0"/>
                    </a:p>
                    <a:p>
                      <a:pPr marL="285750" indent="-285750">
                        <a:buFont typeface="Arial" panose="020B0604020202020204" pitchFamily="34" charset="0"/>
                        <a:buChar char="•"/>
                      </a:pPr>
                      <a:r>
                        <a:rPr dirty="0" err="1"/>
                        <a:t>Seznámení</a:t>
                      </a:r>
                      <a:r>
                        <a:rPr dirty="0"/>
                        <a:t> </a:t>
                      </a:r>
                      <a:r>
                        <a:rPr dirty="0" err="1"/>
                        <a:t>skupin</a:t>
                      </a:r>
                      <a:r>
                        <a:rPr dirty="0"/>
                        <a:t> s </a:t>
                      </a:r>
                      <a:r>
                        <a:rPr dirty="0" err="1"/>
                        <a:t>obsahem</a:t>
                      </a:r>
                      <a:r>
                        <a:rPr dirty="0"/>
                        <a:t> z </a:t>
                      </a:r>
                      <a:r>
                        <a:rPr dirty="0" err="1"/>
                        <a:t>internetových</a:t>
                      </a:r>
                      <a:r>
                        <a:rPr dirty="0"/>
                        <a:t> a </a:t>
                      </a:r>
                      <a:r>
                        <a:rPr dirty="0" err="1"/>
                        <a:t>jiných</a:t>
                      </a:r>
                      <a:r>
                        <a:rPr dirty="0"/>
                        <a:t> </a:t>
                      </a:r>
                      <a:r>
                        <a:rPr dirty="0" err="1"/>
                        <a:t>zdrojů</a:t>
                      </a:r>
                      <a:r>
                        <a:rPr lang="cs-CZ" dirty="0"/>
                        <a:t>.</a:t>
                      </a:r>
                      <a:endParaRPr dirty="0"/>
                    </a:p>
                    <a:p>
                      <a:pPr marL="285750" indent="-285750">
                        <a:buFont typeface="Arial" panose="020B0604020202020204" pitchFamily="34" charset="0"/>
                        <a:buChar char="•"/>
                      </a:pPr>
                      <a:r>
                        <a:rPr dirty="0" err="1"/>
                        <a:t>Zpracování</a:t>
                      </a:r>
                      <a:r>
                        <a:rPr dirty="0"/>
                        <a:t> </a:t>
                      </a:r>
                      <a:r>
                        <a:rPr dirty="0" err="1"/>
                        <a:t>plánu</a:t>
                      </a:r>
                      <a:r>
                        <a:rPr dirty="0"/>
                        <a:t>, </a:t>
                      </a:r>
                      <a:r>
                        <a:rPr dirty="0" err="1"/>
                        <a:t>obsahu</a:t>
                      </a:r>
                      <a:r>
                        <a:rPr dirty="0"/>
                        <a:t> </a:t>
                      </a:r>
                      <a:r>
                        <a:rPr dirty="0" err="1"/>
                        <a:t>informací</a:t>
                      </a:r>
                      <a:r>
                        <a:rPr dirty="0"/>
                        <a:t>, </a:t>
                      </a:r>
                      <a:r>
                        <a:rPr dirty="0" err="1"/>
                        <a:t>které</a:t>
                      </a:r>
                      <a:r>
                        <a:rPr dirty="0"/>
                        <a:t> </a:t>
                      </a:r>
                      <a:r>
                        <a:rPr dirty="0" err="1"/>
                        <a:t>budou</a:t>
                      </a:r>
                      <a:r>
                        <a:rPr dirty="0"/>
                        <a:t> </a:t>
                      </a:r>
                      <a:r>
                        <a:rPr dirty="0" err="1"/>
                        <a:t>použity</a:t>
                      </a:r>
                      <a:r>
                        <a:rPr dirty="0"/>
                        <a:t> v </a:t>
                      </a:r>
                      <a:r>
                        <a:rPr dirty="0" err="1"/>
                        <a:t>prezentacích</a:t>
                      </a:r>
                      <a:r>
                        <a:rPr lang="cs-CZ" dirty="0"/>
                        <a:t>.</a:t>
                      </a:r>
                    </a:p>
                    <a:p>
                      <a:endParaRPr lang="cs-CZ"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007589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275</TotalTime>
  <Words>1604</Words>
  <Application>Microsoft Office PowerPoint</Application>
  <PresentationFormat>Pokaz na ekranie (4:3)</PresentationFormat>
  <Paragraphs>134</Paragraphs>
  <Slides>20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vt:lpstr>
      <vt:lpstr>Century Gothic</vt:lpstr>
      <vt:lpstr>Courier New</vt:lpstr>
      <vt:lpstr>Palatino Linotype</vt:lpstr>
      <vt:lpstr>Times New Roman</vt:lpstr>
      <vt:lpstr>Kierownictwo</vt:lpstr>
      <vt:lpstr>Občan v demokratickém systému - namaluj demokracii.</vt:lpstr>
      <vt:lpstr>Obsah:</vt:lpstr>
      <vt:lpstr>Úvod:</vt:lpstr>
      <vt:lpstr>Úvod:</vt:lpstr>
      <vt:lpstr>Úvod:</vt:lpstr>
      <vt:lpstr>Zadání:</vt:lpstr>
      <vt:lpstr>Prezentacja programu PowerPoint</vt:lpstr>
      <vt:lpstr>Zadání:</vt:lpstr>
      <vt:lpstr>Proces - pracovní plán:</vt:lpstr>
      <vt:lpstr>Proces - pracovní plán:</vt:lpstr>
      <vt:lpstr>Proces - pracovní plán:</vt:lpstr>
      <vt:lpstr>Zdroje:</vt:lpstr>
      <vt:lpstr> Hodnocení: </vt:lpstr>
      <vt:lpstr>Hodnocení:</vt:lpstr>
      <vt:lpstr>Hodnocení - bodování:</vt:lpstr>
      <vt:lpstr>Výsledky:</vt:lpstr>
      <vt:lpstr>Výsledky:</vt:lpstr>
      <vt:lpstr>Výsledky: </vt:lpstr>
      <vt:lpstr>Příručka pro učitele:</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Obywatel w systemie demokratycznym, totalitarnym, autorytarnym</dc:title>
  <dc:creator>Andrzej Smorąg</dc:creator>
  <cp:lastModifiedBy>Anna Basta</cp:lastModifiedBy>
  <cp:revision>40</cp:revision>
  <dcterms:created xsi:type="dcterms:W3CDTF">2017-02-20T14:31:18Z</dcterms:created>
  <dcterms:modified xsi:type="dcterms:W3CDTF">2020-01-15T01:11:02Z</dcterms:modified>
</cp:coreProperties>
</file>