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5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1B7AA-A359-4C9A-9736-D81E6835AAB5}" type="datetimeFigureOut">
              <a:rPr lang="pl-PL" smtClean="0"/>
              <a:pPr/>
              <a:t>14.01.2020</a:t>
            </a:fld>
            <a:endParaRPr lang="cs-CZ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B1AE3-9DAC-4EC6-B5C7-1C20C03F4DA3}" type="slidenum">
              <a:rPr lang="pl-PL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01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1AE4120-03BA-4C94-A53B-FF0B7CCCC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5DF399DC-2AE4-4141-8A1C-3ECF8ED14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7B34B5CC-8C7B-441A-BFA4-979D3C32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6AD08FD-F21A-44F4-AAC1-F7578465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077E744E-FE0A-44FA-A23A-11EAAAD2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50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FBF4A70-5836-416B-A838-71CD0CF0B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E98F073E-EBCC-4E2E-B439-5CE07CF37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BFEAA0F-83F8-401A-A64F-A40B93DC0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8A8C2B3-5864-407A-AE1B-8FDA83BF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1DD83B7-67E8-4A9C-9837-4FF4B9CB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15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27B4B120-DE7E-4AD9-84D7-BAF7BE66F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6325ACC1-A664-42E1-914C-B774D00073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55E46188-B466-48FC-B7E5-F9E8E3429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4606750B-702A-4DA4-A41F-01F49AB4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89732B4-3ACA-4952-9A24-386B2BB2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26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D8A6788-5AA8-46C3-800D-1CBD15592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17797C5-14DA-469A-BFE0-5BCC62ADD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0F0E5FF-87A9-4159-B78A-37BB929D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625AC00-C603-4D44-B2DE-EB63B5C3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2ADF303-53A0-43BA-8200-6A6EF78C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42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43FD8C-34AE-4638-93E7-997AE10D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8B5F873F-4140-4A1B-AE52-ED427ACF7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3AEA7D5-D73F-4C14-B30B-327A5E10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D54F4A80-248A-43E2-9CDA-BD2FDB71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42CC459-2405-4696-A100-415834C6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4DA1C7-41A0-4FBF-AFEA-FE8DBB46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E5C34FC-5032-4584-9FC6-256FC3D50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59B4430-6240-4103-95C3-CB3D5E8EF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FABEB5D2-9EA2-4882-9834-1A381DB3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638CE2F5-CDC7-4D05-88AD-844243DD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745C3715-A2B7-4DAC-990B-3108CE2E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49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9A831C8-DF86-49AB-A054-32339CF3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FEC4928-719D-43C7-A17C-B71DAA4D9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E0D05690-4F42-4388-9CD4-DEB4A15D5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4A442961-4C9E-47DB-91CD-1B7EC1137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2D16B7C4-EEDD-4B4E-A219-C33C78FBE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999ACBED-D3DD-433D-99FA-0540AD19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714626F7-C75C-4FF9-9E73-388C2D00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A1F9D220-6D9A-440F-BA6B-13969DEC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83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C57EC31-7600-47A6-8F9D-9DCDD5A0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FDA769D4-3EA6-42D5-B67A-0F24D93B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F971C004-CC9D-4597-947E-B97F33AC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391291E5-44A6-4ED0-8311-0BFAA402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55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3F7DD80E-6436-4C95-8275-FCC1AD22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A31E9912-2B25-427F-8ADB-1CA5FA688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40178F81-EA68-4712-92AF-B55F2A34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46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6E3AAE5-38E1-4C62-BD47-0AEBC696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1292724-8539-48C9-B36C-7BE581821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EA1CABC6-36BE-4195-8FCD-725129F7E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351298AC-A7FD-4DD8-8956-101071A8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FEFB840-8B6D-42CA-A156-3418895D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A2BEA9FB-B241-45D3-8F99-A0B5D0ED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29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29CCE2-F309-47FC-AC23-04D7F643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9C70B872-DF77-4093-AA73-7FC7FF4DA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F7ACC71-3AFB-46BC-BB02-6680F627D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6A2C1104-8939-4D41-84B5-B8F5B826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394DEBC0-6A2B-4272-88D6-9410D650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3244BB94-774B-4477-8CB7-AE510AEC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64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EEA92C50-052B-4416-82FF-DB3E8340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717F2BB6-9523-4B91-AFE4-4649BF60F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DFBE74F-BA7F-4FE8-A1D8-303CBBE33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85BF-C953-474F-AA08-5E02B737617A}" type="datetimeFigureOut">
              <a:rPr lang="pl-PL" smtClean="0"/>
              <a:pPr/>
              <a:t>14.01.2020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9F61425-3527-4E7E-B986-766D9383C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FACC2EF-73B3-4CE4-BCA6-5799B544A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B840-96F0-424A-AD93-D4B974041FA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93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Vypa%C5%99ov%C3%A1n%C3%AD" TargetMode="External"/><Relationship Id="rId3" Type="http://schemas.openxmlformats.org/officeDocument/2006/relationships/hyperlink" Target="https://cs.wikipedia.org/wiki/P%C3%A1ka" TargetMode="External"/><Relationship Id="rId7" Type="http://schemas.openxmlformats.org/officeDocument/2006/relationships/hyperlink" Target="https://cs.wikipedia.org/wiki/Skupensk%C3%A9_teplo_varu" TargetMode="External"/><Relationship Id="rId12" Type="http://schemas.openxmlformats.org/officeDocument/2006/relationships/hyperlink" Target="https://ireferaty.cz/302/1822/Tren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P%C3%A1ra" TargetMode="External"/><Relationship Id="rId11" Type="http://schemas.openxmlformats.org/officeDocument/2006/relationships/hyperlink" Target="https://ireferaty.cz/302/2774/Tepelna-energie" TargetMode="External"/><Relationship Id="rId5" Type="http://schemas.openxmlformats.org/officeDocument/2006/relationships/hyperlink" Target="https://cs.wikipedia.org/wiki/Pasterace" TargetMode="External"/><Relationship Id="rId10" Type="http://schemas.openxmlformats.org/officeDocument/2006/relationships/hyperlink" Target="https://ireferaty.cz/302/3946/Struktura-hmoty-a-jeji-premeny" TargetMode="External"/><Relationship Id="rId4" Type="http://schemas.openxmlformats.org/officeDocument/2006/relationships/hyperlink" Target="https://cs.wikipedia.org/wiki/Var" TargetMode="External"/><Relationship Id="rId9" Type="http://schemas.openxmlformats.org/officeDocument/2006/relationships/hyperlink" Target="https://cs.wikipedia.org/wiki/Termodynamik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Kompot, Przetwory, Słoiki, Owoce, Dżem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1B7D54B-5C90-4BEE-807A-61AA98069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8"/>
          <a:stretch/>
        </p:blipFill>
        <p:spPr bwMode="auto">
          <a:xfrm>
            <a:off x="156406" y="4634989"/>
            <a:ext cx="2221494" cy="161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age.shutterstock.com/display_pic_with_logo/2955298/285059453/stock-photo-double-valve-pressure-cooker-on-white-background-285059453.jpg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B28530E-CEC8-40BC-98FA-39B9179AC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r="13845" b="4"/>
          <a:stretch/>
        </p:blipFill>
        <p:spPr bwMode="auto">
          <a:xfrm>
            <a:off x="2533402" y="2812324"/>
            <a:ext cx="2006318" cy="16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ermos, Czerwony, Czarny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C70F8B4-A21D-455A-B690-4E561F358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r="15034" b="1"/>
          <a:stretch/>
        </p:blipFill>
        <p:spPr bwMode="auto">
          <a:xfrm>
            <a:off x="2533402" y="4817486"/>
            <a:ext cx="1835507" cy="15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zajniczek, Czajnik Elektryczny, Kocioł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307C817-BE5D-48A0-8546-42B51681C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4" b="5235"/>
          <a:stretch/>
        </p:blipFill>
        <p:spPr bwMode="auto">
          <a:xfrm>
            <a:off x="156406" y="2681695"/>
            <a:ext cx="2272145" cy="16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CD29240-CA98-40E0-BAE2-D4508A82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2" y="4338230"/>
            <a:ext cx="5747778" cy="990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cs-CZ" sz="4000" kern="1200" dirty="0">
                <a:latin typeface="+mj-lt"/>
              </a:rPr>
              <a:t>FYZIKA V KUCHYNI</a:t>
            </a:r>
            <a:r>
              <a:rPr dirty="0"/>
              <a:t/>
            </a:r>
            <a:br>
              <a:rPr dirty="0"/>
            </a:br>
            <a:r>
              <a:rPr lang="cs-CZ" sz="2000" b="1" dirty="0"/>
              <a:t>WEB QUEST PRO </a:t>
            </a:r>
            <a:r>
              <a:rPr lang="cs-CZ" sz="2000" b="1" dirty="0" smtClean="0"/>
              <a:t>TŘÍDY </a:t>
            </a:r>
            <a:r>
              <a:rPr lang="cs-CZ" sz="2000" b="1" dirty="0"/>
              <a:t>DRUHÉHO STUPNĚ ROZŠIŘUJE PRAKTICKÉ ZNALOSTI V OBLASTI FYZIKY</a:t>
            </a:r>
            <a:r>
              <a:rPr lang="cs-CZ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cs-CZ" sz="2000" kern="1200" dirty="0">
                <a:latin typeface="+mj-lt"/>
              </a:rPr>
              <a:t>AUTOR: SABINA FOLWARSKA</a:t>
            </a:r>
          </a:p>
        </p:txBody>
      </p:sp>
      <p:pic>
        <p:nvPicPr>
          <p:cNvPr id="1026" name="Picture 2" descr="C:\Users\Admin\Desktop\logosbeneficaireserasmusright_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50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30103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1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zyprawy, Słoiki, Szafka, Szuflada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A1D94B2-B37C-47B9-AA4C-BF923724C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r="11905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0C5F51B-B5D4-49F7-B230-39B0BDDE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smtClean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731919C-4D65-4AF7-8931-CF52BBF95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smtClean="0"/>
              <a:t>     </a:t>
            </a:r>
            <a:r>
              <a:rPr lang="cs-CZ" sz="1800" b="1" dirty="0"/>
              <a:t>ZAVAŘOVÁNÍ VE SKLENICÍCH</a:t>
            </a:r>
          </a:p>
          <a:p>
            <a:pPr marL="0" lvl="0" indent="0">
              <a:buNone/>
            </a:pPr>
            <a:r>
              <a:rPr lang="cs-CZ" sz="1800" dirty="0"/>
              <a:t>Co je zavařování ve sklenicích?</a:t>
            </a:r>
          </a:p>
          <a:p>
            <a:pPr marL="0" lvl="0" indent="0">
              <a:buNone/>
            </a:pPr>
            <a:r>
              <a:rPr lang="cs-CZ" sz="1800" dirty="0"/>
              <a:t>V čem spočívá zavařování?</a:t>
            </a:r>
          </a:p>
          <a:p>
            <a:pPr marL="0" lvl="0" indent="0">
              <a:buNone/>
            </a:pPr>
            <a:r>
              <a:rPr lang="cs-CZ" sz="1800" dirty="0"/>
              <a:t>Vložte ilustraci zavařovacích sklenic.</a:t>
            </a:r>
          </a:p>
          <a:p>
            <a:pPr marL="0" lvl="0" indent="0">
              <a:buNone/>
            </a:pPr>
            <a:r>
              <a:rPr lang="cs-CZ" sz="1800" dirty="0"/>
              <a:t>Jaké potraviny zavařujeme?</a:t>
            </a:r>
          </a:p>
          <a:p>
            <a:pPr marL="0" lvl="0" indent="0">
              <a:buNone/>
            </a:pPr>
            <a:r>
              <a:rPr lang="cs-CZ" sz="1800" dirty="0"/>
              <a:t>Jaké jsou výhody zavařování?</a:t>
            </a:r>
          </a:p>
          <a:p>
            <a:pPr marL="0" lvl="0" indent="0">
              <a:buNone/>
            </a:pPr>
            <a:r>
              <a:rPr lang="cs-CZ" sz="1800" dirty="0"/>
              <a:t>Zajímavosti související</a:t>
            </a:r>
            <a:r>
              <a:rPr dirty="0"/>
              <a:t/>
            </a:r>
            <a:br>
              <a:rPr dirty="0"/>
            </a:br>
            <a:r>
              <a:rPr lang="cs-CZ" sz="1800" dirty="0"/>
              <a:t>se zavařováním.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79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Otwieracz Do Butelek, Czerwony, Zielony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FB0D2A4-0D71-4964-A58B-6AC84E170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" b="1021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93C3928-5980-4727-A12C-1B0612B9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cs-CZ" sz="400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74123B8-1921-4514-B65D-BB61EDE65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1800" dirty="0"/>
              <a:t>OTVÍRÁK NA LAHVE</a:t>
            </a:r>
          </a:p>
          <a:p>
            <a:pPr marL="0" lvl="0" indent="0">
              <a:buNone/>
            </a:pPr>
            <a:r>
              <a:rPr lang="cs-CZ" sz="1800" dirty="0"/>
              <a:t>Co je otvírák?</a:t>
            </a:r>
          </a:p>
          <a:p>
            <a:pPr marL="0" lvl="0" indent="0">
              <a:buNone/>
            </a:pPr>
            <a:r>
              <a:rPr lang="cs-CZ" sz="1800" dirty="0"/>
              <a:t>Vložte ilustraci otvíráku.</a:t>
            </a:r>
          </a:p>
          <a:p>
            <a:pPr marL="0" lvl="0" indent="0">
              <a:buNone/>
            </a:pPr>
            <a:r>
              <a:rPr lang="cs-CZ" sz="1800" dirty="0"/>
              <a:t>Jak funguje otvírák?</a:t>
            </a:r>
          </a:p>
          <a:p>
            <a:pPr marL="0" lvl="0" indent="0">
              <a:buNone/>
            </a:pPr>
            <a:r>
              <a:rPr lang="cs-CZ" sz="1800" dirty="0" smtClean="0"/>
              <a:t>Jaký </a:t>
            </a:r>
            <a:r>
              <a:rPr lang="cs-CZ" sz="1800" dirty="0"/>
              <a:t>fyzikální zákon se používá při otevírání?</a:t>
            </a:r>
          </a:p>
          <a:p>
            <a:pPr marL="0" lvl="0" indent="0">
              <a:buNone/>
            </a:pPr>
            <a:r>
              <a:rPr lang="cs-CZ" sz="1800" dirty="0"/>
              <a:t>Jiné zajímavosti související s otvírákem.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0980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 descr="Wody, Technologia, Staw, Fontanna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D4D34FD-F1BB-463D-AF0C-6128C5DE1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862500"/>
            <a:ext cx="3425957" cy="513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228ECD3-9817-4BEE-B331-94B2F3FB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AFE0AF8-8ED8-40BB-BA3C-3E8B8AB37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348033"/>
            <a:ext cx="7527965" cy="4828929"/>
          </a:xfrm>
        </p:spPr>
        <p:txBody>
          <a:bodyPr>
            <a:normAutofit/>
          </a:bodyPr>
          <a:lstStyle/>
          <a:p>
            <a:pPr lvl="0"/>
            <a:endParaRPr lang="pl-PL" sz="1600" dirty="0" smtClean="0">
              <a:hlinkClick r:id="rId3"/>
            </a:endParaRPr>
          </a:p>
          <a:p>
            <a:pPr lvl="0"/>
            <a:r>
              <a:rPr lang="pl-PL" sz="1600" dirty="0" smtClean="0">
                <a:hlinkClick r:id="rId3"/>
              </a:rPr>
              <a:t>https://cs.wikipedia.org/wiki/P%C3%A1ka</a:t>
            </a:r>
            <a:endParaRPr lang="pl-PL" sz="1600" dirty="0" smtClean="0"/>
          </a:p>
          <a:p>
            <a:pPr lvl="0"/>
            <a:r>
              <a:rPr lang="pl-PL" sz="1600" dirty="0" smtClean="0">
                <a:hlinkClick r:id="rId4"/>
              </a:rPr>
              <a:t>https://cs.wikipedia.org/wiki/Var</a:t>
            </a:r>
            <a:endParaRPr lang="cs-CZ" sz="700" dirty="0" smtClean="0">
              <a:solidFill>
                <a:schemeClr val="bg1"/>
              </a:solidFill>
            </a:endParaRPr>
          </a:p>
          <a:p>
            <a:pPr lvl="0"/>
            <a:r>
              <a:rPr lang="pl-PL" sz="1600" dirty="0" smtClean="0">
                <a:hlinkClick r:id="rId5"/>
              </a:rPr>
              <a:t>https://cs.wikipedia.org/wiki/Pasterace</a:t>
            </a:r>
            <a:endParaRPr lang="pl-PL" sz="1600" dirty="0" smtClean="0"/>
          </a:p>
          <a:p>
            <a:pPr lvl="0"/>
            <a:r>
              <a:rPr lang="pl-PL" sz="1600" dirty="0" smtClean="0">
                <a:hlinkClick r:id="rId6"/>
              </a:rPr>
              <a:t>https://cs.wikipedia.org/wiki/P%C3%A1ra</a:t>
            </a:r>
            <a:endParaRPr lang="pl-PL" sz="1600" dirty="0" smtClean="0"/>
          </a:p>
          <a:p>
            <a:pPr lvl="0"/>
            <a:r>
              <a:rPr lang="pl-PL" sz="1600" dirty="0" smtClean="0">
                <a:hlinkClick r:id="rId7"/>
              </a:rPr>
              <a:t>https://cs.wikipedia.org/wiki/Skupensk%C3%A9_teplo_varu</a:t>
            </a:r>
            <a:endParaRPr lang="pl-PL" sz="1600" dirty="0" smtClean="0"/>
          </a:p>
          <a:p>
            <a:pPr lvl="0"/>
            <a:r>
              <a:rPr lang="pl-PL" sz="1600" dirty="0" smtClean="0">
                <a:hlinkClick r:id="rId8"/>
              </a:rPr>
              <a:t>https://cs.wikipedia.org/wiki/Vypa%C5%99ov%C3%A1n%C3%AD</a:t>
            </a:r>
            <a:endParaRPr lang="pl-PL" sz="1600" dirty="0" smtClean="0"/>
          </a:p>
          <a:p>
            <a:pPr lvl="0"/>
            <a:r>
              <a:rPr lang="pl-PL" sz="1600" dirty="0" smtClean="0">
                <a:hlinkClick r:id="rId9"/>
              </a:rPr>
              <a:t>https://cs.wikipedia.org/wiki/Termodynamika</a:t>
            </a:r>
            <a:endParaRPr lang="pl-PL" sz="1600" dirty="0" smtClean="0"/>
          </a:p>
          <a:p>
            <a:pPr lvl="0"/>
            <a:r>
              <a:rPr lang="pl-PL" sz="1600" dirty="0" smtClean="0">
                <a:hlinkClick r:id="rId10"/>
              </a:rPr>
              <a:t>https://ireferaty.cz/302/3946/Struktura-hmoty-a-jeji-premeny</a:t>
            </a:r>
            <a:endParaRPr lang="pl-PL" sz="1600" dirty="0" smtClean="0"/>
          </a:p>
          <a:p>
            <a:pPr lvl="0"/>
            <a:r>
              <a:rPr lang="pl-PL" sz="1600" dirty="0" smtClean="0">
                <a:hlinkClick r:id="rId11"/>
              </a:rPr>
              <a:t>https://ireferaty.cz/302/2774/Tepelna-energie</a:t>
            </a:r>
            <a:endParaRPr lang="pl-PL" sz="1600" dirty="0" smtClean="0"/>
          </a:p>
          <a:p>
            <a:pPr lvl="0"/>
            <a:r>
              <a:rPr lang="pl-PL" sz="1600" dirty="0" smtClean="0">
                <a:hlinkClick r:id="rId12"/>
              </a:rPr>
              <a:t>https://ireferaty.cz/302/1822/Treni</a:t>
            </a:r>
            <a:endParaRPr lang="pl-PL" sz="1600" dirty="0" smtClean="0"/>
          </a:p>
          <a:p>
            <a:pPr lvl="0"/>
            <a:endParaRPr lang="pl-PL" sz="1600" dirty="0" smtClean="0"/>
          </a:p>
        </p:txBody>
      </p:sp>
    </p:spTree>
    <p:extLst>
      <p:ext uri="{BB962C8B-B14F-4D97-AF65-F5344CB8AC3E}">
        <p14:creationId xmlns:p14="http://schemas.microsoft.com/office/powerpoint/2010/main" val="649395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BC668936-4571-404A-9F41-B8B7D0ED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HODNOCENÍ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BBE2A15-DBC4-4A3B-9774-32006BFE4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453784"/>
              </p:ext>
            </p:extLst>
          </p:nvPr>
        </p:nvGraphicFramePr>
        <p:xfrm>
          <a:off x="838200" y="1825625"/>
          <a:ext cx="105156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623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758066869"/>
                    </a:ext>
                  </a:extLst>
                </a:gridCol>
                <a:gridCol w="2527177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363793797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452177389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901451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Počet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495777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</a:rPr>
                        <a:t>Věcný obsah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Nekompletní informace.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Informace mimo téma. Chybné informace.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Slabé využití zdrojů.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Dobré, správné informace. Případné drobné chyby.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Informace na téma. Dobré využití zdrojů.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Kompletní informace.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Informace na téma. 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Vyčerpávající využití uvedených zdrojů, případně jiné zdroje.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89705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cs-CZ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</a:rPr>
                        <a:t>Estetický dojem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Práce málo čitelná, neestetická.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Špatné rozplánování informací na stránce.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Bez grafických prvků.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Prezentace čitelná, estetická.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Dobré rozplánování informací na stránce.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Prezentace estetická, čitelná, přehledná, vyzývající k seznámení s jejím obsahem.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Dobré rozplánování informací na stránce. Dobře zvolená grafika.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877569952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2582F81-C668-4995-985A-B4D724CB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1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46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C4CE035-3B10-47EA-BD4D-E0179512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HODNOCENÍ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BD180576-746E-4120-8E62-A071C88CD7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018967"/>
              </p:ext>
            </p:extLst>
          </p:nvPr>
        </p:nvGraphicFramePr>
        <p:xfrm>
          <a:off x="838200" y="1825625"/>
          <a:ext cx="10515600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982871369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378173512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965798065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6385488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 dirty="0">
                          <a:solidFill>
                            <a:srgbClr val="FF0000"/>
                          </a:solidFill>
                          <a:latin typeface="Arial" pitchFamily="18"/>
                        </a:rPr>
                        <a:t>Počet bodů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solidFill>
                            <a:srgbClr val="FF0000"/>
                          </a:solidFill>
                          <a:latin typeface="Arial" pitchFamily="1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solidFill>
                            <a:srgbClr val="FF0000"/>
                          </a:solidFill>
                          <a:latin typeface="Arial" pitchFamily="1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800" b="0" i="0" u="none" strike="noStrike" kern="1200">
                          <a:solidFill>
                            <a:srgbClr val="FF0000"/>
                          </a:solidFill>
                          <a:latin typeface="Arial" pitchFamily="18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4070201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</a:rPr>
                        <a:t>Angažovanost skupiny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</a:rPr>
                        <a:t>a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</a:rPr>
                        <a:t>schopnost spolupráce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Absence angažovanosti všech členů skupiny do kreativní spolupráce.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Dobrá angažovanost do práce všech členů skupiny. Schopnost spolupráce na uspokojivé úrovni.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Plná angažovanost do práce všech členů skupiny. Vzájemná motivace k práci. Schopnost spolupráce ve skupině na vysoké úrovni.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997711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latin typeface="Trebuchet MS" pitchFamily="34"/>
                        </a:rPr>
                        <a:t>Prezentace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Prezentace pouze přečtená. Absence odpovědi na kontrolní otázky učitele a dotazy jiných žáků.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Informace částečně prezentované zpaměti, částečně přečtené. Absence uspokojivé odpovědi na kontrolní otázky učitele a dotazy žáků.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cs-CZ" sz="1600" b="0" i="0" u="none" strike="noStrike" kern="1200" dirty="0">
                          <a:latin typeface="Trebuchet MS" pitchFamily="34"/>
                        </a:rPr>
                        <a:t>Informace prezentované zpaměti. Správné odpovědi na kontrolní otázky učitele a dotazy žáků.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931349047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6E1D45F-D315-44BD-AB84-8F0FB113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1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33B9805-A94F-4790-B135-28559DD7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HODNOCENÍ - BODOVÁNÍ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8641D67-9E5E-4C3B-8A13-512C93B7A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871393"/>
              </p:ext>
            </p:extLst>
          </p:nvPr>
        </p:nvGraphicFramePr>
        <p:xfrm>
          <a:off x="838200" y="1825625"/>
          <a:ext cx="10515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35093640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4058738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t>ZNÁMKA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32238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nevyhovující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880569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vyhovující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097923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uspokojivě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03618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dobře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720804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velmi dobře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155569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latin typeface="Franklin Gothic Medium" panose="020B0603020102020204" pitchFamily="34" charset="0"/>
                        </a:rPr>
                        <a:t>výborně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val="2824139376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16972E9-0C94-4D14-9B46-79D1A0ED4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1" y="1"/>
            <a:ext cx="2032000" cy="1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9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DC9F529-108B-4000-9AFE-445D5301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5062511" cy="1499616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</a:rPr>
              <a:t>VÝSLEDKY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840766C-0011-42ED-9DF7-721FE820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5081232" cy="39319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1500" dirty="0">
                <a:solidFill>
                  <a:srgbClr val="FFFFFF"/>
                </a:solidFill>
              </a:rPr>
              <a:t>Jaké přínosy má pro vás realizace tohoto projektu?</a:t>
            </a:r>
          </a:p>
          <a:p>
            <a:pPr marL="342900" lvl="0" indent="-342900">
              <a:buAutoNum type="arabicPeriod"/>
            </a:pPr>
            <a:r>
              <a:rPr lang="cs-CZ" sz="1500" dirty="0">
                <a:solidFill>
                  <a:srgbClr val="FFFFFF"/>
                </a:solidFill>
              </a:rPr>
              <a:t>Viděli jste, že v kuchyni (nejen ve škole) je velmi mnoho fyziky.</a:t>
            </a:r>
          </a:p>
          <a:p>
            <a:pPr marL="342900" lvl="0" indent="-342900">
              <a:buAutoNum type="arabicPeriod"/>
            </a:pPr>
            <a:r>
              <a:rPr lang="cs-CZ" sz="1500" dirty="0">
                <a:solidFill>
                  <a:srgbClr val="FFFFFF"/>
                </a:solidFill>
              </a:rPr>
              <a:t>Viděli jste, že fyzikální zákony se využívají i v každodenním životě.</a:t>
            </a:r>
          </a:p>
          <a:p>
            <a:pPr marL="342900" lvl="0" indent="-342900">
              <a:buAutoNum type="arabicPeriod"/>
            </a:pPr>
            <a:r>
              <a:rPr lang="cs-CZ" sz="1500" dirty="0">
                <a:solidFill>
                  <a:srgbClr val="FFFFFF"/>
                </a:solidFill>
              </a:rPr>
              <a:t>Dozvěděli jste se mnoho o zařízeních, která sice znáte, ale ne vždy víte, jak fungují.</a:t>
            </a:r>
          </a:p>
          <a:p>
            <a:pPr marL="342900" lvl="0" indent="-342900">
              <a:buAutoNum type="arabicPeriod"/>
            </a:pPr>
            <a:r>
              <a:rPr lang="cs-CZ" sz="1500" dirty="0">
                <a:solidFill>
                  <a:srgbClr val="FFFFFF"/>
                </a:solidFill>
              </a:rPr>
              <a:t>Mohli jste zajímavým a tvůrčím způsobem upevnit své znalosti fyziky.</a:t>
            </a:r>
          </a:p>
          <a:p>
            <a:pPr marL="342900" lvl="0" indent="-342900">
              <a:buAutoNum type="arabicPeriod"/>
            </a:pPr>
            <a:r>
              <a:rPr lang="cs-CZ" sz="1500" dirty="0">
                <a:solidFill>
                  <a:srgbClr val="FFFFFF"/>
                </a:solidFill>
              </a:rPr>
              <a:t>Naučili jste se používat internet jako zdroj informací.</a:t>
            </a:r>
          </a:p>
          <a:p>
            <a:pPr marL="342900" lvl="0" indent="-342900">
              <a:buAutoNum type="arabicPeriod"/>
            </a:pPr>
            <a:r>
              <a:rPr lang="cs-CZ" sz="1500" dirty="0">
                <a:solidFill>
                  <a:srgbClr val="FFFFFF"/>
                </a:solidFill>
              </a:rPr>
              <a:t>Naučili jste se zpracovat tyto informace za pomoci multimediální prezentace </a:t>
            </a:r>
            <a:r>
              <a:rPr lang="cs-CZ" sz="1500" dirty="0" err="1">
                <a:solidFill>
                  <a:srgbClr val="FFFFFF"/>
                </a:solidFill>
              </a:rPr>
              <a:t>Power</a:t>
            </a:r>
            <a:r>
              <a:rPr lang="cs-CZ" sz="1500" dirty="0">
                <a:solidFill>
                  <a:srgbClr val="FFFFFF"/>
                </a:solidFill>
              </a:rPr>
              <a:t> Point.</a:t>
            </a:r>
          </a:p>
          <a:p>
            <a:pPr marL="342900" lvl="0" indent="-342900">
              <a:buAutoNum type="arabicPeriod"/>
            </a:pPr>
            <a:r>
              <a:rPr lang="cs-CZ" sz="1500" dirty="0">
                <a:solidFill>
                  <a:srgbClr val="FFFFFF"/>
                </a:solidFill>
              </a:rPr>
              <a:t>Učili jste se spolupracovat ve skupině.</a:t>
            </a:r>
          </a:p>
          <a:p>
            <a:endParaRPr lang="cs-CZ" sz="1500" dirty="0">
              <a:solidFill>
                <a:srgbClr val="FFFFFF"/>
              </a:solidFill>
            </a:endParaRPr>
          </a:p>
        </p:txBody>
      </p:sp>
      <p:pic>
        <p:nvPicPr>
          <p:cNvPr id="7" name="Picture 2" descr="Sowa, Ptak, Książka, Wise, Natura, Znak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F0729B2-63EC-426A-8E49-BCB2CFB7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7753" b="2"/>
          <a:stretch/>
        </p:blipFill>
        <p:spPr bwMode="auto">
          <a:xfrm>
            <a:off x="7516525" y="10"/>
            <a:ext cx="3502025" cy="6857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27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>
            <a:off x="6050604" y="0"/>
            <a:ext cx="6141396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>
            <a:off x="6050604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 descr="Sukienka, Edukacja, Stos, Czerwony, Kobieta, Blask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F9FAADE-0308-43A4-BAA5-0E86C022C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632" y="787907"/>
            <a:ext cx="5126736" cy="51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E592F23-9F1A-4D5A-9807-7330A9D1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98" y="640263"/>
            <a:ext cx="5221266" cy="1344975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chemeClr val="bg1"/>
                </a:solidFill>
              </a:rPr>
              <a:t>PŘÍRUČKA PRO UČITELE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F362E502-5CA0-4A90-AB9F-83B127B99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03" y="2121763"/>
            <a:ext cx="5235490" cy="3773010"/>
          </a:xfrm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cs-CZ" sz="1400" dirty="0">
                <a:solidFill>
                  <a:schemeClr val="bg1"/>
                </a:solidFill>
                <a:latin typeface="Trebuchet MS" pitchFamily="34"/>
              </a:rPr>
              <a:t>Rozdělení do skupin by mělo být provedeno s ohledem na kognitivní možnosti žáků, jejich dovednosti, zájmy tak, </a:t>
            </a:r>
            <a:r>
              <a:rPr lang="cs-CZ" sz="1400" dirty="0" smtClean="0">
                <a:solidFill>
                  <a:schemeClr val="bg1"/>
                </a:solidFill>
                <a:latin typeface="Trebuchet MS" pitchFamily="34"/>
              </a:rPr>
              <a:t>aby </a:t>
            </a:r>
            <a:r>
              <a:rPr lang="cs-CZ" sz="1400" dirty="0">
                <a:solidFill>
                  <a:schemeClr val="bg1"/>
                </a:solidFill>
                <a:latin typeface="Trebuchet MS" pitchFamily="34"/>
              </a:rPr>
              <a:t>byly síly v </a:t>
            </a:r>
            <a:r>
              <a:rPr lang="cs-CZ" sz="1400" dirty="0" smtClean="0">
                <a:solidFill>
                  <a:schemeClr val="bg1"/>
                </a:solidFill>
                <a:latin typeface="Trebuchet MS" pitchFamily="34"/>
              </a:rPr>
              <a:t>jednotlivých skupinách </a:t>
            </a:r>
            <a:r>
              <a:rPr lang="cs-CZ" sz="1400" dirty="0">
                <a:solidFill>
                  <a:schemeClr val="bg1"/>
                </a:solidFill>
                <a:latin typeface="Trebuchet MS" pitchFamily="34"/>
              </a:rPr>
              <a:t>rozloženy rovnoměrně.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cs-CZ" sz="1400" dirty="0">
                <a:solidFill>
                  <a:schemeClr val="bg1"/>
                </a:solidFill>
                <a:latin typeface="Trebuchet MS" pitchFamily="34"/>
              </a:rPr>
              <a:t>Učitel by měl důkladně analyzovat obsah společně s žáky, dokud jej žáci plně nepochopí. Měl by jim však spíše poskytovat podporu, rady, vysvětlivky, než hotová řešení. Taková metoda posiluje samostatnost.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cs-CZ" sz="1400" dirty="0">
                <a:solidFill>
                  <a:schemeClr val="bg1"/>
                </a:solidFill>
                <a:latin typeface="Trebuchet MS" pitchFamily="34"/>
              </a:rPr>
              <a:t>Učitel by měl poskytovat žákům podporu při seznamování se zdrojovými materiály. Měl by vysvětlit srozumitelné názvosloví nebo odkázat na příslušný slovník.</a:t>
            </a:r>
          </a:p>
          <a:p>
            <a:pPr marL="514350" lvl="0" indent="-514350">
              <a:spcBef>
                <a:spcPts val="475"/>
              </a:spcBef>
              <a:spcAft>
                <a:spcPts val="600"/>
              </a:spcAft>
              <a:buFont typeface="Calibri Light"/>
              <a:buAutoNum type="arabicPeriod"/>
            </a:pPr>
            <a:endParaRPr lang="cs-CZ" sz="1400" dirty="0">
              <a:solidFill>
                <a:schemeClr val="bg1"/>
              </a:solidFill>
              <a:latin typeface="Trebuchet MS" pitchFamily="34"/>
            </a:endParaRPr>
          </a:p>
          <a:p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02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 descr="Sukienka, Edukacja, Stos, Czerwony, Kobieta, Blask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2708A84-1103-4FA2-AAA5-97C00C4FA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92731" y="3087381"/>
            <a:ext cx="3425957" cy="342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4724529-7CBF-4B61-B071-FD973280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95" y="2666567"/>
            <a:ext cx="5549669" cy="762433"/>
          </a:xfrm>
        </p:spPr>
        <p:txBody>
          <a:bodyPr>
            <a:normAutofit/>
          </a:bodyPr>
          <a:lstStyle/>
          <a:p>
            <a:r>
              <a:rPr lang="cs-CZ" dirty="0"/>
              <a:t>PŘÍRUČKA PRO UČITELE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BC2BA5EF-F5D0-4150-BCF2-987601EF9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82" y="3633758"/>
            <a:ext cx="6248401" cy="287958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cs-CZ" sz="2000" dirty="0">
                <a:latin typeface="Trebuchet MS" pitchFamily="34"/>
              </a:rPr>
              <a:t>Doba na realizaci projektu by měla být uzpůsobena možnostem žáků. Není shora daná. Předpokládá se na </a:t>
            </a:r>
            <a:r>
              <a:rPr lang="cs-CZ" sz="2000" b="1" kern="1200" dirty="0">
                <a:latin typeface="Trebuchet MS" pitchFamily="34"/>
              </a:rPr>
              <a:t>2</a:t>
            </a:r>
            <a:r>
              <a:rPr lang="cs-CZ" sz="2000" dirty="0">
                <a:latin typeface="Trebuchet MS" pitchFamily="34"/>
              </a:rPr>
              <a:t> hodiny (příprava prezentace + prezentace prací před třídou).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cs-CZ" sz="2000" dirty="0">
                <a:latin typeface="Trebuchet MS" pitchFamily="34"/>
              </a:rPr>
              <a:t> Lze také zavést anonymní hodnocení prezentované práce dané skupiny mezi žáky z jiných skupin.</a:t>
            </a:r>
          </a:p>
          <a:p>
            <a:pPr lvl="0">
              <a:spcBef>
                <a:spcPts val="475"/>
              </a:spcBef>
              <a:spcAft>
                <a:spcPts val="600"/>
              </a:spcAft>
            </a:pPr>
            <a:r>
              <a:rPr lang="cs-CZ" sz="2000" dirty="0">
                <a:latin typeface="Trebuchet MS" pitchFamily="34"/>
              </a:rPr>
              <a:t> Prezentace mohou posloužit jako didaktické materiály při výuce fyziky v dané škole.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\Desktop\logosbeneficaireserasmusright_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119"/>
            <a:ext cx="12178781" cy="24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11" y="630103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3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, Strona Główna, Mieszkaniowej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5E7BE4A-AB95-4556-AC90-C016F4BF8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r="23809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1C6CAFB8-5F23-4B93-9014-F9968F045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sz="3700" b="1" dirty="0"/>
              <a:t>ÚVOD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F021669-594C-44C0-8A3A-0FEA2A4605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  <a:prstGeom prst="rect">
            <a:avLst/>
          </a:prstGeom>
        </p:spPr>
        <p:txBody>
          <a:bodyPr vert="horz" lIns="90004" tIns="44997" rIns="90004" bIns="44997" anchorCtr="0" compatLnSpc="0">
            <a:normAutofit/>
          </a:bodyPr>
          <a:lstStyle/>
          <a:p>
            <a:pPr marL="0" lvl="0" indent="0">
              <a:buNone/>
            </a:pPr>
            <a:r>
              <a:rPr lang="cs-CZ" sz="1700" dirty="0"/>
              <a:t>Vítejte, mladí fyzici!</a:t>
            </a:r>
          </a:p>
          <a:p>
            <a:pPr marL="0" lvl="0" indent="0" algn="just">
              <a:buNone/>
            </a:pPr>
            <a:r>
              <a:rPr lang="cs-CZ" sz="1700" dirty="0"/>
              <a:t>Na dnešní hodině se podíváme do kuchyně a budeme hledat fyzikální jevy. Jestli se Vám zdá, že v kuchyni se dá jenom vařit jídlo, mýlíte se. V kuchyni se můžeme také učit fyziku, zamýšlet se nad různými fyzikálními jevy. Dnes se budete sami snažit odpovědět na otázku: Jak fyzika usnadňuje lidem život a pomáhá v kuchyni? </a:t>
            </a:r>
          </a:p>
          <a:p>
            <a:pPr marL="0" lvl="0" indent="0" algn="just">
              <a:buNone/>
            </a:pPr>
            <a:r>
              <a:rPr lang="cs-CZ" sz="1700" dirty="0"/>
              <a:t>Pojďte na to :-)</a:t>
            </a:r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19374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uczyciel W Szkole, Nauczyciel, Szkoły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9E2D574-82BB-4E2A-ABE8-B9D78BDBA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10371" b="-2"/>
          <a:stretch/>
        </p:blipFill>
        <p:spPr bwMode="auto">
          <a:xfrm>
            <a:off x="5524107" y="640082"/>
            <a:ext cx="6028230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9EB646E-38EF-420A-AA57-61C4FCC2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cs-CZ" b="1"/>
              <a:t>ZADÁNÍ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56F96A0-57CD-4B72-AD51-AA7B2FC7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cs-CZ" sz="1500" dirty="0"/>
              <a:t>Vaším úkolem bude seznámit se s procesy, ke kterým dochází v kuchyni. Konkrétně Vás bude zajímat:</a:t>
            </a:r>
          </a:p>
          <a:p>
            <a:pPr lvl="0" algn="just"/>
            <a:r>
              <a:rPr lang="cs-CZ" sz="1500" dirty="0"/>
              <a:t>Papinův hrnec</a:t>
            </a:r>
          </a:p>
          <a:p>
            <a:pPr lvl="0" algn="just"/>
            <a:r>
              <a:rPr lang="cs-CZ" sz="1500" dirty="0"/>
              <a:t>Konvice s píšťalkou</a:t>
            </a:r>
          </a:p>
          <a:p>
            <a:pPr lvl="0" algn="just"/>
            <a:r>
              <a:rPr lang="cs-CZ" sz="1500" dirty="0"/>
              <a:t>Termoska</a:t>
            </a:r>
          </a:p>
          <a:p>
            <a:pPr lvl="0" algn="just"/>
            <a:r>
              <a:rPr lang="cs-CZ" sz="1500" dirty="0"/>
              <a:t>Indukční deska</a:t>
            </a:r>
          </a:p>
          <a:p>
            <a:pPr lvl="0" algn="just"/>
            <a:r>
              <a:rPr lang="cs-CZ" sz="1500" dirty="0"/>
              <a:t>Otvírák na lahve</a:t>
            </a:r>
          </a:p>
          <a:p>
            <a:pPr lvl="0" algn="just"/>
            <a:r>
              <a:rPr lang="cs-CZ" sz="1500" dirty="0"/>
              <a:t>Zavařování ve sklenicích</a:t>
            </a:r>
          </a:p>
          <a:p>
            <a:pPr marL="0" lvl="0" indent="0" algn="just">
              <a:buNone/>
            </a:pPr>
            <a:r>
              <a:rPr lang="cs-CZ" sz="1500" dirty="0"/>
              <a:t>Jak tato zařízení fungují a v čem tyto procesy spočívají? Můžeme </a:t>
            </a:r>
            <a:r>
              <a:rPr lang="cs-CZ" sz="1500" dirty="0" smtClean="0"/>
              <a:t>začít </a:t>
            </a:r>
            <a:r>
              <a:rPr lang="pl-PL" sz="1500" dirty="0" smtClean="0">
                <a:sym typeface="Wingdings" panose="05000000000000000000" pitchFamily="2" charset="2"/>
              </a:rPr>
              <a:t></a:t>
            </a:r>
            <a:endParaRPr lang="cs-CZ" sz="1500" dirty="0"/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00479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65881F8-7250-41AD-9EDE-20D9BB23C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r="25897" b="1"/>
          <a:stretch/>
        </p:blipFill>
        <p:spPr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0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27F805A-1CD7-40A9-A17A-DD32E7D8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mtClean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EF99F83-A676-4821-940C-746770217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 Vaši práci bude hodnotit učitel. Při tvorbě prezentace pamatujte na důležitá pravidla:</a:t>
            </a:r>
          </a:p>
          <a:p>
            <a:pPr lvl="0">
              <a:buChar char="-"/>
            </a:pPr>
            <a:r>
              <a:rPr lang="cs-CZ" sz="1600" dirty="0">
                <a:solidFill>
                  <a:schemeClr val="bg1"/>
                </a:solidFill>
              </a:rPr>
              <a:t>Aby informace byly správné a vyčerpávající (kompletní). Můžete využít jiné zdroje (nejen ty, které Vám zde navrhuji).</a:t>
            </a:r>
          </a:p>
          <a:p>
            <a:pPr lvl="0">
              <a:buChar char="-"/>
            </a:pPr>
            <a:r>
              <a:rPr lang="cs-CZ" sz="1600" dirty="0">
                <a:solidFill>
                  <a:schemeClr val="bg1"/>
                </a:solidFill>
              </a:rPr>
              <a:t>Prezentace by měla být čitelná, estetická, měla by obsahovat grafické prvky (ilustrace, fotografie...).</a:t>
            </a:r>
          </a:p>
          <a:p>
            <a:pPr lvl="0">
              <a:buChar char="-"/>
            </a:pPr>
            <a:r>
              <a:rPr lang="cs-CZ" sz="1600" dirty="0">
                <a:solidFill>
                  <a:schemeClr val="bg1"/>
                </a:solidFill>
              </a:rPr>
              <a:t>Každý z Vás by se měl aktivně účastnit práce. Měli byste vzájemně spolupracovat!</a:t>
            </a:r>
          </a:p>
          <a:p>
            <a:pPr lvl="0">
              <a:buChar char="-"/>
            </a:pPr>
            <a:r>
              <a:rPr lang="cs-CZ" sz="1600" dirty="0">
                <a:solidFill>
                  <a:schemeClr val="bg1"/>
                </a:solidFill>
              </a:rPr>
              <a:t>Na konci představíte svou prezentaci spolužákům. Udělejte to správně, zajímavě, </a:t>
            </a:r>
            <a:r>
              <a:rPr lang="cs-CZ" sz="1600" dirty="0" smtClean="0">
                <a:solidFill>
                  <a:schemeClr val="bg1"/>
                </a:solidFill>
              </a:rPr>
              <a:t>abyste </a:t>
            </a:r>
            <a:r>
              <a:rPr lang="cs-CZ" sz="1600" dirty="0">
                <a:solidFill>
                  <a:schemeClr val="bg1"/>
                </a:solidFill>
              </a:rPr>
              <a:t>upoutali jejich pozornost. Učitel a spolužáci Vám budou klást otázky týkající se vaší prezentace. </a:t>
            </a:r>
          </a:p>
          <a:p>
            <a:pPr marL="0" lvl="0" indent="0">
              <a:buNone/>
            </a:pPr>
            <a:endParaRPr lang="cs-CZ" sz="1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       PŘEJI MNOHO ÚSPĚCHŮ PŘI PRÁCI A </a:t>
            </a:r>
            <a:r>
              <a:rPr lang="cs-CZ" sz="1600" dirty="0" smtClean="0">
                <a:solidFill>
                  <a:schemeClr val="bg1"/>
                </a:solidFill>
              </a:rPr>
              <a:t>VZÁJEMNÉ SPOLUPRÁCI </a:t>
            </a:r>
            <a:r>
              <a:rPr lang="cs-CZ" sz="1600" dirty="0" smtClean="0">
                <a:solidFill>
                  <a:schemeClr val="bg1"/>
                </a:solidFill>
                <a:latin typeface="Wingdings" pitchFamily="2"/>
              </a:rPr>
              <a:t></a:t>
            </a:r>
            <a:endParaRPr lang="cs-CZ" sz="1600" dirty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0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udzie, Różnorodność, Etnicznych, Trzy, Kobiety, Grupa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4B3EC136-779C-463C-AD15-405D3DB23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r="4390" b="-1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8699880E-7913-416E-910B-1C276ED0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b="1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CFE9CA57-01B7-4862-AAE7-D35331579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457200" lvl="0" indent="-457200" algn="just">
              <a:buFont typeface="Calibri Light"/>
              <a:buAutoNum type="arabicPeriod"/>
            </a:pPr>
            <a:r>
              <a:rPr lang="cs-CZ" sz="1500" dirty="0"/>
              <a:t>První fáze zahrnuje rozdělení do skupin. Nezávisle na tom, kolik žáků je ve třídě, rozdělte se do 3 skupin. Každá skupina bude zpracovávat 2 náhodně vybraná zadání. Váš učitel Vám pomůže </a:t>
            </a:r>
            <a:r>
              <a:rPr dirty="0"/>
              <a:t/>
            </a:r>
            <a:br>
              <a:rPr dirty="0"/>
            </a:br>
            <a:r>
              <a:rPr lang="cs-CZ" sz="1500" dirty="0"/>
              <a:t>s rozdělením do skupin a </a:t>
            </a:r>
            <a:r>
              <a:rPr lang="cs-CZ" sz="1500" dirty="0" smtClean="0"/>
              <a:t>losováním </a:t>
            </a:r>
            <a:r>
              <a:rPr lang="cs-CZ" sz="1500" dirty="0"/>
              <a:t>témat.</a:t>
            </a:r>
          </a:p>
          <a:p>
            <a:pPr marL="457200" lvl="0" indent="-457200" algn="just">
              <a:buFont typeface="Calibri Light"/>
              <a:buAutoNum type="arabicPeriod"/>
            </a:pPr>
            <a:r>
              <a:rPr lang="cs-CZ" sz="1500" dirty="0"/>
              <a:t>Nyní Vám přesně vysvětlím, co bude Vaším úkolem, v závislosti na tom, jaké téma budete zpracovávat. Budete hledat odpovědi na konkrétní otázky. Vaše práce bude mít formu prezentace Power Point. V další části naleznete přesné instrukce, co by měla prezentace obsahovat. Samozřejmě můžete přidat i něco „od sebe“.</a:t>
            </a:r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84816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099628BE-4A40-4B4B-97B9-F08EFA5D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cs-CZ" smtClean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26666C7-FF46-4077-8DB4-54D35245A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8" y="1876430"/>
            <a:ext cx="4139713" cy="3936542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cs-CZ" dirty="0">
                <a:solidFill>
                  <a:srgbClr val="C00000"/>
                </a:solidFill>
              </a:rPr>
              <a:t>PAPINŮV HRNEC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Co je Papinův hrnec?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Vložte ilustraci Papinova hrnce.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Jak funguje Papinův hrnec?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Kdo jej vynalezl?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Výhody tohoto hrnce.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Jiné zajímavosti týkající se hrnce.</a:t>
            </a:r>
          </a:p>
          <a:p>
            <a:pPr marL="0" lvl="0" indent="0">
              <a:buNone/>
            </a:pPr>
            <a:endParaRPr lang="cs-CZ" sz="20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image.shutterstock.com/display_pic_with_logo/62496/163993736/stock-photo-pressure-cooker-in-a-kitchen-setting-163993736.jpg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E07F557A-8A0A-476D-9784-CD9A5950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5" y="2526437"/>
            <a:ext cx="42862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0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.shutterstock.com/display_pic_with_logo/363469/296713667/stock-photo-kettle-boiling-on-a-gas-stove-in-the-kitchen-focus-on-a-spout-296713667.jpg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1E53A95-7B08-4B95-887C-32FE93774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9" r="-1" b="-1"/>
          <a:stretch/>
        </p:blipFill>
        <p:spPr bwMode="auto">
          <a:xfrm>
            <a:off x="4636008" y="640082"/>
            <a:ext cx="6916329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6DC85DC9-3A4B-41FA-B91C-E2480167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cs-CZ" b="1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7DF053C5-4AD2-4890-8345-FCAB82C0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1800" b="1" dirty="0">
                <a:solidFill>
                  <a:srgbClr val="C00000"/>
                </a:solidFill>
              </a:rPr>
              <a:t>KONVICE S PÍŠŤALKOU</a:t>
            </a:r>
          </a:p>
          <a:p>
            <a:pPr marL="0" lvl="0" indent="0">
              <a:buNone/>
            </a:pPr>
            <a:r>
              <a:rPr lang="cs-CZ" sz="1800" dirty="0"/>
              <a:t>Co je konvice?</a:t>
            </a:r>
          </a:p>
          <a:p>
            <a:pPr marL="0" lvl="0" indent="0">
              <a:buNone/>
            </a:pPr>
            <a:r>
              <a:rPr lang="cs-CZ" sz="1800" dirty="0"/>
              <a:t>Vložte ilustraci konvice. </a:t>
            </a:r>
          </a:p>
          <a:p>
            <a:pPr marL="0" lvl="0" indent="0">
              <a:buNone/>
            </a:pPr>
            <a:r>
              <a:rPr lang="cs-CZ" sz="1800" dirty="0"/>
              <a:t>Jak funguje konvice?</a:t>
            </a:r>
          </a:p>
          <a:p>
            <a:pPr marL="0" lvl="0" indent="0">
              <a:buNone/>
            </a:pPr>
            <a:r>
              <a:rPr lang="cs-CZ" sz="1800" dirty="0"/>
              <a:t>proč konvice pískají?</a:t>
            </a:r>
          </a:p>
          <a:p>
            <a:pPr marL="0" lvl="0" indent="0">
              <a:buNone/>
            </a:pPr>
            <a:r>
              <a:rPr lang="cs-CZ" sz="1800" dirty="0"/>
              <a:t>Výhody konvice s píšťalkou.</a:t>
            </a:r>
          </a:p>
          <a:p>
            <a:pPr marL="0" lvl="0" indent="0">
              <a:buNone/>
            </a:pPr>
            <a:r>
              <a:rPr lang="cs-CZ" sz="1800" dirty="0"/>
              <a:t>Jiné zajímavosti týkající konvice.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3926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rba, Skórzana Walizka, Skóra, Aktówka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A5DA59FB-489C-467C-80C9-C6BD65E9F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39146B1C-6491-4938-BC78-D1FC8938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cs-CZ" sz="400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D6B8A118-0106-492F-904C-E80736EEE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dirty="0">
                <a:solidFill>
                  <a:srgbClr val="C00000"/>
                </a:solidFill>
              </a:rPr>
              <a:t>TERMOSKA</a:t>
            </a:r>
          </a:p>
          <a:p>
            <a:pPr marL="0" lvl="0" indent="0">
              <a:buNone/>
            </a:pPr>
            <a:r>
              <a:rPr lang="cs-CZ" sz="2400" dirty="0"/>
              <a:t>Co je termoska?</a:t>
            </a:r>
          </a:p>
          <a:p>
            <a:pPr marL="0" lvl="0" indent="0">
              <a:buNone/>
            </a:pPr>
            <a:r>
              <a:rPr lang="cs-CZ" sz="2400" dirty="0"/>
              <a:t>Vložte ilustraci termosky.</a:t>
            </a:r>
          </a:p>
          <a:p>
            <a:pPr marL="0" lvl="0" indent="0">
              <a:buNone/>
            </a:pPr>
            <a:r>
              <a:rPr lang="cs-CZ" sz="2400" dirty="0"/>
              <a:t>Jak funguje termoska?</a:t>
            </a:r>
          </a:p>
          <a:p>
            <a:pPr marL="0" lvl="0" indent="0">
              <a:buNone/>
            </a:pPr>
            <a:r>
              <a:rPr lang="cs-CZ" sz="2400" dirty="0"/>
              <a:t>Kdo vynalezl termosku?</a:t>
            </a:r>
          </a:p>
          <a:p>
            <a:pPr marL="0" lvl="0" indent="0">
              <a:buNone/>
            </a:pPr>
            <a:r>
              <a:rPr lang="cs-CZ" sz="2400" dirty="0"/>
              <a:t>Výhody termosky.</a:t>
            </a:r>
          </a:p>
          <a:p>
            <a:pPr marL="0" lvl="0" indent="0">
              <a:buNone/>
            </a:pPr>
            <a:r>
              <a:rPr lang="cs-CZ" sz="2400" dirty="0"/>
              <a:t>Jiné zajímavosti</a:t>
            </a:r>
            <a:r>
              <a:rPr dirty="0"/>
              <a:t/>
            </a:r>
            <a:br>
              <a:rPr dirty="0"/>
            </a:br>
            <a:r>
              <a:rPr lang="cs-CZ" sz="2400" dirty="0"/>
              <a:t>související s termoskou.</a:t>
            </a:r>
          </a:p>
          <a:p>
            <a:pPr marL="0" lv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0351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lniki-Kuchenka Elektryczna, Płyta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9DE32919-37B5-468F-89DB-312E73DED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1" r="19232" b="-1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289DAADB-02F7-49DF-A656-21DA1EAF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 xmlns:mc="http://schemas.openxmlformats.org/markup-compatibility/2006" xmlns:a16="http://schemas.microsoft.com/office/drawing/2014/main" id="{5B11BFF9-44D5-4774-8E03-DC0CE00F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INDUKČNÍ DESKA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Co je indukční deska?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Vložte ilustraci indukční desky.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Jak funguje indukční deska?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Výhody indukční </a:t>
            </a:r>
            <a:r>
              <a:rPr lang="cs-CZ" sz="2000" dirty="0" smtClean="0">
                <a:solidFill>
                  <a:schemeClr val="bg1"/>
                </a:solidFill>
              </a:rPr>
              <a:t>desky.</a:t>
            </a:r>
            <a:endParaRPr lang="cs-CZ" sz="20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Jaké hrnce potřebujeme pro vaření na indukční desce?</a:t>
            </a:r>
          </a:p>
          <a:p>
            <a:pPr marL="0" lvl="0" indent="0">
              <a:buNone/>
            </a:pPr>
            <a:r>
              <a:rPr lang="cs-CZ" sz="2000" dirty="0">
                <a:solidFill>
                  <a:schemeClr val="bg1"/>
                </a:solidFill>
              </a:rPr>
              <a:t>Jiné zajímavosti</a:t>
            </a:r>
            <a:r>
              <a:rPr dirty="0"/>
              <a:t/>
            </a:r>
            <a:br>
              <a:rPr dirty="0"/>
            </a:br>
            <a:r>
              <a:rPr lang="cs-CZ" sz="2000" dirty="0">
                <a:solidFill>
                  <a:schemeClr val="bg1"/>
                </a:solidFill>
              </a:rPr>
              <a:t>související s indukční deskou.</a:t>
            </a:r>
          </a:p>
          <a:p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94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964</Words>
  <Application>Microsoft Office PowerPoint</Application>
  <PresentationFormat>Panoramiczny</PresentationFormat>
  <Paragraphs>153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Franklin Gothic Medium</vt:lpstr>
      <vt:lpstr>Lucida Sans Unicode</vt:lpstr>
      <vt:lpstr>Mangal</vt:lpstr>
      <vt:lpstr>Trebuchet MS</vt:lpstr>
      <vt:lpstr>Wingdings</vt:lpstr>
      <vt:lpstr>Motyw pakietu Office</vt:lpstr>
      <vt:lpstr>FYZIKA V KUCHYNI WEB QUEST PRO TŘÍDY DRUHÉHO STUPNĚ ROZŠIŘUJE PRAKTICKÉ ZNALOSTI V OBLASTI FYZIKY  AUTOR: SABINA FOLWARSKA</vt:lpstr>
      <vt:lpstr>ÚVOD</vt:lpstr>
      <vt:lpstr>ZADÁNÍ</vt:lpstr>
      <vt:lpstr>PROCES</vt:lpstr>
      <vt:lpstr>PROCES</vt:lpstr>
      <vt:lpstr>PROCES </vt:lpstr>
      <vt:lpstr>PROCES </vt:lpstr>
      <vt:lpstr>PROCES</vt:lpstr>
      <vt:lpstr>PROCES </vt:lpstr>
      <vt:lpstr>PROCES </vt:lpstr>
      <vt:lpstr>PROCES </vt:lpstr>
      <vt:lpstr>ZDROJE</vt:lpstr>
      <vt:lpstr>HODNOCENÍ</vt:lpstr>
      <vt:lpstr>HODNOCENÍ</vt:lpstr>
      <vt:lpstr>HODNOCENÍ - BODOVÁNÍ</vt:lpstr>
      <vt:lpstr>VÝSLEDKY</vt:lpstr>
      <vt:lpstr>PŘÍRUČKA PRO UČITELE</vt:lpstr>
      <vt:lpstr>PŘÍRUČKA PRO UČITELE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FIZYKA W KUCHNI  WEB QUEST DLA KLAS GIMNAZJALNYCH POSZERZAJĄCY PRAKTYCZNĄ WIEDZĘ Z ZAKRESU FIZYKI AUTOR: SABINA FOLWARSKA</dc:title>
  <dc:creator>Sabina Folwarska</dc:creator>
  <cp:lastModifiedBy>Anna Basta</cp:lastModifiedBy>
  <cp:revision>19</cp:revision>
  <dcterms:created xsi:type="dcterms:W3CDTF">2017-08-23T15:03:34Z</dcterms:created>
  <dcterms:modified xsi:type="dcterms:W3CDTF">2020-01-14T11:41:17Z</dcterms:modified>
</cp:coreProperties>
</file>