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0" r:id="rId4"/>
    <p:sldId id="258" r:id="rId5"/>
    <p:sldId id="261" r:id="rId6"/>
    <p:sldId id="262" r:id="rId7"/>
    <p:sldId id="259"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pl-PL"/>
              <a:t>Kliknij, aby edytować styl</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p>
            <a:fld id="{90860932-8091-4047-A8C2-5F14104B1691}" type="datetimeFigureOut">
              <a:rPr lang="pl-PL" smtClean="0"/>
              <a:pPr/>
              <a:t>15.01.2020</a:t>
            </a:fld>
            <a:endParaRPr lang="pl-PL"/>
          </a:p>
        </p:txBody>
      </p:sp>
      <p:sp>
        <p:nvSpPr>
          <p:cNvPr id="8" name="Slide Number Placeholder 7"/>
          <p:cNvSpPr>
            <a:spLocks noGrp="1"/>
          </p:cNvSpPr>
          <p:nvPr>
            <p:ph type="sldNum" sz="quarter" idx="11"/>
          </p:nvPr>
        </p:nvSpPr>
        <p:spPr/>
        <p:txBody>
          <a:bodyPr/>
          <a:lstStyle/>
          <a:p>
            <a:fld id="{DBD26E77-B0E9-42AE-9B56-B01D1C289499}" type="slidenum">
              <a:rPr lang="pl-PL" smtClean="0"/>
              <a:pPr/>
              <a:t>‹#›</a:t>
            </a:fld>
            <a:endParaRPr lang="pl-PL"/>
          </a:p>
        </p:txBody>
      </p:sp>
      <p:sp>
        <p:nvSpPr>
          <p:cNvPr id="9" name="Footer Placeholder 8"/>
          <p:cNvSpPr>
            <a:spLocks noGrp="1"/>
          </p:cNvSpPr>
          <p:nvPr>
            <p:ph type="ftr" sz="quarter" idx="12"/>
          </p:nvPr>
        </p:nvSpPr>
        <p:spPr/>
        <p:txBody>
          <a:bodyPr/>
          <a:lstStyle/>
          <a:p>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90860932-8091-4047-A8C2-5F14104B1691}" type="datetimeFigureOut">
              <a:rPr lang="pl-PL" smtClean="0"/>
              <a:pPr/>
              <a:t>15.01.2020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BD26E77-B0E9-42AE-9B56-B01D1C289499}"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90860932-8091-4047-A8C2-5F14104B1691}" type="datetimeFigureOut">
              <a:rPr lang="pl-PL" smtClean="0"/>
              <a:pPr/>
              <a:t>15.01.2020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BD26E77-B0E9-42AE-9B56-B01D1C289499}"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0860932-8091-4047-A8C2-5F14104B1691}" type="datetimeFigureOut">
              <a:rPr lang="pl-PL" smtClean="0"/>
              <a:pPr/>
              <a:t>15.01.2020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BD26E77-B0E9-42AE-9B56-B01D1C289499}"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pl-PL"/>
              <a:t>Kliknij, aby edytować styl</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90860932-8091-4047-A8C2-5F14104B1691}" type="datetimeFigureOut">
              <a:rPr lang="pl-PL" smtClean="0"/>
              <a:pPr/>
              <a:t>15.01.2020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DBD26E77-B0E9-42AE-9B56-B01D1C289499}" type="slidenum">
              <a:rPr lang="pl-PL" smtClean="0"/>
              <a:pPr/>
              <a:t>‹#›</a:t>
            </a:fld>
            <a:endParaRPr lang="pl-PL"/>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90860932-8091-4047-A8C2-5F14104B1691}" type="datetimeFigureOut">
              <a:rPr lang="pl-PL" smtClean="0"/>
              <a:pPr/>
              <a:t>15.01.2020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DBD26E77-B0E9-42AE-9B56-B01D1C289499}" type="slidenum">
              <a:rPr lang="pl-PL" smtClean="0"/>
              <a:pPr/>
              <a:t>‹#›</a:t>
            </a:fld>
            <a:endParaRPr lang="pl-PL"/>
          </a:p>
        </p:txBody>
      </p:sp>
      <p:sp>
        <p:nvSpPr>
          <p:cNvPr id="9" name="Content Placeholder 8"/>
          <p:cNvSpPr>
            <a:spLocks noGrp="1"/>
          </p:cNvSpPr>
          <p:nvPr>
            <p:ph sz="quarter" idx="13"/>
          </p:nvPr>
        </p:nvSpPr>
        <p:spPr>
          <a:xfrm>
            <a:off x="365760" y="1600200"/>
            <a:ext cx="4041648" cy="452628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90860932-8091-4047-A8C2-5F14104B1691}" type="datetimeFigureOut">
              <a:rPr lang="pl-PL" smtClean="0"/>
              <a:pPr/>
              <a:t>15.01.2020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DBD26E77-B0E9-42AE-9B56-B01D1C289499}" type="slidenum">
              <a:rPr lang="pl-PL" smtClean="0"/>
              <a:pPr/>
              <a:t>‹#›</a:t>
            </a:fld>
            <a:endParaRPr lang="pl-PL"/>
          </a:p>
        </p:txBody>
      </p:sp>
      <p:sp>
        <p:nvSpPr>
          <p:cNvPr id="11" name="Content Placeholder 10"/>
          <p:cNvSpPr>
            <a:spLocks noGrp="1"/>
          </p:cNvSpPr>
          <p:nvPr>
            <p:ph sz="quarter" idx="13"/>
          </p:nvPr>
        </p:nvSpPr>
        <p:spPr>
          <a:xfrm>
            <a:off x="457200" y="2212848"/>
            <a:ext cx="4041648" cy="391363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90860932-8091-4047-A8C2-5F14104B1691}" type="datetimeFigureOut">
              <a:rPr lang="pl-PL" smtClean="0"/>
              <a:pPr/>
              <a:t>15.01.2020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DBD26E77-B0E9-42AE-9B56-B01D1C289499}"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860932-8091-4047-A8C2-5F14104B1691}" type="datetimeFigureOut">
              <a:rPr lang="pl-PL" smtClean="0"/>
              <a:pPr/>
              <a:t>15.01.2020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DBD26E77-B0E9-42AE-9B56-B01D1C289499}"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pl-PL"/>
              <a:t>Kliknij, aby edytować styl</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90860932-8091-4047-A8C2-5F14104B1691}" type="datetimeFigureOut">
              <a:rPr lang="pl-PL" smtClean="0"/>
              <a:pPr/>
              <a:t>15.01.2020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DBD26E77-B0E9-42AE-9B56-B01D1C289499}"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pl-PL"/>
              <a:t>Kliknij, aby edytować styl</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90860932-8091-4047-A8C2-5F14104B1691}" type="datetimeFigureOut">
              <a:rPr lang="pl-PL" smtClean="0"/>
              <a:pPr/>
              <a:t>15.01.2020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DBD26E77-B0E9-42AE-9B56-B01D1C289499}"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pl-PL"/>
              <a:t>Kliknij, aby edytować styl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90860932-8091-4047-A8C2-5F14104B1691}" type="datetimeFigureOut">
              <a:rPr lang="pl-PL" smtClean="0"/>
              <a:pPr/>
              <a:t>15.01.2020</a:t>
            </a:fld>
            <a:endParaRPr lang="pl-PL"/>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pl-PL"/>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DBD26E77-B0E9-42AE-9B56-B01D1C289499}" type="slidenum">
              <a:rPr lang="pl-PL" smtClean="0"/>
              <a:pPr/>
              <a:t>‹#›</a:t>
            </a:fld>
            <a:endParaRPr lang="pl-PL"/>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antiskola.eu/cz/studentske-prace/32937-drogy" TargetMode="External"/><Relationship Id="rId3" Type="http://schemas.openxmlformats.org/officeDocument/2006/relationships/hyperlink" Target="https://cs.wikipedia.org/wiki/Z%C3%A1vislost_na_l%C3%A9c%C3%ADch" TargetMode="External"/><Relationship Id="rId7" Type="http://schemas.openxmlformats.org/officeDocument/2006/relationships/hyperlink" Target="https://monikaplocova.cz/zavislost-na-alkoholu" TargetMode="External"/><Relationship Id="rId2" Type="http://schemas.openxmlformats.org/officeDocument/2006/relationships/hyperlink" Target="https://cs.wikipedia.org/wiki/Z%C3%A1vislost_(psychologie)" TargetMode="External"/><Relationship Id="rId1" Type="http://schemas.openxmlformats.org/officeDocument/2006/relationships/slideLayout" Target="../slideLayouts/slideLayout2.xml"/><Relationship Id="rId6" Type="http://schemas.openxmlformats.org/officeDocument/2006/relationships/hyperlink" Target="https://cs.wikipedia.org/wiki/Hazardn%C3%AD_hra" TargetMode="External"/><Relationship Id="rId5" Type="http://schemas.openxmlformats.org/officeDocument/2006/relationships/hyperlink" Target="https://cs.wikipedia.org/wiki/Psychoaktivn%C3%AD_droga" TargetMode="External"/><Relationship Id="rId10" Type="http://schemas.openxmlformats.org/officeDocument/2006/relationships/hyperlink" Target="http://antiskola.eu/cz/referaty/18192-koureni" TargetMode="External"/><Relationship Id="rId4" Type="http://schemas.openxmlformats.org/officeDocument/2006/relationships/hyperlink" Target="https://cs.wikipedia.org/wiki/Alkoholismus" TargetMode="External"/><Relationship Id="rId9" Type="http://schemas.openxmlformats.org/officeDocument/2006/relationships/hyperlink" Target="https://www.mojezdravi.cz/nemoci/koureni-2027.html"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dirty="0"/>
              <a:t/>
            </a:r>
            <a:br>
              <a:rPr dirty="0"/>
            </a:br>
            <a:r>
              <a:rPr lang="cs-CZ" dirty="0"/>
              <a:t>Závislost – </a:t>
            </a:r>
            <a:r>
              <a:rPr lang="cs-CZ" dirty="0">
                <a:solidFill>
                  <a:srgbClr val="FF0000"/>
                </a:solidFill>
              </a:rPr>
              <a:t>řekni NE!!!</a:t>
            </a:r>
            <a:endParaRPr lang="cs-CZ" dirty="0"/>
          </a:p>
        </p:txBody>
      </p:sp>
      <p:sp>
        <p:nvSpPr>
          <p:cNvPr id="3" name="Podtytuł 2"/>
          <p:cNvSpPr>
            <a:spLocks noGrp="1"/>
          </p:cNvSpPr>
          <p:nvPr>
            <p:ph type="subTitle" idx="1"/>
          </p:nvPr>
        </p:nvSpPr>
        <p:spPr/>
        <p:txBody>
          <a:bodyPr>
            <a:normAutofit fontScale="92500"/>
          </a:bodyPr>
          <a:lstStyle/>
          <a:p>
            <a:r>
              <a:rPr lang="cs-CZ" dirty="0">
                <a:solidFill>
                  <a:schemeClr val="tx1"/>
                </a:solidFill>
              </a:rPr>
              <a:t>Webquest je určen pro žáky druhého stupně v rámci výuky biologie nebo na třídnické hodině pro žáky s poruchou sluchu</a:t>
            </a:r>
          </a:p>
          <a:p>
            <a:endParaRPr lang="cs-CZ" dirty="0">
              <a:solidFill>
                <a:schemeClr val="tx1"/>
              </a:solidFill>
            </a:endParaRPr>
          </a:p>
        </p:txBody>
      </p:sp>
      <p:pic>
        <p:nvPicPr>
          <p:cNvPr id="1026" name="Picture 2" descr="C:\Users\Admin\Desktop\logosbeneficaireserasmusright_e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04" y="0"/>
            <a:ext cx="9142396" cy="1876501"/>
          </a:xfrm>
          <a:prstGeom prst="rect">
            <a:avLst/>
          </a:prstGeom>
          <a:noFill/>
          <a:extLst>
            <a:ext uri="{909E8E84-426E-40DD-AFC4-6F175D3DCCD1}">
              <a14:hiddenFill xmlns:a14="http://schemas.microsoft.com/office/drawing/2010/main">
                <a:solidFill>
                  <a:srgbClr val="FFFFFF"/>
                </a:solidFill>
              </a14:hiddenFill>
            </a:ext>
          </a:extLst>
        </p:spPr>
      </p:pic>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30686" y="6303452"/>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8212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Zadání:</a:t>
            </a:r>
            <a:endParaRPr lang="cs-CZ" dirty="0"/>
          </a:p>
        </p:txBody>
      </p:sp>
      <p:sp>
        <p:nvSpPr>
          <p:cNvPr id="3" name="Symbol zastępczy zawartości 2"/>
          <p:cNvSpPr>
            <a:spLocks noGrp="1"/>
          </p:cNvSpPr>
          <p:nvPr>
            <p:ph idx="1"/>
          </p:nvPr>
        </p:nvSpPr>
        <p:spPr/>
        <p:txBody>
          <a:bodyPr>
            <a:normAutofit/>
          </a:bodyPr>
          <a:lstStyle/>
          <a:p>
            <a:pPr marL="0" indent="0">
              <a:buNone/>
            </a:pPr>
            <a:r>
              <a:rPr lang="cs-CZ" b="1" dirty="0"/>
              <a:t>I. část zadání:</a:t>
            </a:r>
          </a:p>
          <a:p>
            <a:pPr marL="0" indent="0">
              <a:buNone/>
            </a:pPr>
            <a:r>
              <a:rPr lang="cs-CZ"/>
              <a:t>Každá dvojice žáků bude mít za úkol vytvořit multimediální prezentaci na jedno z následujících témat:</a:t>
            </a:r>
          </a:p>
          <a:p>
            <a:r>
              <a:rPr lang="cs-CZ"/>
              <a:t>závislost na drogách, psychotropních látkách</a:t>
            </a:r>
          </a:p>
          <a:p>
            <a:r>
              <a:rPr lang="cs-CZ"/>
              <a:t>závislost na alkoholu</a:t>
            </a:r>
          </a:p>
          <a:p>
            <a:r>
              <a:rPr lang="cs-CZ"/>
              <a:t>závislost na cigaretách</a:t>
            </a:r>
          </a:p>
          <a:p>
            <a:pPr marL="0" indent="0">
              <a:buNone/>
            </a:pPr>
            <a:r>
              <a:rPr lang="cs-CZ"/>
              <a:t>Volbu témat pro jednotlivé dvojice lze provést např. losováním.</a:t>
            </a:r>
          </a:p>
          <a:p>
            <a:endParaRPr lang="cs-CZ" dirty="0"/>
          </a:p>
        </p:txBody>
      </p:sp>
    </p:spTree>
    <p:extLst>
      <p:ext uri="{BB962C8B-B14F-4D97-AF65-F5344CB8AC3E}">
        <p14:creationId xmlns:p14="http://schemas.microsoft.com/office/powerpoint/2010/main" val="3776744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Zadání: </a:t>
            </a:r>
            <a:endParaRPr lang="cs-CZ" dirty="0"/>
          </a:p>
        </p:txBody>
      </p:sp>
      <p:sp>
        <p:nvSpPr>
          <p:cNvPr id="3" name="Symbol zastępczy zawartości 2"/>
          <p:cNvSpPr>
            <a:spLocks noGrp="1"/>
          </p:cNvSpPr>
          <p:nvPr>
            <p:ph idx="1"/>
          </p:nvPr>
        </p:nvSpPr>
        <p:spPr>
          <a:xfrm>
            <a:off x="467544" y="1628800"/>
            <a:ext cx="8229600" cy="4525963"/>
          </a:xfrm>
        </p:spPr>
        <p:txBody>
          <a:bodyPr>
            <a:normAutofit/>
          </a:bodyPr>
          <a:lstStyle/>
          <a:p>
            <a:pPr marL="0" indent="0">
              <a:buNone/>
            </a:pPr>
            <a:r>
              <a:rPr lang="cs-CZ" b="1" dirty="0"/>
              <a:t>II. část zadání:</a:t>
            </a:r>
          </a:p>
          <a:p>
            <a:pPr marL="0" indent="0">
              <a:buNone/>
            </a:pPr>
            <a:r>
              <a:rPr lang="cs-CZ"/>
              <a:t>Úkolem každého žáka bude vytvořit plakát pod názvem „Závislost - řekni ne!!!“.</a:t>
            </a:r>
          </a:p>
          <a:p>
            <a:pPr marL="0" indent="0">
              <a:buNone/>
            </a:pPr>
            <a:r>
              <a:rPr lang="cs-CZ"/>
              <a:t>Na plakátu by měly být zobrazeny negativní důsledky jedné nebo několika závislostí. Na plakátu lze také ilustrovat závislosti, na jejichž téma nebyly připraveny prezentace, např. závislost na počítačích, telefonu, jídle, hazardních hrách, atd.</a:t>
            </a:r>
            <a:endParaRPr lang="cs-CZ" dirty="0"/>
          </a:p>
        </p:txBody>
      </p:sp>
    </p:spTree>
    <p:extLst>
      <p:ext uri="{BB962C8B-B14F-4D97-AF65-F5344CB8AC3E}">
        <p14:creationId xmlns:p14="http://schemas.microsoft.com/office/powerpoint/2010/main" val="2355382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Proces:</a:t>
            </a:r>
            <a:endParaRPr lang="cs-CZ" dirty="0"/>
          </a:p>
        </p:txBody>
      </p:sp>
      <p:sp>
        <p:nvSpPr>
          <p:cNvPr id="3" name="Symbol zastępczy zawartości 2"/>
          <p:cNvSpPr>
            <a:spLocks noGrp="1"/>
          </p:cNvSpPr>
          <p:nvPr>
            <p:ph idx="1"/>
          </p:nvPr>
        </p:nvSpPr>
        <p:spPr/>
        <p:txBody>
          <a:bodyPr>
            <a:normAutofit fontScale="92500" lnSpcReduction="20000"/>
          </a:bodyPr>
          <a:lstStyle/>
          <a:p>
            <a:pPr marL="0" indent="0">
              <a:buNone/>
            </a:pPr>
            <a:r>
              <a:rPr lang="cs-CZ" b="1" u="sng" dirty="0"/>
              <a:t>Proces přípravy první části zadání:</a:t>
            </a:r>
          </a:p>
          <a:p>
            <a:pPr marL="0" indent="0">
              <a:buNone/>
            </a:pPr>
            <a:r>
              <a:rPr lang="cs-CZ" dirty="0"/>
              <a:t>V této části zadání musíte ve dvojicích připravit multimediální prezentaci na jedno z vybraných témat. </a:t>
            </a:r>
          </a:p>
          <a:p>
            <a:pPr marL="0" indent="0">
              <a:buNone/>
            </a:pPr>
            <a:r>
              <a:rPr lang="cs-CZ" u="sng" dirty="0"/>
              <a:t>Každá prezentace by měla obsahovat následující informace:</a:t>
            </a:r>
          </a:p>
          <a:p>
            <a:pPr marL="0" indent="0">
              <a:buNone/>
            </a:pPr>
            <a:r>
              <a:rPr lang="cs-CZ" dirty="0"/>
              <a:t>1. Téma (jiné pro každou skupinu žáků).</a:t>
            </a:r>
          </a:p>
          <a:p>
            <a:pPr marL="0" indent="0">
              <a:buNone/>
            </a:pPr>
            <a:r>
              <a:rPr lang="cs-CZ" dirty="0"/>
              <a:t>2. Jména a příjmení žáků, kteří ji připravili.</a:t>
            </a:r>
          </a:p>
          <a:p>
            <a:pPr marL="0" indent="0">
              <a:buNone/>
            </a:pPr>
            <a:r>
              <a:rPr lang="cs-CZ" dirty="0"/>
              <a:t>3. Zpracování zadání podle pokynů:</a:t>
            </a:r>
          </a:p>
          <a:p>
            <a:r>
              <a:rPr lang="cs-CZ" dirty="0"/>
              <a:t>vysvětlení, jaké následky v organismu může způsobit daná závislost u dospělých a dětí a mládeže</a:t>
            </a:r>
          </a:p>
          <a:p>
            <a:r>
              <a:rPr lang="cs-CZ" dirty="0"/>
              <a:t>jak může tato závislost ovlivnit proces učení</a:t>
            </a:r>
          </a:p>
          <a:p>
            <a:r>
              <a:rPr lang="cs-CZ" dirty="0"/>
              <a:t>příkladové fotografie znázorňující následky této závislosti</a:t>
            </a:r>
          </a:p>
          <a:p>
            <a:r>
              <a:rPr lang="cs-CZ" dirty="0"/>
              <a:t>jaký vliv může mít daná látka na těhotné ženy a plod</a:t>
            </a:r>
          </a:p>
          <a:p>
            <a:r>
              <a:rPr lang="cs-CZ" dirty="0"/>
              <a:t>jaké mohou být příčiny vzniku závislosti u mládeže</a:t>
            </a:r>
          </a:p>
          <a:p>
            <a:pPr marL="0" indent="0">
              <a:buNone/>
            </a:pPr>
            <a:endParaRPr lang="cs-CZ" dirty="0"/>
          </a:p>
        </p:txBody>
      </p:sp>
    </p:spTree>
    <p:extLst>
      <p:ext uri="{BB962C8B-B14F-4D97-AF65-F5344CB8AC3E}">
        <p14:creationId xmlns:p14="http://schemas.microsoft.com/office/powerpoint/2010/main" val="28840284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Proces:</a:t>
            </a:r>
            <a:endParaRPr lang="cs-CZ" dirty="0"/>
          </a:p>
        </p:txBody>
      </p:sp>
      <p:sp>
        <p:nvSpPr>
          <p:cNvPr id="3" name="Symbol zastępczy zawartości 2"/>
          <p:cNvSpPr>
            <a:spLocks noGrp="1"/>
          </p:cNvSpPr>
          <p:nvPr>
            <p:ph idx="1"/>
          </p:nvPr>
        </p:nvSpPr>
        <p:spPr/>
        <p:txBody>
          <a:bodyPr>
            <a:normAutofit/>
          </a:bodyPr>
          <a:lstStyle/>
          <a:p>
            <a:pPr marL="0" indent="0">
              <a:buNone/>
            </a:pPr>
            <a:r>
              <a:rPr lang="cs-CZ" u="sng" dirty="0"/>
              <a:t>Proces přípravy druhé části zadání:</a:t>
            </a:r>
          </a:p>
          <a:p>
            <a:pPr marL="0" indent="0">
              <a:buNone/>
            </a:pPr>
            <a:r>
              <a:rPr lang="cs-CZ"/>
              <a:t>Každý žák připraví plakát pod názvem „Závislost -  řekni ne!!!“.</a:t>
            </a:r>
          </a:p>
          <a:p>
            <a:pPr marL="0" indent="0">
              <a:buNone/>
            </a:pPr>
            <a:r>
              <a:rPr lang="cs-CZ"/>
              <a:t>Plakát lze vytvořit libovolnou technikou, velikost min. formát A3.</a:t>
            </a:r>
          </a:p>
          <a:p>
            <a:pPr marL="0" indent="0">
              <a:buNone/>
            </a:pPr>
            <a:r>
              <a:rPr lang="cs-CZ"/>
              <a:t>Na plakátu každý z vás pomocí fotografií, obrázků, výstřižků z novin, slov nebo jiné formy ukáže, jak může daný druh závislosti ničit organismus. Použijte také obsah z vašich prezentací.</a:t>
            </a:r>
          </a:p>
          <a:p>
            <a:pPr marL="0" indent="0">
              <a:buNone/>
            </a:pPr>
            <a:r>
              <a:rPr lang="cs-CZ"/>
              <a:t>Z připravených plakátů udělejte výstavu ve třídě nebo na území školy.</a:t>
            </a:r>
          </a:p>
          <a:p>
            <a:pPr marL="0" indent="0">
              <a:buNone/>
            </a:pPr>
            <a:endParaRPr lang="cs-CZ" u="sng" dirty="0"/>
          </a:p>
        </p:txBody>
      </p:sp>
    </p:spTree>
    <p:extLst>
      <p:ext uri="{BB962C8B-B14F-4D97-AF65-F5344CB8AC3E}">
        <p14:creationId xmlns:p14="http://schemas.microsoft.com/office/powerpoint/2010/main" val="3087633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Proces – pracovní plán</a:t>
            </a:r>
            <a:endParaRPr lang="cs-CZ" dirty="0"/>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423113562"/>
              </p:ext>
            </p:extLst>
          </p:nvPr>
        </p:nvGraphicFramePr>
        <p:xfrm>
          <a:off x="457200" y="1556792"/>
          <a:ext cx="8229600" cy="2391298"/>
        </p:xfrm>
        <a:graphic>
          <a:graphicData uri="http://schemas.openxmlformats.org/drawingml/2006/table">
            <a:tbl>
              <a:tblPr firstRow="1" bandRow="1">
                <a:tableStyleId>{5C22544A-7EE6-4342-B048-85BDC9FD1C3A}</a:tableStyleId>
              </a:tblPr>
              <a:tblGrid>
                <a:gridCol w="8229600">
                  <a:extLst>
                    <a:ext uri="{9D8B030D-6E8A-4147-A177-3AD203B41FA5}">
                      <a16:colId xmlns="" xmlns:a16="http://schemas.microsoft.com/office/drawing/2014/main" val="20000"/>
                    </a:ext>
                  </a:extLst>
                </a:gridCol>
              </a:tblGrid>
              <a:tr h="3796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dirty="0"/>
                        <a:t>II. </a:t>
                      </a:r>
                      <a:r>
                        <a:rPr dirty="0" err="1"/>
                        <a:t>TÝDEN</a:t>
                      </a:r>
                      <a:r>
                        <a:rPr dirty="0"/>
                        <a:t> </a:t>
                      </a:r>
                      <a:r>
                        <a:rPr dirty="0" err="1"/>
                        <a:t>PRÁCE</a:t>
                      </a:r>
                      <a:r>
                        <a:rPr dirty="0"/>
                        <a:t>: </a:t>
                      </a:r>
                      <a:r>
                        <a:rPr dirty="0" err="1"/>
                        <a:t>práce</a:t>
                      </a:r>
                      <a:r>
                        <a:rPr dirty="0"/>
                        <a:t> </a:t>
                      </a:r>
                      <a:r>
                        <a:rPr dirty="0" err="1"/>
                        <a:t>ve</a:t>
                      </a:r>
                      <a:r>
                        <a:rPr dirty="0"/>
                        <a:t> </a:t>
                      </a:r>
                      <a:r>
                        <a:rPr dirty="0" err="1"/>
                        <a:t>dvojicích</a:t>
                      </a:r>
                      <a:endParaRPr dirty="0"/>
                    </a:p>
                  </a:txBody>
                  <a:tcPr/>
                </a:tc>
                <a:extLst>
                  <a:ext uri="{0D108BD9-81ED-4DB2-BD59-A6C34878D82A}">
                    <a16:rowId xmlns="" xmlns:a16="http://schemas.microsoft.com/office/drawing/2014/main" val="10000"/>
                  </a:ext>
                </a:extLst>
              </a:tr>
              <a:tr h="1497670">
                <a:tc>
                  <a:txBody>
                    <a:bodyPr/>
                    <a:lstStyle/>
                    <a:p>
                      <a:pPr marL="285750" indent="-285750">
                        <a:buFont typeface="Arial" panose="020B0604020202020204" pitchFamily="34" charset="0"/>
                        <a:buChar char="•"/>
                      </a:pPr>
                      <a:r>
                        <a:rPr dirty="0" err="1"/>
                        <a:t>Seznámení</a:t>
                      </a:r>
                      <a:r>
                        <a:rPr dirty="0"/>
                        <a:t> s </a:t>
                      </a:r>
                      <a:r>
                        <a:rPr dirty="0" err="1"/>
                        <a:t>obsahem</a:t>
                      </a:r>
                      <a:r>
                        <a:rPr dirty="0"/>
                        <a:t> </a:t>
                      </a:r>
                      <a:r>
                        <a:rPr dirty="0" err="1"/>
                        <a:t>zadání</a:t>
                      </a:r>
                      <a:r>
                        <a:rPr lang="cs-CZ" dirty="0"/>
                        <a:t>.</a:t>
                      </a:r>
                      <a:endParaRPr dirty="0"/>
                    </a:p>
                    <a:p>
                      <a:pPr marL="285750" indent="-285750">
                        <a:buFont typeface="Arial" panose="020B0604020202020204" pitchFamily="34" charset="0"/>
                        <a:buChar char="•"/>
                      </a:pPr>
                      <a:r>
                        <a:rPr dirty="0" err="1"/>
                        <a:t>Rozdělení</a:t>
                      </a:r>
                      <a:r>
                        <a:rPr dirty="0"/>
                        <a:t> </a:t>
                      </a:r>
                      <a:r>
                        <a:rPr dirty="0" err="1"/>
                        <a:t>žáků</a:t>
                      </a:r>
                      <a:r>
                        <a:rPr dirty="0"/>
                        <a:t> do </a:t>
                      </a:r>
                      <a:r>
                        <a:rPr dirty="0" err="1"/>
                        <a:t>dvojic</a:t>
                      </a:r>
                      <a:r>
                        <a:rPr dirty="0"/>
                        <a:t>, </a:t>
                      </a:r>
                      <a:r>
                        <a:rPr dirty="0" err="1"/>
                        <a:t>losování</a:t>
                      </a:r>
                      <a:r>
                        <a:rPr dirty="0"/>
                        <a:t> </a:t>
                      </a:r>
                      <a:r>
                        <a:rPr dirty="0" err="1"/>
                        <a:t>témat</a:t>
                      </a:r>
                      <a:r>
                        <a:rPr lang="cs-CZ" dirty="0"/>
                        <a:t>.</a:t>
                      </a:r>
                      <a:endParaRPr dirty="0"/>
                    </a:p>
                    <a:p>
                      <a:pPr marL="285750" indent="-285750">
                        <a:buFont typeface="Arial" panose="020B0604020202020204" pitchFamily="34" charset="0"/>
                        <a:buChar char="•"/>
                      </a:pPr>
                      <a:r>
                        <a:rPr dirty="0" err="1"/>
                        <a:t>Seznámení</a:t>
                      </a:r>
                      <a:r>
                        <a:rPr dirty="0"/>
                        <a:t> s </a:t>
                      </a:r>
                      <a:r>
                        <a:rPr dirty="0" err="1"/>
                        <a:t>pravidly</a:t>
                      </a:r>
                      <a:r>
                        <a:rPr dirty="0"/>
                        <a:t> </a:t>
                      </a:r>
                      <a:r>
                        <a:rPr dirty="0" err="1"/>
                        <a:t>práce</a:t>
                      </a:r>
                      <a:r>
                        <a:rPr dirty="0"/>
                        <a:t> s </a:t>
                      </a:r>
                      <a:r>
                        <a:rPr dirty="0" err="1"/>
                        <a:t>internetovými</a:t>
                      </a:r>
                      <a:r>
                        <a:rPr dirty="0"/>
                        <a:t> a </a:t>
                      </a:r>
                      <a:r>
                        <a:rPr dirty="0" err="1"/>
                        <a:t>jinými</a:t>
                      </a:r>
                      <a:r>
                        <a:rPr dirty="0"/>
                        <a:t> </a:t>
                      </a:r>
                      <a:r>
                        <a:rPr dirty="0" err="1"/>
                        <a:t>zdroji</a:t>
                      </a:r>
                      <a:r>
                        <a:rPr dirty="0"/>
                        <a:t>, </a:t>
                      </a:r>
                      <a:r>
                        <a:rPr dirty="0" err="1"/>
                        <a:t>výběr</a:t>
                      </a:r>
                      <a:r>
                        <a:rPr dirty="0"/>
                        <a:t> </a:t>
                      </a:r>
                      <a:r>
                        <a:rPr dirty="0" err="1"/>
                        <a:t>nejdůležitějších</a:t>
                      </a:r>
                      <a:r>
                        <a:rPr dirty="0"/>
                        <a:t> </a:t>
                      </a:r>
                      <a:r>
                        <a:rPr dirty="0" err="1"/>
                        <a:t>informací</a:t>
                      </a:r>
                      <a:r>
                        <a:rPr dirty="0"/>
                        <a:t>, </a:t>
                      </a:r>
                      <a:r>
                        <a:rPr dirty="0" err="1"/>
                        <a:t>zdrojů</a:t>
                      </a:r>
                      <a:r>
                        <a:rPr lang="cs-CZ" dirty="0"/>
                        <a:t>.</a:t>
                      </a:r>
                      <a:endParaRPr dirty="0"/>
                    </a:p>
                    <a:p>
                      <a:pPr marL="285750" indent="-285750">
                        <a:buFont typeface="Arial" panose="020B0604020202020204" pitchFamily="34" charset="0"/>
                        <a:buChar char="•"/>
                      </a:pPr>
                      <a:r>
                        <a:rPr dirty="0" err="1"/>
                        <a:t>Vytvoření</a:t>
                      </a:r>
                      <a:r>
                        <a:rPr dirty="0"/>
                        <a:t> </a:t>
                      </a:r>
                      <a:r>
                        <a:rPr dirty="0" err="1"/>
                        <a:t>pracovního</a:t>
                      </a:r>
                      <a:r>
                        <a:rPr dirty="0"/>
                        <a:t> </a:t>
                      </a:r>
                      <a:r>
                        <a:rPr dirty="0" err="1"/>
                        <a:t>plánu</a:t>
                      </a:r>
                      <a:r>
                        <a:rPr dirty="0"/>
                        <a:t> </a:t>
                      </a:r>
                      <a:r>
                        <a:rPr dirty="0" err="1"/>
                        <a:t>ve</a:t>
                      </a:r>
                      <a:r>
                        <a:rPr dirty="0"/>
                        <a:t> </a:t>
                      </a:r>
                      <a:r>
                        <a:rPr dirty="0" err="1"/>
                        <a:t>dvojicích</a:t>
                      </a:r>
                      <a:r>
                        <a:rPr dirty="0"/>
                        <a:t>, se </a:t>
                      </a:r>
                      <a:r>
                        <a:rPr dirty="0" err="1"/>
                        <a:t>zohledněním</a:t>
                      </a:r>
                      <a:r>
                        <a:rPr dirty="0"/>
                        <a:t> </a:t>
                      </a:r>
                      <a:r>
                        <a:rPr dirty="0" err="1"/>
                        <a:t>požadovaného</a:t>
                      </a:r>
                      <a:r>
                        <a:rPr dirty="0"/>
                        <a:t> </a:t>
                      </a:r>
                      <a:r>
                        <a:rPr dirty="0" err="1"/>
                        <a:t>obsahu</a:t>
                      </a:r>
                      <a:r>
                        <a:rPr dirty="0"/>
                        <a:t>.</a:t>
                      </a:r>
                    </a:p>
                    <a:p>
                      <a:endParaRPr lang="cs-CZ" dirty="0"/>
                    </a:p>
                  </a:txBody>
                  <a:tcPr/>
                </a:tc>
                <a:extLst>
                  <a:ext uri="{0D108BD9-81ED-4DB2-BD59-A6C34878D82A}">
                    <a16:rowId xmlns="" xmlns:a16="http://schemas.microsoft.com/office/drawing/2014/main" val="10001"/>
                  </a:ext>
                </a:extLst>
              </a:tr>
            </a:tbl>
          </a:graphicData>
        </a:graphic>
      </p:graphicFrame>
      <p:graphicFrame>
        <p:nvGraphicFramePr>
          <p:cNvPr id="5" name="Tabela 4"/>
          <p:cNvGraphicFramePr>
            <a:graphicFrameLocks noGrp="1"/>
          </p:cNvGraphicFramePr>
          <p:nvPr>
            <p:extLst>
              <p:ext uri="{D42A27DB-BD31-4B8C-83A1-F6EECF244321}">
                <p14:modId xmlns:p14="http://schemas.microsoft.com/office/powerpoint/2010/main" val="2032177740"/>
              </p:ext>
            </p:extLst>
          </p:nvPr>
        </p:nvGraphicFramePr>
        <p:xfrm>
          <a:off x="467544" y="3789040"/>
          <a:ext cx="8136904" cy="1620768"/>
        </p:xfrm>
        <a:graphic>
          <a:graphicData uri="http://schemas.openxmlformats.org/drawingml/2006/table">
            <a:tbl>
              <a:tblPr firstRow="1" bandRow="1">
                <a:tableStyleId>{5C22544A-7EE6-4342-B048-85BDC9FD1C3A}</a:tableStyleId>
              </a:tblPr>
              <a:tblGrid>
                <a:gridCol w="8136904">
                  <a:extLst>
                    <a:ext uri="{9D8B030D-6E8A-4147-A177-3AD203B41FA5}">
                      <a16:colId xmlns="" xmlns:a16="http://schemas.microsoft.com/office/drawing/2014/main" val="20000"/>
                    </a:ext>
                  </a:extLst>
                </a:gridCol>
              </a:tblGrid>
              <a:tr h="4320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dirty="0"/>
                        <a:t>II. </a:t>
                      </a:r>
                      <a:r>
                        <a:rPr dirty="0" err="1"/>
                        <a:t>TÝDEN</a:t>
                      </a:r>
                      <a:r>
                        <a:rPr dirty="0"/>
                        <a:t> </a:t>
                      </a:r>
                      <a:r>
                        <a:rPr dirty="0" err="1"/>
                        <a:t>PRÁCE</a:t>
                      </a:r>
                      <a:r>
                        <a:rPr dirty="0"/>
                        <a:t>: </a:t>
                      </a:r>
                      <a:r>
                        <a:rPr dirty="0" err="1"/>
                        <a:t>práce</a:t>
                      </a:r>
                      <a:r>
                        <a:rPr dirty="0"/>
                        <a:t> </a:t>
                      </a:r>
                      <a:r>
                        <a:rPr dirty="0" err="1"/>
                        <a:t>ve</a:t>
                      </a:r>
                      <a:r>
                        <a:rPr dirty="0"/>
                        <a:t> </a:t>
                      </a:r>
                      <a:r>
                        <a:rPr dirty="0" err="1"/>
                        <a:t>dvojicích</a:t>
                      </a:r>
                      <a:endParaRPr lang="cs-CZ" dirty="0"/>
                    </a:p>
                  </a:txBody>
                  <a:tcPr/>
                </a:tc>
                <a:extLst>
                  <a:ext uri="{0D108BD9-81ED-4DB2-BD59-A6C34878D82A}">
                    <a16:rowId xmlns="" xmlns:a16="http://schemas.microsoft.com/office/drawing/2014/main" val="10000"/>
                  </a:ext>
                </a:extLst>
              </a:tr>
              <a:tr h="432048">
                <a:tc>
                  <a:txBody>
                    <a:bodyPr/>
                    <a:lstStyle/>
                    <a:p>
                      <a:pPr marL="285750" indent="-285750">
                        <a:buFont typeface="Arial" panose="020B0604020202020204" pitchFamily="34" charset="0"/>
                        <a:buChar char="•"/>
                      </a:pPr>
                      <a:r>
                        <a:rPr dirty="0" err="1"/>
                        <a:t>Zpracování</a:t>
                      </a:r>
                      <a:r>
                        <a:rPr dirty="0"/>
                        <a:t> </a:t>
                      </a:r>
                      <a:r>
                        <a:rPr dirty="0" err="1"/>
                        <a:t>zadání</a:t>
                      </a:r>
                      <a:r>
                        <a:rPr dirty="0"/>
                        <a:t> </a:t>
                      </a:r>
                      <a:r>
                        <a:rPr dirty="0" err="1"/>
                        <a:t>ve</a:t>
                      </a:r>
                      <a:r>
                        <a:rPr dirty="0"/>
                        <a:t> </a:t>
                      </a:r>
                      <a:r>
                        <a:rPr dirty="0" err="1"/>
                        <a:t>dvojicích</a:t>
                      </a:r>
                      <a:r>
                        <a:rPr lang="cs-CZ" dirty="0"/>
                        <a:t>.</a:t>
                      </a:r>
                      <a:endParaRPr dirty="0"/>
                    </a:p>
                    <a:p>
                      <a:pPr marL="285750" indent="-285750">
                        <a:buFont typeface="Arial" panose="020B0604020202020204" pitchFamily="34" charset="0"/>
                        <a:buChar char="•"/>
                      </a:pPr>
                      <a:r>
                        <a:rPr dirty="0" err="1"/>
                        <a:t>Příprava</a:t>
                      </a:r>
                      <a:r>
                        <a:rPr dirty="0"/>
                        <a:t> </a:t>
                      </a:r>
                      <a:r>
                        <a:rPr dirty="0" err="1"/>
                        <a:t>multimediální</a:t>
                      </a:r>
                      <a:r>
                        <a:rPr dirty="0"/>
                        <a:t> </a:t>
                      </a:r>
                      <a:r>
                        <a:rPr dirty="0" err="1"/>
                        <a:t>prezentace</a:t>
                      </a:r>
                      <a:r>
                        <a:rPr lang="cs-CZ" dirty="0"/>
                        <a:t>.</a:t>
                      </a:r>
                      <a:endParaRPr dirty="0"/>
                    </a:p>
                    <a:p>
                      <a:pPr marL="285750" indent="-285750">
                        <a:buFont typeface="Arial" panose="020B0604020202020204" pitchFamily="34" charset="0"/>
                        <a:buChar char="•"/>
                      </a:pPr>
                      <a:r>
                        <a:rPr dirty="0" err="1"/>
                        <a:t>Prezentace</a:t>
                      </a:r>
                      <a:r>
                        <a:rPr dirty="0"/>
                        <a:t> </a:t>
                      </a:r>
                      <a:r>
                        <a:rPr dirty="0" err="1"/>
                        <a:t>zadání</a:t>
                      </a:r>
                      <a:r>
                        <a:rPr dirty="0"/>
                        <a:t> </a:t>
                      </a:r>
                      <a:r>
                        <a:rPr dirty="0" err="1"/>
                        <a:t>před</a:t>
                      </a:r>
                      <a:r>
                        <a:rPr dirty="0"/>
                        <a:t> </a:t>
                      </a:r>
                      <a:r>
                        <a:rPr dirty="0" err="1"/>
                        <a:t>třídou</a:t>
                      </a:r>
                      <a:r>
                        <a:rPr lang="cs-CZ" dirty="0"/>
                        <a:t>.</a:t>
                      </a:r>
                    </a:p>
                    <a:p>
                      <a:endParaRPr lang="cs-CZ" dirty="0"/>
                    </a:p>
                  </a:txBody>
                  <a:tcPr/>
                </a:tc>
                <a:extLst>
                  <a:ext uri="{0D108BD9-81ED-4DB2-BD59-A6C34878D82A}">
                    <a16:rowId xmlns="" xmlns:a16="http://schemas.microsoft.com/office/drawing/2014/main" val="10001"/>
                  </a:ext>
                </a:extLst>
              </a:tr>
            </a:tbl>
          </a:graphicData>
        </a:graphic>
      </p:graphicFrame>
      <p:graphicFrame>
        <p:nvGraphicFramePr>
          <p:cNvPr id="6" name="Tabela 5"/>
          <p:cNvGraphicFramePr>
            <a:graphicFrameLocks noGrp="1"/>
          </p:cNvGraphicFramePr>
          <p:nvPr>
            <p:extLst>
              <p:ext uri="{D42A27DB-BD31-4B8C-83A1-F6EECF244321}">
                <p14:modId xmlns:p14="http://schemas.microsoft.com/office/powerpoint/2010/main" val="3940098585"/>
              </p:ext>
            </p:extLst>
          </p:nvPr>
        </p:nvGraphicFramePr>
        <p:xfrm>
          <a:off x="467544" y="5517232"/>
          <a:ext cx="8064896" cy="1490464"/>
        </p:xfrm>
        <a:graphic>
          <a:graphicData uri="http://schemas.openxmlformats.org/drawingml/2006/table">
            <a:tbl>
              <a:tblPr firstRow="1" bandRow="1">
                <a:tableStyleId>{5C22544A-7EE6-4342-B048-85BDC9FD1C3A}</a:tableStyleId>
              </a:tblPr>
              <a:tblGrid>
                <a:gridCol w="8064896">
                  <a:extLst>
                    <a:ext uri="{9D8B030D-6E8A-4147-A177-3AD203B41FA5}">
                      <a16:colId xmlns="" xmlns:a16="http://schemas.microsoft.com/office/drawing/2014/main" val="20000"/>
                    </a:ext>
                  </a:extLst>
                </a:gridCol>
              </a:tblGrid>
              <a:tr h="5760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dirty="0"/>
                        <a:t>III. </a:t>
                      </a:r>
                      <a:r>
                        <a:rPr dirty="0" err="1"/>
                        <a:t>TÝDEN</a:t>
                      </a:r>
                      <a:r>
                        <a:rPr dirty="0"/>
                        <a:t> </a:t>
                      </a:r>
                      <a:r>
                        <a:rPr dirty="0" err="1"/>
                        <a:t>PRÁCE</a:t>
                      </a:r>
                      <a:r>
                        <a:rPr dirty="0"/>
                        <a:t>: </a:t>
                      </a:r>
                      <a:r>
                        <a:rPr dirty="0" err="1"/>
                        <a:t>individuální</a:t>
                      </a:r>
                      <a:r>
                        <a:rPr dirty="0"/>
                        <a:t> </a:t>
                      </a:r>
                      <a:r>
                        <a:rPr dirty="0" err="1"/>
                        <a:t>práce</a:t>
                      </a:r>
                      <a:endParaRPr lang="cs-CZ" dirty="0"/>
                    </a:p>
                  </a:txBody>
                  <a:tcPr/>
                </a:tc>
                <a:extLst>
                  <a:ext uri="{0D108BD9-81ED-4DB2-BD59-A6C34878D82A}">
                    <a16:rowId xmlns="" xmlns:a16="http://schemas.microsoft.com/office/drawing/2014/main" val="10000"/>
                  </a:ext>
                </a:extLst>
              </a:tr>
              <a:tr h="576064">
                <a:tc>
                  <a:txBody>
                    <a:bodyPr/>
                    <a:lstStyle/>
                    <a:p>
                      <a:pPr marL="285750" indent="-285750">
                        <a:buFont typeface="Arial" panose="020B0604020202020204" pitchFamily="34" charset="0"/>
                        <a:buChar char="•"/>
                      </a:pPr>
                      <a:r>
                        <a:rPr dirty="0" err="1"/>
                        <a:t>Příprava</a:t>
                      </a:r>
                      <a:r>
                        <a:rPr dirty="0"/>
                        <a:t> </a:t>
                      </a:r>
                      <a:r>
                        <a:rPr dirty="0" err="1"/>
                        <a:t>materiálů</a:t>
                      </a:r>
                      <a:r>
                        <a:rPr dirty="0"/>
                        <a:t> pro </a:t>
                      </a:r>
                      <a:r>
                        <a:rPr dirty="0" err="1"/>
                        <a:t>vytvoření</a:t>
                      </a:r>
                      <a:r>
                        <a:rPr dirty="0"/>
                        <a:t> </a:t>
                      </a:r>
                      <a:r>
                        <a:rPr dirty="0" err="1"/>
                        <a:t>plakátů</a:t>
                      </a:r>
                      <a:r>
                        <a:rPr dirty="0"/>
                        <a:t> „</a:t>
                      </a:r>
                      <a:r>
                        <a:rPr dirty="0" err="1"/>
                        <a:t>Závislost</a:t>
                      </a:r>
                      <a:r>
                        <a:rPr dirty="0"/>
                        <a:t> - </a:t>
                      </a:r>
                      <a:r>
                        <a:rPr dirty="0" err="1"/>
                        <a:t>řekni</a:t>
                      </a:r>
                      <a:r>
                        <a:rPr dirty="0"/>
                        <a:t> NE!!!“</a:t>
                      </a:r>
                      <a:r>
                        <a:rPr lang="cs-CZ" dirty="0"/>
                        <a:t>.</a:t>
                      </a:r>
                      <a:endParaRPr dirty="0"/>
                    </a:p>
                    <a:p>
                      <a:pPr marL="285750" indent="-285750">
                        <a:buFont typeface="Arial" panose="020B0604020202020204" pitchFamily="34" charset="0"/>
                        <a:buChar char="•"/>
                      </a:pPr>
                      <a:r>
                        <a:rPr dirty="0" err="1"/>
                        <a:t>Příprava</a:t>
                      </a:r>
                      <a:r>
                        <a:rPr dirty="0"/>
                        <a:t> </a:t>
                      </a:r>
                      <a:r>
                        <a:rPr dirty="0" err="1"/>
                        <a:t>plakátů</a:t>
                      </a:r>
                      <a:r>
                        <a:rPr dirty="0"/>
                        <a:t> </a:t>
                      </a:r>
                      <a:r>
                        <a:rPr dirty="0" err="1"/>
                        <a:t>různými</a:t>
                      </a:r>
                      <a:r>
                        <a:rPr dirty="0"/>
                        <a:t> </a:t>
                      </a:r>
                      <a:r>
                        <a:rPr dirty="0" err="1"/>
                        <a:t>technikami</a:t>
                      </a:r>
                      <a:r>
                        <a:rPr dirty="0"/>
                        <a:t>.</a:t>
                      </a:r>
                    </a:p>
                    <a:p>
                      <a:pPr marL="285750" indent="-285750">
                        <a:buFont typeface="Arial" panose="020B0604020202020204" pitchFamily="34" charset="0"/>
                        <a:buChar char="•"/>
                      </a:pPr>
                      <a:r>
                        <a:rPr dirty="0" err="1"/>
                        <a:t>Prezentace</a:t>
                      </a:r>
                      <a:r>
                        <a:rPr dirty="0"/>
                        <a:t> </a:t>
                      </a:r>
                      <a:r>
                        <a:rPr dirty="0" err="1"/>
                        <a:t>plakátů</a:t>
                      </a:r>
                      <a:r>
                        <a:rPr dirty="0"/>
                        <a:t> </a:t>
                      </a:r>
                      <a:r>
                        <a:rPr dirty="0" err="1"/>
                        <a:t>před</a:t>
                      </a:r>
                      <a:r>
                        <a:rPr dirty="0"/>
                        <a:t> </a:t>
                      </a:r>
                      <a:r>
                        <a:rPr dirty="0" err="1"/>
                        <a:t>třídou</a:t>
                      </a:r>
                      <a:r>
                        <a:rPr dirty="0"/>
                        <a:t> </a:t>
                      </a:r>
                      <a:r>
                        <a:rPr dirty="0" err="1"/>
                        <a:t>nebo</a:t>
                      </a:r>
                      <a:r>
                        <a:rPr dirty="0"/>
                        <a:t> </a:t>
                      </a:r>
                      <a:r>
                        <a:rPr dirty="0" err="1"/>
                        <a:t>školou</a:t>
                      </a:r>
                      <a:r>
                        <a:rPr lang="cs-CZ" dirty="0"/>
                        <a:t>.</a:t>
                      </a:r>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1186064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Zdroje:</a:t>
            </a:r>
            <a:endParaRPr lang="cs-CZ" dirty="0"/>
          </a:p>
        </p:txBody>
      </p:sp>
      <p:sp>
        <p:nvSpPr>
          <p:cNvPr id="3" name="Symbol zastępczy zawartości 2"/>
          <p:cNvSpPr>
            <a:spLocks noGrp="1"/>
          </p:cNvSpPr>
          <p:nvPr>
            <p:ph idx="1"/>
          </p:nvPr>
        </p:nvSpPr>
        <p:spPr/>
        <p:txBody>
          <a:bodyPr>
            <a:normAutofit fontScale="92500" lnSpcReduction="20000"/>
          </a:bodyPr>
          <a:lstStyle/>
          <a:p>
            <a:r>
              <a:rPr lang="pl-PL" dirty="0" smtClean="0">
                <a:hlinkClick r:id="rId2"/>
              </a:rPr>
              <a:t>https://cs.wikipedia.org/wiki/Z%C3%A1vislost_(psychologie) </a:t>
            </a:r>
            <a:endParaRPr lang="pl-PL" dirty="0" smtClean="0"/>
          </a:p>
          <a:p>
            <a:r>
              <a:rPr lang="pl-PL" dirty="0" smtClean="0">
                <a:hlinkClick r:id="rId3"/>
              </a:rPr>
              <a:t>https://cs.wikipedia.org/wiki/Z%C3%A1vislost_na_l%C3%A9c%C3%ADch</a:t>
            </a:r>
            <a:endParaRPr lang="pl-PL" dirty="0" smtClean="0"/>
          </a:p>
          <a:p>
            <a:r>
              <a:rPr lang="pl-PL" dirty="0" smtClean="0">
                <a:hlinkClick r:id="rId4"/>
              </a:rPr>
              <a:t>https://cs.wikipedia.org/wiki/Alkoholismus</a:t>
            </a:r>
            <a:endParaRPr lang="pl-PL" dirty="0" smtClean="0"/>
          </a:p>
          <a:p>
            <a:r>
              <a:rPr lang="pl-PL" dirty="0" smtClean="0">
                <a:hlinkClick r:id="rId5"/>
              </a:rPr>
              <a:t>https://cs.wikipedia.org/wiki/Psychoaktivn%C3%AD_droga</a:t>
            </a:r>
            <a:endParaRPr lang="pl-PL" dirty="0" smtClean="0"/>
          </a:p>
          <a:p>
            <a:r>
              <a:rPr lang="pl-PL" dirty="0" smtClean="0">
                <a:hlinkClick r:id="rId6"/>
              </a:rPr>
              <a:t>https://cs.wikipedia.org/wiki/Hazardn%C3%AD_hra</a:t>
            </a:r>
            <a:endParaRPr lang="pl-PL" dirty="0" smtClean="0"/>
          </a:p>
          <a:p>
            <a:r>
              <a:rPr lang="pl-PL" dirty="0" smtClean="0">
                <a:hlinkClick r:id="rId7"/>
              </a:rPr>
              <a:t>https://monikaplocova.cz/zavislost-na-alkoholu</a:t>
            </a:r>
            <a:endParaRPr lang="pl-PL" dirty="0" smtClean="0"/>
          </a:p>
          <a:p>
            <a:r>
              <a:rPr lang="pl-PL" dirty="0" smtClean="0">
                <a:hlinkClick r:id="rId8"/>
              </a:rPr>
              <a:t>http://antiskola.eu/cz/studentske-prace/32937-drogy</a:t>
            </a:r>
            <a:endParaRPr lang="pl-PL" dirty="0" smtClean="0"/>
          </a:p>
          <a:p>
            <a:r>
              <a:rPr lang="pl-PL" dirty="0" smtClean="0">
                <a:hlinkClick r:id="rId9"/>
              </a:rPr>
              <a:t>https://www.mojezdravi.cz/nemoci/koureni-2027.html</a:t>
            </a:r>
            <a:endParaRPr lang="pl-PL" dirty="0" smtClean="0"/>
          </a:p>
          <a:p>
            <a:r>
              <a:rPr lang="pl-PL" smtClean="0">
                <a:hlinkClick r:id="rId10"/>
              </a:rPr>
              <a:t>http://antiskola.eu/cz/referaty/18192-koureni</a:t>
            </a:r>
            <a:endParaRPr lang="pl-PL" dirty="0" smtClean="0"/>
          </a:p>
          <a:p>
            <a:r>
              <a:rPr lang="cs-CZ" dirty="0" smtClean="0"/>
              <a:t>Prohlížeč </a:t>
            </a:r>
            <a:r>
              <a:rPr lang="cs-CZ" dirty="0"/>
              <a:t>Google - zadat slovo závislosti: alkoholismus, narkomanie, závislost na cigaretách.</a:t>
            </a:r>
          </a:p>
        </p:txBody>
      </p:sp>
    </p:spTree>
    <p:extLst>
      <p:ext uri="{BB962C8B-B14F-4D97-AF65-F5344CB8AC3E}">
        <p14:creationId xmlns:p14="http://schemas.microsoft.com/office/powerpoint/2010/main" val="10237411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Hodnocení:</a:t>
            </a:r>
            <a:endParaRPr lang="cs-CZ" dirty="0"/>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796020796"/>
              </p:ext>
            </p:extLst>
          </p:nvPr>
        </p:nvGraphicFramePr>
        <p:xfrm>
          <a:off x="457200" y="1600200"/>
          <a:ext cx="8229600" cy="4119880"/>
        </p:xfrm>
        <a:graphic>
          <a:graphicData uri="http://schemas.openxmlformats.org/drawingml/2006/table">
            <a:tbl>
              <a:tblPr firstRow="1" bandRow="1">
                <a:tableStyleId>{5C22544A-7EE6-4342-B048-85BDC9FD1C3A}</a:tableStyleId>
              </a:tblPr>
              <a:tblGrid>
                <a:gridCol w="2057400">
                  <a:extLst>
                    <a:ext uri="{9D8B030D-6E8A-4147-A177-3AD203B41FA5}">
                      <a16:colId xmlns="" xmlns:a16="http://schemas.microsoft.com/office/drawing/2014/main" val="20000"/>
                    </a:ext>
                  </a:extLst>
                </a:gridCol>
                <a:gridCol w="20574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2057400">
                  <a:extLst>
                    <a:ext uri="{9D8B030D-6E8A-4147-A177-3AD203B41FA5}">
                      <a16:colId xmlns="" xmlns:a16="http://schemas.microsoft.com/office/drawing/2014/main" val="20003"/>
                    </a:ext>
                  </a:extLst>
                </a:gridCol>
              </a:tblGrid>
              <a:tr h="370840">
                <a:tc>
                  <a:txBody>
                    <a:bodyPr/>
                    <a:lstStyle/>
                    <a:p>
                      <a:r>
                        <a:rPr dirty="0" err="1"/>
                        <a:t>Počet</a:t>
                      </a:r>
                      <a:r>
                        <a:rPr dirty="0"/>
                        <a:t> </a:t>
                      </a:r>
                      <a:r>
                        <a:rPr dirty="0" err="1"/>
                        <a:t>bodů</a:t>
                      </a:r>
                      <a:endParaRPr lang="cs-CZ" dirty="0"/>
                    </a:p>
                  </a:txBody>
                  <a:tcPr/>
                </a:tc>
                <a:tc>
                  <a:txBody>
                    <a:bodyPr/>
                    <a:lstStyle/>
                    <a:p>
                      <a:r>
                        <a:t>1 bod</a:t>
                      </a:r>
                      <a:endParaRPr lang="cs-CZ" dirty="0"/>
                    </a:p>
                  </a:txBody>
                  <a:tcPr/>
                </a:tc>
                <a:tc>
                  <a:txBody>
                    <a:bodyPr/>
                    <a:lstStyle/>
                    <a:p>
                      <a:r>
                        <a:t>2 body</a:t>
                      </a:r>
                      <a:endParaRPr lang="cs-CZ" dirty="0"/>
                    </a:p>
                  </a:txBody>
                  <a:tcPr/>
                </a:tc>
                <a:tc>
                  <a:txBody>
                    <a:bodyPr/>
                    <a:lstStyle/>
                    <a:p>
                      <a:r>
                        <a:t>3 body</a:t>
                      </a:r>
                      <a:endParaRPr lang="cs-CZ" dirty="0"/>
                    </a:p>
                  </a:txBody>
                  <a:tcPr/>
                </a:tc>
                <a:extLst>
                  <a:ext uri="{0D108BD9-81ED-4DB2-BD59-A6C34878D82A}">
                    <a16:rowId xmlns="" xmlns:a16="http://schemas.microsoft.com/office/drawing/2014/main" val="10000"/>
                  </a:ext>
                </a:extLst>
              </a:tr>
              <a:tr h="370840">
                <a:tc>
                  <a:txBody>
                    <a:bodyPr/>
                    <a:lstStyle/>
                    <a:p>
                      <a:r>
                        <a:rPr lang="pl-PL" b="1" dirty="0"/>
                        <a:t>ČÁST I - Věcný obsah - </a:t>
                      </a:r>
                    </a:p>
                    <a:p>
                      <a:r>
                        <a:rPr lang="pl-PL" b="1" dirty="0"/>
                        <a:t>práce ve dvojicích</a:t>
                      </a:r>
                      <a:endParaRPr lang="cs-CZ" b="1" dirty="0"/>
                    </a:p>
                  </a:txBody>
                  <a:tcPr/>
                </a:tc>
                <a:tc>
                  <a:txBody>
                    <a:bodyPr/>
                    <a:lstStyle/>
                    <a:p>
                      <a:r>
                        <a:t>Neúplná informace, často mimo zadání. Povrchní využití zdrojů.</a:t>
                      </a:r>
                      <a:endParaRPr lang="cs-CZ" dirty="0"/>
                    </a:p>
                  </a:txBody>
                  <a:tcPr/>
                </a:tc>
                <a:tc>
                  <a:txBody>
                    <a:bodyPr/>
                    <a:lstStyle/>
                    <a:p>
                      <a:r>
                        <a:rPr dirty="0" err="1"/>
                        <a:t>Zpracování</a:t>
                      </a:r>
                      <a:r>
                        <a:rPr dirty="0"/>
                        <a:t> </a:t>
                      </a:r>
                      <a:r>
                        <a:rPr dirty="0" err="1"/>
                        <a:t>většiny</a:t>
                      </a:r>
                      <a:r>
                        <a:rPr dirty="0"/>
                        <a:t> </a:t>
                      </a:r>
                      <a:r>
                        <a:rPr dirty="0" err="1"/>
                        <a:t>informací</a:t>
                      </a:r>
                      <a:r>
                        <a:rPr dirty="0"/>
                        <a:t> v </a:t>
                      </a:r>
                      <a:r>
                        <a:rPr dirty="0" err="1"/>
                        <a:t>souladu</a:t>
                      </a:r>
                      <a:r>
                        <a:rPr dirty="0"/>
                        <a:t> se </a:t>
                      </a:r>
                      <a:r>
                        <a:rPr dirty="0" err="1"/>
                        <a:t>zadáním</a:t>
                      </a:r>
                      <a:r>
                        <a:rPr dirty="0"/>
                        <a:t>. </a:t>
                      </a:r>
                      <a:r>
                        <a:rPr dirty="0" err="1"/>
                        <a:t>Využití</a:t>
                      </a:r>
                      <a:r>
                        <a:rPr dirty="0"/>
                        <a:t> </a:t>
                      </a:r>
                      <a:r>
                        <a:rPr dirty="0" err="1"/>
                        <a:t>většiny</a:t>
                      </a:r>
                      <a:r>
                        <a:rPr dirty="0"/>
                        <a:t> </a:t>
                      </a:r>
                      <a:r>
                        <a:rPr dirty="0" err="1"/>
                        <a:t>uvedených</a:t>
                      </a:r>
                      <a:r>
                        <a:rPr dirty="0"/>
                        <a:t> </a:t>
                      </a:r>
                      <a:r>
                        <a:rPr dirty="0" err="1"/>
                        <a:t>zdrojů</a:t>
                      </a:r>
                      <a:r>
                        <a:rPr lang="cs-CZ" dirty="0"/>
                        <a:t>.</a:t>
                      </a:r>
                    </a:p>
                  </a:txBody>
                  <a:tcPr/>
                </a:tc>
                <a:tc>
                  <a:txBody>
                    <a:bodyPr/>
                    <a:lstStyle/>
                    <a:p>
                      <a:r>
                        <a:t>Vyčerpávající zpracování zadání. Úplné využití uvedených zdrojů a jiných informací.</a:t>
                      </a:r>
                      <a:endParaRPr lang="cs-CZ" dirty="0"/>
                    </a:p>
                  </a:txBody>
                  <a:tcPr/>
                </a:tc>
                <a:extLst>
                  <a:ext uri="{0D108BD9-81ED-4DB2-BD59-A6C34878D82A}">
                    <a16:rowId xmlns="" xmlns:a16="http://schemas.microsoft.com/office/drawing/2014/main" val="10001"/>
                  </a:ext>
                </a:extLst>
              </a:tr>
              <a:tr h="370840">
                <a:tc>
                  <a:txBody>
                    <a:bodyPr/>
                    <a:lstStyle/>
                    <a:p>
                      <a:r>
                        <a:rPr lang="pl-PL" b="1" dirty="0"/>
                        <a:t>ČÁST I - </a:t>
                      </a:r>
                      <a:endParaRPr lang="cs-CZ" b="1" dirty="0"/>
                    </a:p>
                    <a:p>
                      <a:r>
                        <a:rPr lang="pl-PL" b="1" dirty="0"/>
                        <a:t>Vizuální efekt</a:t>
                      </a:r>
                      <a:endParaRPr lang="cs-CZ" b="1" dirty="0"/>
                    </a:p>
                  </a:txBody>
                  <a:tcPr/>
                </a:tc>
                <a:tc>
                  <a:txBody>
                    <a:bodyPr/>
                    <a:lstStyle/>
                    <a:p>
                      <a:r>
                        <a:t>Špatné rozplánování prvků na snímku nebo plakátu. Slabě čitelná práce, neestetická.</a:t>
                      </a:r>
                      <a:endParaRPr lang="cs-CZ" dirty="0"/>
                    </a:p>
                  </a:txBody>
                  <a:tcPr/>
                </a:tc>
                <a:tc>
                  <a:txBody>
                    <a:bodyPr/>
                    <a:lstStyle/>
                    <a:p>
                      <a:r>
                        <a:t>Správně rozmístěný obsah. Odpovídající množství snímků, čitelná práce.</a:t>
                      </a:r>
                      <a:endParaRPr lang="cs-CZ" dirty="0"/>
                    </a:p>
                  </a:txBody>
                  <a:tcPr/>
                </a:tc>
                <a:tc>
                  <a:txBody>
                    <a:bodyPr/>
                    <a:lstStyle/>
                    <a:p>
                      <a:r>
                        <a:rPr dirty="0" err="1"/>
                        <a:t>Přehledná</a:t>
                      </a:r>
                      <a:r>
                        <a:rPr dirty="0"/>
                        <a:t>, </a:t>
                      </a:r>
                      <a:r>
                        <a:rPr dirty="0" err="1"/>
                        <a:t>čitelná</a:t>
                      </a:r>
                      <a:r>
                        <a:rPr dirty="0"/>
                        <a:t>, </a:t>
                      </a:r>
                      <a:r>
                        <a:rPr dirty="0" err="1"/>
                        <a:t>estetická</a:t>
                      </a:r>
                      <a:r>
                        <a:rPr dirty="0"/>
                        <a:t> </a:t>
                      </a:r>
                      <a:r>
                        <a:rPr dirty="0" err="1"/>
                        <a:t>práce</a:t>
                      </a:r>
                      <a:r>
                        <a:rPr dirty="0"/>
                        <a:t>. </a:t>
                      </a:r>
                      <a:r>
                        <a:rPr dirty="0" err="1"/>
                        <a:t>Uspořádaný</a:t>
                      </a:r>
                      <a:r>
                        <a:rPr dirty="0"/>
                        <a:t> </a:t>
                      </a:r>
                      <a:r>
                        <a:rPr dirty="0" err="1"/>
                        <a:t>obsah</a:t>
                      </a:r>
                      <a:r>
                        <a:rPr dirty="0"/>
                        <a:t>. </a:t>
                      </a:r>
                      <a:r>
                        <a:rPr dirty="0" err="1"/>
                        <a:t>Vhodně</a:t>
                      </a:r>
                      <a:r>
                        <a:rPr dirty="0"/>
                        <a:t> </a:t>
                      </a:r>
                      <a:r>
                        <a:rPr dirty="0" err="1"/>
                        <a:t>zvolené</a:t>
                      </a:r>
                      <a:r>
                        <a:rPr dirty="0"/>
                        <a:t> </a:t>
                      </a:r>
                      <a:r>
                        <a:rPr dirty="0" err="1"/>
                        <a:t>grafické</a:t>
                      </a:r>
                      <a:r>
                        <a:rPr dirty="0"/>
                        <a:t> </a:t>
                      </a:r>
                      <a:r>
                        <a:rPr dirty="0" err="1"/>
                        <a:t>prvky</a:t>
                      </a:r>
                      <a:r>
                        <a:rPr lang="cs-CZ" dirty="0"/>
                        <a:t>.</a:t>
                      </a:r>
                    </a:p>
                  </a:txBody>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849695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Hodnocení:</a:t>
            </a:r>
            <a:endParaRPr lang="cs-CZ" dirty="0"/>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394830749"/>
              </p:ext>
            </p:extLst>
          </p:nvPr>
        </p:nvGraphicFramePr>
        <p:xfrm>
          <a:off x="457200" y="1600200"/>
          <a:ext cx="8229600" cy="5217160"/>
        </p:xfrm>
        <a:graphic>
          <a:graphicData uri="http://schemas.openxmlformats.org/drawingml/2006/table">
            <a:tbl>
              <a:tblPr firstRow="1" bandRow="1">
                <a:tableStyleId>{5C22544A-7EE6-4342-B048-85BDC9FD1C3A}</a:tableStyleId>
              </a:tblPr>
              <a:tblGrid>
                <a:gridCol w="2057400">
                  <a:extLst>
                    <a:ext uri="{9D8B030D-6E8A-4147-A177-3AD203B41FA5}">
                      <a16:colId xmlns="" xmlns:a16="http://schemas.microsoft.com/office/drawing/2014/main" val="20000"/>
                    </a:ext>
                  </a:extLst>
                </a:gridCol>
                <a:gridCol w="20574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2057400">
                  <a:extLst>
                    <a:ext uri="{9D8B030D-6E8A-4147-A177-3AD203B41FA5}">
                      <a16:colId xmlns="" xmlns:a16="http://schemas.microsoft.com/office/drawing/2014/main" val="20003"/>
                    </a:ext>
                  </a:extLst>
                </a:gridCol>
              </a:tblGrid>
              <a:tr h="370840">
                <a:tc>
                  <a:txBody>
                    <a:bodyPr/>
                    <a:lstStyle/>
                    <a:p>
                      <a:r>
                        <a:rPr dirty="0" err="1"/>
                        <a:t>Počet</a:t>
                      </a:r>
                      <a:r>
                        <a:rPr dirty="0"/>
                        <a:t> </a:t>
                      </a:r>
                      <a:r>
                        <a:rPr dirty="0" err="1"/>
                        <a:t>bodů</a:t>
                      </a:r>
                      <a:r>
                        <a:rPr dirty="0"/>
                        <a:t> </a:t>
                      </a:r>
                      <a:endParaRPr lang="cs-CZ" dirty="0"/>
                    </a:p>
                  </a:txBody>
                  <a:tcPr/>
                </a:tc>
                <a:tc>
                  <a:txBody>
                    <a:bodyPr/>
                    <a:lstStyle/>
                    <a:p>
                      <a:r>
                        <a:t>1 bod</a:t>
                      </a:r>
                      <a:endParaRPr lang="cs-CZ" dirty="0"/>
                    </a:p>
                  </a:txBody>
                  <a:tcPr/>
                </a:tc>
                <a:tc>
                  <a:txBody>
                    <a:bodyPr/>
                    <a:lstStyle/>
                    <a:p>
                      <a:r>
                        <a:t>2 body</a:t>
                      </a:r>
                      <a:endParaRPr lang="cs-CZ" dirty="0"/>
                    </a:p>
                  </a:txBody>
                  <a:tcPr/>
                </a:tc>
                <a:tc>
                  <a:txBody>
                    <a:bodyPr/>
                    <a:lstStyle/>
                    <a:p>
                      <a:r>
                        <a:t>3 body</a:t>
                      </a:r>
                      <a:endParaRPr lang="cs-CZ" dirty="0"/>
                    </a:p>
                  </a:txBody>
                  <a:tcPr/>
                </a:tc>
                <a:extLst>
                  <a:ext uri="{0D108BD9-81ED-4DB2-BD59-A6C34878D82A}">
                    <a16:rowId xmlns="" xmlns:a16="http://schemas.microsoft.com/office/drawing/2014/main" val="10000"/>
                  </a:ext>
                </a:extLst>
              </a:tr>
              <a:tr h="370840">
                <a:tc>
                  <a:txBody>
                    <a:bodyPr/>
                    <a:lstStyle/>
                    <a:p>
                      <a:r>
                        <a:rPr lang="pl-PL" b="1" dirty="0"/>
                        <a:t>ČÁST I -</a:t>
                      </a:r>
                      <a:endParaRPr lang="cs-CZ" b="1" dirty="0"/>
                    </a:p>
                    <a:p>
                      <a:r>
                        <a:rPr lang="pl-PL" b="1" dirty="0"/>
                        <a:t>Prezentace</a:t>
                      </a:r>
                      <a:endParaRPr lang="cs-CZ" b="1" dirty="0"/>
                    </a:p>
                  </a:txBody>
                  <a:tcPr/>
                </a:tc>
                <a:tc>
                  <a:txBody>
                    <a:bodyPr/>
                    <a:lstStyle/>
                    <a:p>
                      <a:r>
                        <a:t>Prezentace pouze přečtená (předvedená), slabá znalost zadání, názvosloví. Bez odpovědi na dotazy učitele.</a:t>
                      </a:r>
                      <a:endParaRPr lang="cs-CZ" dirty="0"/>
                    </a:p>
                  </a:txBody>
                  <a:tcPr/>
                </a:tc>
                <a:tc>
                  <a:txBody>
                    <a:bodyPr/>
                    <a:lstStyle/>
                    <a:p>
                      <a:r>
                        <a:t>Prezentace částečně přečtená, částečně samostatně řečená (předvedená). Slabé odpovědi na dotazy učitele.</a:t>
                      </a:r>
                      <a:endParaRPr lang="cs-CZ" dirty="0"/>
                    </a:p>
                  </a:txBody>
                  <a:tcPr/>
                </a:tc>
                <a:tc>
                  <a:txBody>
                    <a:bodyPr/>
                    <a:lstStyle/>
                    <a:p>
                      <a:r>
                        <a:t>Prezentace předvedená samostatně, velké znalosti v oblasti zadání. Dobré odpovědi na dotazy učitele.</a:t>
                      </a:r>
                      <a:endParaRPr lang="cs-CZ" dirty="0"/>
                    </a:p>
                  </a:txBody>
                  <a:tcPr/>
                </a:tc>
                <a:extLst>
                  <a:ext uri="{0D108BD9-81ED-4DB2-BD59-A6C34878D82A}">
                    <a16:rowId xmlns=""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b="1" dirty="0"/>
                        <a:t>ČÁST II - Individuální práce - vytvoření plakátu</a:t>
                      </a:r>
                    </a:p>
                    <a:p>
                      <a:endParaRPr lang="cs-CZ" dirty="0"/>
                    </a:p>
                  </a:txBody>
                  <a:tcPr/>
                </a:tc>
                <a:tc>
                  <a:txBody>
                    <a:bodyPr/>
                    <a:lstStyle/>
                    <a:p>
                      <a:r>
                        <a:t>Absence všech prvků uvedených v zadání. Práce neestetická, povrchní. Plakát vytvořený za pomoci učitele.</a:t>
                      </a:r>
                      <a:endParaRPr lang="cs-CZ" dirty="0"/>
                    </a:p>
                  </a:txBody>
                  <a:tcPr/>
                </a:tc>
                <a:tc>
                  <a:txBody>
                    <a:bodyPr/>
                    <a:lstStyle/>
                    <a:p>
                      <a:r>
                        <a:rPr dirty="0" err="1"/>
                        <a:t>Všechny</a:t>
                      </a:r>
                      <a:r>
                        <a:rPr dirty="0"/>
                        <a:t> </a:t>
                      </a:r>
                      <a:r>
                        <a:rPr dirty="0" err="1"/>
                        <a:t>prvky</a:t>
                      </a:r>
                      <a:r>
                        <a:rPr dirty="0"/>
                        <a:t> </a:t>
                      </a:r>
                      <a:r>
                        <a:rPr dirty="0" err="1"/>
                        <a:t>uvedené</a:t>
                      </a:r>
                      <a:r>
                        <a:rPr dirty="0"/>
                        <a:t> v </a:t>
                      </a:r>
                      <a:r>
                        <a:rPr dirty="0" err="1"/>
                        <a:t>zadání</a:t>
                      </a:r>
                      <a:r>
                        <a:rPr dirty="0"/>
                        <a:t> </a:t>
                      </a:r>
                      <a:r>
                        <a:rPr dirty="0" err="1"/>
                        <a:t>splněny</a:t>
                      </a:r>
                      <a:r>
                        <a:rPr dirty="0"/>
                        <a:t>, </a:t>
                      </a:r>
                      <a:r>
                        <a:rPr dirty="0" err="1"/>
                        <a:t>avšak</a:t>
                      </a:r>
                      <a:r>
                        <a:rPr dirty="0"/>
                        <a:t> </a:t>
                      </a:r>
                      <a:r>
                        <a:rPr dirty="0" err="1"/>
                        <a:t>velmi</a:t>
                      </a:r>
                      <a:r>
                        <a:rPr dirty="0"/>
                        <a:t> </a:t>
                      </a:r>
                      <a:r>
                        <a:rPr dirty="0" err="1"/>
                        <a:t>povrchně</a:t>
                      </a:r>
                      <a:r>
                        <a:rPr dirty="0"/>
                        <a:t>. </a:t>
                      </a:r>
                      <a:r>
                        <a:rPr dirty="0" err="1"/>
                        <a:t>Práce</a:t>
                      </a:r>
                      <a:r>
                        <a:rPr dirty="0"/>
                        <a:t> </a:t>
                      </a:r>
                      <a:r>
                        <a:rPr dirty="0" err="1"/>
                        <a:t>čitelná</a:t>
                      </a:r>
                      <a:r>
                        <a:rPr dirty="0"/>
                        <a:t>. </a:t>
                      </a:r>
                      <a:r>
                        <a:rPr dirty="0" err="1"/>
                        <a:t>Plakát</a:t>
                      </a:r>
                      <a:r>
                        <a:rPr dirty="0"/>
                        <a:t> </a:t>
                      </a:r>
                      <a:r>
                        <a:rPr dirty="0" err="1"/>
                        <a:t>vytvořený</a:t>
                      </a:r>
                      <a:r>
                        <a:rPr dirty="0"/>
                        <a:t> </a:t>
                      </a:r>
                      <a:r>
                        <a:rPr dirty="0" err="1"/>
                        <a:t>samostatně</a:t>
                      </a:r>
                      <a:r>
                        <a:rPr dirty="0"/>
                        <a:t> </a:t>
                      </a:r>
                      <a:r>
                        <a:rPr dirty="0" err="1"/>
                        <a:t>nebo</a:t>
                      </a:r>
                      <a:r>
                        <a:rPr dirty="0"/>
                        <a:t> s </a:t>
                      </a:r>
                      <a:r>
                        <a:rPr dirty="0" err="1"/>
                        <a:t>malou</a:t>
                      </a:r>
                      <a:r>
                        <a:rPr dirty="0"/>
                        <a:t> </a:t>
                      </a:r>
                      <a:r>
                        <a:rPr dirty="0" err="1"/>
                        <a:t>pomocí</a:t>
                      </a:r>
                      <a:r>
                        <a:rPr dirty="0"/>
                        <a:t> </a:t>
                      </a:r>
                      <a:r>
                        <a:rPr dirty="0" err="1"/>
                        <a:t>učitele</a:t>
                      </a:r>
                      <a:r>
                        <a:rPr lang="cs-CZ" dirty="0"/>
                        <a:t>.</a:t>
                      </a:r>
                    </a:p>
                  </a:txBody>
                  <a:tcPr/>
                </a:tc>
                <a:tc>
                  <a:txBody>
                    <a:bodyPr/>
                    <a:lstStyle/>
                    <a:p>
                      <a:r>
                        <a:t>Vyčerpávající realizace zadání. Práce estetická, uspořádaná. Použité různé výtvarné techniky. Práce samostatná, promyšlená.</a:t>
                      </a:r>
                      <a:endParaRPr lang="cs-CZ" dirty="0"/>
                    </a:p>
                  </a:txBody>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19771050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Hodnocení – </a:t>
            </a:r>
            <a:r>
              <a:rPr lang="cs-CZ" dirty="0">
                <a:solidFill>
                  <a:srgbClr val="FF0000"/>
                </a:solidFill>
              </a:rPr>
              <a:t>bodování</a:t>
            </a:r>
            <a:r>
              <a:rPr lang="cs-CZ"/>
              <a:t>:</a:t>
            </a:r>
            <a:endParaRPr lang="cs-CZ" dirty="0"/>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1718583480"/>
              </p:ext>
            </p:extLst>
          </p:nvPr>
        </p:nvGraphicFramePr>
        <p:xfrm>
          <a:off x="539552" y="1484786"/>
          <a:ext cx="8229600" cy="3964030"/>
        </p:xfrm>
        <a:graphic>
          <a:graphicData uri="http://schemas.openxmlformats.org/drawingml/2006/table">
            <a:tbl>
              <a:tblPr firstRow="1" bandRow="1">
                <a:tableStyleId>{5C22544A-7EE6-4342-B048-85BDC9FD1C3A}</a:tableStyleId>
              </a:tblPr>
              <a:tblGrid>
                <a:gridCol w="4114800">
                  <a:extLst>
                    <a:ext uri="{9D8B030D-6E8A-4147-A177-3AD203B41FA5}">
                      <a16:colId xmlns="" xmlns:a16="http://schemas.microsoft.com/office/drawing/2014/main" val="20000"/>
                    </a:ext>
                  </a:extLst>
                </a:gridCol>
                <a:gridCol w="4114800">
                  <a:extLst>
                    <a:ext uri="{9D8B030D-6E8A-4147-A177-3AD203B41FA5}">
                      <a16:colId xmlns="" xmlns:a16="http://schemas.microsoft.com/office/drawing/2014/main" val="20001"/>
                    </a:ext>
                  </a:extLst>
                </a:gridCol>
              </a:tblGrid>
              <a:tr h="566290">
                <a:tc>
                  <a:txBody>
                    <a:bodyPr/>
                    <a:lstStyle/>
                    <a:p>
                      <a:pPr algn="ctr"/>
                      <a:r>
                        <a:rPr lang="pl-PL" dirty="0">
                          <a:effectLst/>
                        </a:rPr>
                        <a:t>BODY</a:t>
                      </a:r>
                      <a:endParaRPr lang="cs-CZ" dirty="0">
                        <a:effectLst/>
                      </a:endParaRPr>
                    </a:p>
                  </a:txBody>
                  <a:tcPr marL="68580" marR="68580" marT="0" marB="0"/>
                </a:tc>
                <a:tc>
                  <a:txBody>
                    <a:bodyPr/>
                    <a:lstStyle/>
                    <a:p>
                      <a:pPr algn="ctr"/>
                      <a:r>
                        <a:rPr lang="cs-CZ" sz="1800" dirty="0">
                          <a:effectLst/>
                          <a:latin typeface="Times New Roman"/>
                        </a:rPr>
                        <a:t>HODNOCENÍ</a:t>
                      </a:r>
                      <a:endParaRPr lang="cs-CZ" sz="1800" dirty="0">
                        <a:effectLst/>
                      </a:endParaRPr>
                    </a:p>
                  </a:txBody>
                  <a:tcPr marL="68580" marR="68580" marT="0" marB="0"/>
                </a:tc>
                <a:extLst>
                  <a:ext uri="{0D108BD9-81ED-4DB2-BD59-A6C34878D82A}">
                    <a16:rowId xmlns="" xmlns:a16="http://schemas.microsoft.com/office/drawing/2014/main" val="10000"/>
                  </a:ext>
                </a:extLst>
              </a:tr>
              <a:tr h="566290">
                <a:tc>
                  <a:txBody>
                    <a:bodyPr/>
                    <a:lstStyle/>
                    <a:p>
                      <a:pPr algn="ctr"/>
                      <a:r>
                        <a:rPr lang="pl-PL" dirty="0">
                          <a:effectLst/>
                        </a:rPr>
                        <a:t>   &lt;2</a:t>
                      </a:r>
                      <a:endParaRPr lang="cs-CZ" dirty="0">
                        <a:effectLst/>
                      </a:endParaRPr>
                    </a:p>
                  </a:txBody>
                  <a:tcPr marL="68580" marR="68580" marT="0" marB="0"/>
                </a:tc>
                <a:tc>
                  <a:txBody>
                    <a:bodyPr/>
                    <a:lstStyle/>
                    <a:p>
                      <a:pPr algn="ctr"/>
                      <a:r>
                        <a:rPr lang="pl-PL" dirty="0">
                          <a:effectLst/>
                        </a:rPr>
                        <a:t>nevyhovující</a:t>
                      </a:r>
                    </a:p>
                  </a:txBody>
                  <a:tcPr marL="68580" marR="68580" marT="0" marB="0"/>
                </a:tc>
                <a:extLst>
                  <a:ext uri="{0D108BD9-81ED-4DB2-BD59-A6C34878D82A}">
                    <a16:rowId xmlns="" xmlns:a16="http://schemas.microsoft.com/office/drawing/2014/main" val="10001"/>
                  </a:ext>
                </a:extLst>
              </a:tr>
              <a:tr h="566290">
                <a:tc>
                  <a:txBody>
                    <a:bodyPr/>
                    <a:lstStyle/>
                    <a:p>
                      <a:pPr algn="ctr"/>
                      <a:r>
                        <a:rPr lang="pl-PL" dirty="0">
                          <a:effectLst/>
                        </a:rPr>
                        <a:t>  4-3</a:t>
                      </a:r>
                      <a:endParaRPr lang="cs-CZ" dirty="0">
                        <a:effectLst/>
                      </a:endParaRPr>
                    </a:p>
                  </a:txBody>
                  <a:tcPr marL="68580" marR="68580" marT="0" marB="0"/>
                </a:tc>
                <a:tc>
                  <a:txBody>
                    <a:bodyPr/>
                    <a:lstStyle/>
                    <a:p>
                      <a:pPr algn="ctr"/>
                      <a:r>
                        <a:rPr lang="pl-PL" dirty="0">
                          <a:effectLst/>
                        </a:rPr>
                        <a:t>vyhovující</a:t>
                      </a:r>
                    </a:p>
                  </a:txBody>
                  <a:tcPr marL="68580" marR="68580" marT="0" marB="0"/>
                </a:tc>
                <a:extLst>
                  <a:ext uri="{0D108BD9-81ED-4DB2-BD59-A6C34878D82A}">
                    <a16:rowId xmlns="" xmlns:a16="http://schemas.microsoft.com/office/drawing/2014/main" val="10002"/>
                  </a:ext>
                </a:extLst>
              </a:tr>
              <a:tr h="566290">
                <a:tc>
                  <a:txBody>
                    <a:bodyPr/>
                    <a:lstStyle/>
                    <a:p>
                      <a:pPr algn="ctr"/>
                      <a:r>
                        <a:rPr lang="pl-PL" dirty="0">
                          <a:effectLst/>
                        </a:rPr>
                        <a:t>6-5</a:t>
                      </a:r>
                      <a:endParaRPr lang="cs-CZ" dirty="0">
                        <a:effectLst/>
                      </a:endParaRPr>
                    </a:p>
                  </a:txBody>
                  <a:tcPr marL="68580" marR="68580" marT="0" marB="0"/>
                </a:tc>
                <a:tc>
                  <a:txBody>
                    <a:bodyPr/>
                    <a:lstStyle/>
                    <a:p>
                      <a:pPr algn="ctr"/>
                      <a:r>
                        <a:rPr lang="pl-PL" dirty="0">
                          <a:effectLst/>
                        </a:rPr>
                        <a:t>uspokojivě</a:t>
                      </a:r>
                    </a:p>
                  </a:txBody>
                  <a:tcPr marL="68580" marR="68580" marT="0" marB="0"/>
                </a:tc>
                <a:extLst>
                  <a:ext uri="{0D108BD9-81ED-4DB2-BD59-A6C34878D82A}">
                    <a16:rowId xmlns="" xmlns:a16="http://schemas.microsoft.com/office/drawing/2014/main" val="10003"/>
                  </a:ext>
                </a:extLst>
              </a:tr>
              <a:tr h="566290">
                <a:tc>
                  <a:txBody>
                    <a:bodyPr/>
                    <a:lstStyle/>
                    <a:p>
                      <a:pPr algn="ctr"/>
                      <a:r>
                        <a:rPr lang="pl-PL" dirty="0">
                          <a:effectLst/>
                        </a:rPr>
                        <a:t>8-7</a:t>
                      </a:r>
                      <a:endParaRPr lang="cs-CZ" dirty="0">
                        <a:effectLst/>
                      </a:endParaRPr>
                    </a:p>
                  </a:txBody>
                  <a:tcPr marL="68580" marR="68580" marT="0" marB="0"/>
                </a:tc>
                <a:tc>
                  <a:txBody>
                    <a:bodyPr/>
                    <a:lstStyle/>
                    <a:p>
                      <a:pPr algn="ctr"/>
                      <a:r>
                        <a:rPr lang="pl-PL" dirty="0">
                          <a:effectLst/>
                        </a:rPr>
                        <a:t>dobře</a:t>
                      </a:r>
                    </a:p>
                  </a:txBody>
                  <a:tcPr marL="68580" marR="68580" marT="0" marB="0"/>
                </a:tc>
                <a:extLst>
                  <a:ext uri="{0D108BD9-81ED-4DB2-BD59-A6C34878D82A}">
                    <a16:rowId xmlns="" xmlns:a16="http://schemas.microsoft.com/office/drawing/2014/main" val="10004"/>
                  </a:ext>
                </a:extLst>
              </a:tr>
              <a:tr h="566290">
                <a:tc>
                  <a:txBody>
                    <a:bodyPr/>
                    <a:lstStyle/>
                    <a:p>
                      <a:pPr algn="ctr"/>
                      <a:r>
                        <a:rPr lang="pl-PL" dirty="0">
                          <a:effectLst/>
                        </a:rPr>
                        <a:t> 9-10</a:t>
                      </a:r>
                      <a:endParaRPr lang="cs-CZ" dirty="0">
                        <a:effectLst/>
                      </a:endParaRPr>
                    </a:p>
                  </a:txBody>
                  <a:tcPr marL="68580" marR="68580" marT="0" marB="0"/>
                </a:tc>
                <a:tc>
                  <a:txBody>
                    <a:bodyPr/>
                    <a:lstStyle/>
                    <a:p>
                      <a:pPr algn="ctr"/>
                      <a:r>
                        <a:rPr lang="pl-PL" dirty="0">
                          <a:effectLst/>
                        </a:rPr>
                        <a:t>velmi dobře</a:t>
                      </a:r>
                    </a:p>
                  </a:txBody>
                  <a:tcPr marL="68580" marR="68580" marT="0" marB="0"/>
                </a:tc>
                <a:extLst>
                  <a:ext uri="{0D108BD9-81ED-4DB2-BD59-A6C34878D82A}">
                    <a16:rowId xmlns="" xmlns:a16="http://schemas.microsoft.com/office/drawing/2014/main" val="10005"/>
                  </a:ext>
                </a:extLst>
              </a:tr>
              <a:tr h="566290">
                <a:tc>
                  <a:txBody>
                    <a:bodyPr/>
                    <a:lstStyle/>
                    <a:p>
                      <a:pPr algn="ctr"/>
                      <a:r>
                        <a:rPr lang="pl-PL" dirty="0">
                          <a:effectLst/>
                        </a:rPr>
                        <a:t> 11-12</a:t>
                      </a:r>
                      <a:endParaRPr lang="cs-CZ" dirty="0">
                        <a:effectLst/>
                      </a:endParaRPr>
                    </a:p>
                  </a:txBody>
                  <a:tcPr marL="68580" marR="68580" marT="0" marB="0"/>
                </a:tc>
                <a:tc>
                  <a:txBody>
                    <a:bodyPr/>
                    <a:lstStyle/>
                    <a:p>
                      <a:pPr algn="ctr"/>
                      <a:r>
                        <a:rPr lang="pl-PL" dirty="0">
                          <a:effectLst/>
                        </a:rPr>
                        <a:t>výborně</a:t>
                      </a:r>
                    </a:p>
                  </a:txBody>
                  <a:tcPr marL="68580" marR="68580" marT="0" marB="0"/>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39031565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Výsledky:</a:t>
            </a:r>
            <a:endParaRPr lang="cs-CZ" dirty="0"/>
          </a:p>
        </p:txBody>
      </p:sp>
      <p:sp>
        <p:nvSpPr>
          <p:cNvPr id="3" name="Symbol zastępczy zawartości 2"/>
          <p:cNvSpPr>
            <a:spLocks noGrp="1"/>
          </p:cNvSpPr>
          <p:nvPr>
            <p:ph idx="1"/>
          </p:nvPr>
        </p:nvSpPr>
        <p:spPr/>
        <p:txBody>
          <a:bodyPr>
            <a:normAutofit/>
          </a:bodyPr>
          <a:lstStyle/>
          <a:p>
            <a:pPr marL="0" indent="0">
              <a:buNone/>
            </a:pPr>
            <a:r>
              <a:rPr lang="cs-CZ" dirty="0"/>
              <a:t>Závislost je nemoc, jež ničí člověka, který se ocitl v jejích spárech. Díky tomuto projektu:</a:t>
            </a:r>
          </a:p>
          <a:p>
            <a:r>
              <a:rPr lang="cs-CZ" dirty="0"/>
              <a:t>Poznali jste, co je závislost.</a:t>
            </a:r>
          </a:p>
          <a:p>
            <a:r>
              <a:rPr lang="cs-CZ" dirty="0"/>
              <a:t>Dozvěděli jste se, jaké destruktivní následky na organismus může mít závislost na drogách, alkoholu, nikotinu.</a:t>
            </a:r>
          </a:p>
          <a:p>
            <a:r>
              <a:rPr lang="cs-CZ" dirty="0"/>
              <a:t>Dozvěděli jste se, jak tyto závislosti ovlivňují proces učení u mladých lidí.</a:t>
            </a:r>
          </a:p>
        </p:txBody>
      </p:sp>
    </p:spTree>
    <p:extLst>
      <p:ext uri="{BB962C8B-B14F-4D97-AF65-F5344CB8AC3E}">
        <p14:creationId xmlns:p14="http://schemas.microsoft.com/office/powerpoint/2010/main" val="3817886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Obsah:</a:t>
            </a:r>
            <a:endParaRPr lang="cs-CZ" dirty="0"/>
          </a:p>
        </p:txBody>
      </p:sp>
      <p:sp>
        <p:nvSpPr>
          <p:cNvPr id="3" name="Symbol zastępczy zawartości 2"/>
          <p:cNvSpPr>
            <a:spLocks noGrp="1"/>
          </p:cNvSpPr>
          <p:nvPr>
            <p:ph idx="1"/>
          </p:nvPr>
        </p:nvSpPr>
        <p:spPr/>
        <p:txBody>
          <a:bodyPr>
            <a:normAutofit/>
          </a:bodyPr>
          <a:lstStyle/>
          <a:p>
            <a:pPr marL="0" indent="0">
              <a:buNone/>
            </a:pPr>
            <a:r>
              <a:rPr lang="cs-CZ" sz="1800" dirty="0"/>
              <a:t>1. Úvod</a:t>
            </a:r>
          </a:p>
          <a:p>
            <a:pPr marL="0" indent="0">
              <a:buNone/>
            </a:pPr>
            <a:r>
              <a:rPr lang="cs-CZ" sz="1800" dirty="0"/>
              <a:t>2. Zadání</a:t>
            </a:r>
          </a:p>
          <a:p>
            <a:pPr marL="0" indent="0">
              <a:buNone/>
            </a:pPr>
            <a:r>
              <a:rPr lang="cs-CZ" sz="1800" dirty="0"/>
              <a:t>3. Proces</a:t>
            </a:r>
          </a:p>
          <a:p>
            <a:pPr marL="0" indent="0">
              <a:buNone/>
            </a:pPr>
            <a:r>
              <a:rPr lang="cs-CZ" sz="1800" dirty="0"/>
              <a:t>4. Zdroje</a:t>
            </a:r>
          </a:p>
          <a:p>
            <a:pPr marL="0" indent="0">
              <a:buNone/>
            </a:pPr>
            <a:r>
              <a:rPr lang="cs-CZ" sz="1800" dirty="0"/>
              <a:t>5. Hodnocení</a:t>
            </a:r>
          </a:p>
          <a:p>
            <a:pPr marL="0" indent="0">
              <a:buNone/>
            </a:pPr>
            <a:r>
              <a:rPr lang="cs-CZ" sz="1800" dirty="0"/>
              <a:t>6. Výsledky</a:t>
            </a:r>
          </a:p>
          <a:p>
            <a:pPr marL="0" indent="0">
              <a:buNone/>
            </a:pPr>
            <a:r>
              <a:rPr lang="cs-CZ" sz="1800" dirty="0"/>
              <a:t>7. Příručka pro učitele</a:t>
            </a:r>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buNone/>
            </a:pPr>
            <a:r>
              <a:rPr lang="cs-CZ" sz="1200" dirty="0"/>
              <a:t>http://komixprofilaktyczny.blox.pl/tagi_b/99772/PaTkomix.html</a:t>
            </a:r>
          </a:p>
        </p:txBody>
      </p:sp>
      <p:pic>
        <p:nvPicPr>
          <p:cNvPr id="1026" name="Picture 2" descr="Podobny obraz"/>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41626" y="1462329"/>
            <a:ext cx="5497300" cy="39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11096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Výsledky:</a:t>
            </a:r>
            <a:endParaRPr lang="cs-CZ" dirty="0"/>
          </a:p>
        </p:txBody>
      </p:sp>
      <p:sp>
        <p:nvSpPr>
          <p:cNvPr id="3" name="Symbol zastępczy zawartości 2"/>
          <p:cNvSpPr>
            <a:spLocks noGrp="1"/>
          </p:cNvSpPr>
          <p:nvPr>
            <p:ph idx="1"/>
          </p:nvPr>
        </p:nvSpPr>
        <p:spPr/>
        <p:txBody>
          <a:bodyPr>
            <a:normAutofit/>
          </a:bodyPr>
          <a:lstStyle/>
          <a:p>
            <a:r>
              <a:rPr lang="cs-CZ" dirty="0"/>
              <a:t>Poznali jste příčiny, které mohou vést k závislosti - při znalosti těchto příčin je možné se vyvarovat této chyby.</a:t>
            </a:r>
          </a:p>
          <a:p>
            <a:r>
              <a:rPr lang="cs-CZ" dirty="0"/>
              <a:t>Měli jste možnost se vcítit do role učitele a naučit své spolužáky, jak destruktivní vliv mají závislosti na dětský organismus.</a:t>
            </a:r>
          </a:p>
          <a:p>
            <a:r>
              <a:rPr lang="cs-CZ" dirty="0"/>
              <a:t>Měli jste možnost lépe poznat NEPŘÍTELE - ZÁVISLOST, tedy být více odpovědnými za vlastní život.</a:t>
            </a:r>
          </a:p>
          <a:p>
            <a:r>
              <a:rPr lang="cs-CZ" dirty="0"/>
              <a:t>Při plnění tohoto projektu jste měli možnost poznat různé internetové zdroje a pravidla bezpečného používání internetu.</a:t>
            </a:r>
          </a:p>
          <a:p>
            <a:endParaRPr lang="cs-CZ" dirty="0"/>
          </a:p>
        </p:txBody>
      </p:sp>
    </p:spTree>
    <p:extLst>
      <p:ext uri="{BB962C8B-B14F-4D97-AF65-F5344CB8AC3E}">
        <p14:creationId xmlns:p14="http://schemas.microsoft.com/office/powerpoint/2010/main" val="22555700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lnSpcReduction="10000"/>
          </a:bodyPr>
          <a:lstStyle/>
          <a:p>
            <a:pPr algn="just"/>
            <a:r>
              <a:rPr lang="cs-CZ" dirty="0"/>
              <a:t>Uvěřili jste sami v sebe, poznali jste vlastní možnosti a sebe navzájem.</a:t>
            </a:r>
          </a:p>
          <a:p>
            <a:pPr algn="just"/>
            <a:r>
              <a:rPr lang="cs-CZ" dirty="0"/>
              <a:t>Poznali jste pravidla dobré komunikace a spolupráce ve dvojicích.</a:t>
            </a:r>
          </a:p>
          <a:p>
            <a:pPr algn="just"/>
            <a:r>
              <a:rPr lang="cs-CZ" dirty="0"/>
              <a:t>Při prezentaci svých prací jste se seznámili s pravidly </a:t>
            </a:r>
            <a:r>
              <a:rPr lang="cs-CZ" dirty="0" err="1"/>
              <a:t>autoprezentace</a:t>
            </a:r>
            <a:r>
              <a:rPr lang="cs-CZ" dirty="0"/>
              <a:t> a dovednostmi nezbytnými pro veřejná vystoupení.</a:t>
            </a:r>
          </a:p>
          <a:p>
            <a:pPr algn="just"/>
            <a:r>
              <a:rPr lang="cs-CZ" dirty="0"/>
              <a:t>Při plnění tohoto zadání jste získali mnoho důležitých informací, nenechte si je jen pro sebe, podělte se informacemi o nebezpečí závislosti se svými přáteli. Pamatujte na heslo:</a:t>
            </a:r>
          </a:p>
          <a:p>
            <a:pPr marL="0" indent="0" algn="ctr">
              <a:buNone/>
            </a:pPr>
            <a:r>
              <a:rPr lang="cs-CZ" b="1" dirty="0"/>
              <a:t> „Závislost - říkám NE!!!“</a:t>
            </a:r>
          </a:p>
          <a:p>
            <a:endParaRPr lang="cs-CZ" dirty="0"/>
          </a:p>
        </p:txBody>
      </p:sp>
    </p:spTree>
    <p:extLst>
      <p:ext uri="{BB962C8B-B14F-4D97-AF65-F5344CB8AC3E}">
        <p14:creationId xmlns:p14="http://schemas.microsoft.com/office/powerpoint/2010/main" val="24196711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Příručka pro učitele:</a:t>
            </a:r>
          </a:p>
        </p:txBody>
      </p:sp>
      <p:sp>
        <p:nvSpPr>
          <p:cNvPr id="3" name="Symbol zastępczy zawartości 2"/>
          <p:cNvSpPr>
            <a:spLocks noGrp="1"/>
          </p:cNvSpPr>
          <p:nvPr>
            <p:ph idx="1"/>
          </p:nvPr>
        </p:nvSpPr>
        <p:spPr/>
        <p:txBody>
          <a:bodyPr>
            <a:normAutofit fontScale="85000" lnSpcReduction="10000"/>
          </a:bodyPr>
          <a:lstStyle/>
          <a:p>
            <a:pPr marL="0" indent="0">
              <a:buNone/>
            </a:pPr>
            <a:r>
              <a:rPr lang="cs-CZ"/>
              <a:t>1. Před zahájením projektu důkladně seznamte žáky s obsahem zadání, uzpůsobte způsob komunikace možnostem žáků.</a:t>
            </a:r>
          </a:p>
          <a:p>
            <a:pPr marL="0" indent="0">
              <a:buNone/>
            </a:pPr>
            <a:r>
              <a:rPr lang="cs-CZ"/>
              <a:t>2. Seznamte žáky s pravidly bezpečného používání internetu. Učitel by měl s žáky prohlédnout internetové zdroje, pomoci jim v pochopení - s každou dvojicí samostatně.</a:t>
            </a:r>
          </a:p>
          <a:p>
            <a:pPr marL="0" indent="0">
              <a:buNone/>
            </a:pPr>
            <a:r>
              <a:rPr lang="cs-CZ"/>
              <a:t>3. Způsob rozdělení žáků do dvojic je v režii učitele - lze tuto volbu ponechat žákům, nebo je rozdělit, pokud je to nutné.</a:t>
            </a:r>
            <a:endParaRPr lang="cs-CZ" dirty="0"/>
          </a:p>
          <a:p>
            <a:pPr marL="0" indent="0">
              <a:buNone/>
            </a:pPr>
            <a:r>
              <a:rPr lang="cs-CZ"/>
              <a:t>4. První část projektu, tj. prezentaci, by měli žáci zčásti zpracovat během vyučování ve škole (v závislosti na intelektuálních možnostech žáků). Učitel by měl všem dvojicím pomoci při vypracování pracovního plánu, který usnadní řádné zhotovení projektu. </a:t>
            </a:r>
          </a:p>
          <a:p>
            <a:pPr marL="0" indent="0">
              <a:buNone/>
            </a:pPr>
            <a:r>
              <a:rPr lang="cs-CZ"/>
              <a:t>5. Důležité je žáky upozornit, aby prezentace nebyly přeplněny obsahem, občas obrázky řeknou víc než slova.</a:t>
            </a:r>
            <a:endParaRPr lang="cs-CZ" dirty="0"/>
          </a:p>
          <a:p>
            <a:endParaRPr lang="cs-CZ" dirty="0"/>
          </a:p>
        </p:txBody>
      </p:sp>
    </p:spTree>
    <p:extLst>
      <p:ext uri="{BB962C8B-B14F-4D97-AF65-F5344CB8AC3E}">
        <p14:creationId xmlns:p14="http://schemas.microsoft.com/office/powerpoint/2010/main" val="33123846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Příručka pro učitele:</a:t>
            </a:r>
          </a:p>
        </p:txBody>
      </p:sp>
      <p:sp>
        <p:nvSpPr>
          <p:cNvPr id="3" name="Symbol zastępczy zawartości 2"/>
          <p:cNvSpPr>
            <a:spLocks noGrp="1"/>
          </p:cNvSpPr>
          <p:nvPr>
            <p:ph idx="1"/>
          </p:nvPr>
        </p:nvSpPr>
        <p:spPr/>
        <p:txBody>
          <a:bodyPr>
            <a:normAutofit fontScale="92500" lnSpcReduction="10000"/>
          </a:bodyPr>
          <a:lstStyle/>
          <a:p>
            <a:pPr marL="0" indent="0">
              <a:buNone/>
            </a:pPr>
            <a:r>
              <a:rPr lang="cs-CZ"/>
              <a:t>6. Učitel by měl žáky upozornit, že byla měla být připravovaná prezentace promyšlená tak, aby ji mohli později srozumitelně předvést před třídou.</a:t>
            </a:r>
          </a:p>
          <a:p>
            <a:pPr marL="0" indent="0">
              <a:buNone/>
            </a:pPr>
            <a:r>
              <a:rPr lang="cs-CZ"/>
              <a:t>7. Učitel může dávat žákům pokyny, v závislosti na jejich potřebách. Především v první části zadání je důležité žákům připomínat, aby nepřepisovali definice ze zdrojů. Pokud je jejich slovní zásoba nedostatečná, aby napsali obsah svými slovy, mohou slova nahradit obrázky nebo příslušnými fotografiemi, výstřižky z novin.</a:t>
            </a:r>
            <a:endParaRPr lang="cs-CZ" dirty="0"/>
          </a:p>
          <a:p>
            <a:pPr marL="0" indent="0">
              <a:buNone/>
            </a:pPr>
            <a:r>
              <a:rPr lang="cs-CZ"/>
              <a:t>8. Prezentace by se měli zúčastnit oba žáci z dvojice. </a:t>
            </a:r>
          </a:p>
          <a:p>
            <a:pPr marL="0" indent="0">
              <a:buNone/>
            </a:pPr>
            <a:r>
              <a:rPr lang="cs-CZ"/>
              <a:t>9. Druhá část zadání by měla být ve velké míře zpracována během výuky ve škole.  Doma nebo na mimoškolních aktivitách si mohou žáci připravit pouze materiály, obsah pro vytvoření plakátu.</a:t>
            </a:r>
            <a:endParaRPr lang="cs-CZ" dirty="0"/>
          </a:p>
          <a:p>
            <a:endParaRPr lang="cs-CZ" dirty="0"/>
          </a:p>
        </p:txBody>
      </p:sp>
    </p:spTree>
    <p:extLst>
      <p:ext uri="{BB962C8B-B14F-4D97-AF65-F5344CB8AC3E}">
        <p14:creationId xmlns:p14="http://schemas.microsoft.com/office/powerpoint/2010/main" val="9336626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0" y="1916832"/>
            <a:ext cx="8435280" cy="691480"/>
          </a:xfrm>
        </p:spPr>
        <p:txBody>
          <a:bodyPr/>
          <a:lstStyle/>
          <a:p>
            <a:r>
              <a:rPr lang="cs-CZ" sz="3600" dirty="0"/>
              <a:t>Příručka pro učitele:</a:t>
            </a:r>
          </a:p>
        </p:txBody>
      </p:sp>
      <p:sp>
        <p:nvSpPr>
          <p:cNvPr id="3" name="Symbol zastępczy zawartości 2"/>
          <p:cNvSpPr>
            <a:spLocks noGrp="1"/>
          </p:cNvSpPr>
          <p:nvPr>
            <p:ph idx="1"/>
          </p:nvPr>
        </p:nvSpPr>
        <p:spPr>
          <a:xfrm>
            <a:off x="289310" y="2492896"/>
            <a:ext cx="8229600" cy="4525963"/>
          </a:xfrm>
        </p:spPr>
        <p:txBody>
          <a:bodyPr>
            <a:normAutofit/>
          </a:bodyPr>
          <a:lstStyle/>
          <a:p>
            <a:pPr marL="0" indent="0">
              <a:buNone/>
            </a:pPr>
            <a:r>
              <a:rPr lang="cs-CZ" sz="2000" dirty="0">
                <a:solidFill>
                  <a:schemeClr val="tx1"/>
                </a:solidFill>
              </a:rPr>
              <a:t>10. Doporučovaná doba realizace projektu je 3 týdny (včetně prezentace projektu). Pokud je to nutné (přítomnost několika žáků s dodatečnými poruchami), může být doba prodloužena.</a:t>
            </a:r>
          </a:p>
          <a:p>
            <a:pPr marL="0" indent="0">
              <a:buNone/>
            </a:pPr>
            <a:r>
              <a:rPr lang="cs-CZ" sz="2000" dirty="0">
                <a:solidFill>
                  <a:schemeClr val="tx1"/>
                </a:solidFill>
              </a:rPr>
              <a:t>11. Je vhodné, aby se realizace tohoto projektu účastnil školní psycholog nebo výchovný poradce. V rámci shrnutí projektu lze zorganizovat setkání, besedu o problematice závislostí.</a:t>
            </a:r>
          </a:p>
          <a:p>
            <a:pPr marL="0" indent="0">
              <a:buNone/>
            </a:pPr>
            <a:r>
              <a:rPr lang="cs-CZ" sz="2000" dirty="0">
                <a:solidFill>
                  <a:schemeClr val="tx1"/>
                </a:solidFill>
              </a:rPr>
              <a:t>12. Učitel může také žákům představit základní pravidla asertivního říkání „NE“. Mohou to být dramatické scénky nebo jiná forma, která žákům ukáže, že není ostudou říct </a:t>
            </a:r>
            <a:r>
              <a:rPr lang="cs-CZ" sz="2000" b="1" dirty="0">
                <a:solidFill>
                  <a:schemeClr val="tx1"/>
                </a:solidFill>
              </a:rPr>
              <a:t>„ne“</a:t>
            </a:r>
            <a:r>
              <a:rPr lang="cs-CZ" sz="2000" dirty="0">
                <a:solidFill>
                  <a:schemeClr val="tx1"/>
                </a:solidFill>
              </a:rPr>
              <a:t>, když jim někdo nabízí ochutnání alkoholu, drog nebo cigaretu. Důležitá je v tomto případě prevence vzniku závislostí.</a:t>
            </a:r>
          </a:p>
        </p:txBody>
      </p:sp>
      <p:pic>
        <p:nvPicPr>
          <p:cNvPr id="2050" name="Picture 2" descr="C:\Users\Admin\Desktop\logosbeneficaireserasmusright_e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1876830"/>
          </a:xfrm>
          <a:prstGeom prst="rect">
            <a:avLst/>
          </a:prstGeom>
          <a:noFill/>
          <a:extLst>
            <a:ext uri="{909E8E84-426E-40DD-AFC4-6F175D3DCCD1}">
              <a14:hiddenFill xmlns:a14="http://schemas.microsoft.com/office/drawing/2010/main">
                <a:solidFill>
                  <a:srgbClr val="FFFFFF"/>
                </a:solidFill>
              </a14:hiddenFill>
            </a:ext>
          </a:extLst>
        </p:spPr>
      </p:pic>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30686" y="6303452"/>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62698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Úvod:</a:t>
            </a:r>
            <a:endParaRPr lang="cs-CZ" dirty="0"/>
          </a:p>
        </p:txBody>
      </p:sp>
      <p:sp>
        <p:nvSpPr>
          <p:cNvPr id="3" name="Symbol zastępczy zawartości 2"/>
          <p:cNvSpPr>
            <a:spLocks noGrp="1"/>
          </p:cNvSpPr>
          <p:nvPr>
            <p:ph idx="1"/>
          </p:nvPr>
        </p:nvSpPr>
        <p:spPr/>
        <p:txBody>
          <a:bodyPr/>
          <a:lstStyle/>
          <a:p>
            <a:r>
              <a:rPr lang="cs-CZ"/>
              <a:t>Co ukazují tyto obrázky?</a:t>
            </a:r>
          </a:p>
          <a:p>
            <a:r>
              <a:rPr lang="cs-CZ"/>
              <a:t>Jaká zde vidíte rizika?</a:t>
            </a:r>
          </a:p>
          <a:p>
            <a:pPr marL="0" indent="0">
              <a:buNone/>
            </a:pPr>
            <a:endParaRPr lang="cs-CZ" dirty="0"/>
          </a:p>
        </p:txBody>
      </p:sp>
      <p:pic>
        <p:nvPicPr>
          <p:cNvPr id="102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257" r="5179"/>
          <a:stretch/>
        </p:blipFill>
        <p:spPr bwMode="auto">
          <a:xfrm>
            <a:off x="464027" y="2678699"/>
            <a:ext cx="3227697" cy="198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descr="Znalezione obrazy dla zapytania uzale&amp;zdot;nienie obraz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68952" y="2585882"/>
            <a:ext cx="2615103" cy="19800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Znalezione obrazy dla zapytania uzale&amp;zdot;nienie obrazy"/>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56491" y="4715184"/>
            <a:ext cx="2969999" cy="19800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Znalezione obrazy dla zapytania uzale&amp;zdot;nienie obrazy"/>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32354" y="4698000"/>
            <a:ext cx="2734376" cy="205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3634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Úvod:</a:t>
            </a:r>
            <a:endParaRPr lang="cs-CZ" dirty="0"/>
          </a:p>
        </p:txBody>
      </p:sp>
      <p:sp>
        <p:nvSpPr>
          <p:cNvPr id="3" name="Symbol zastępczy zawartości 2"/>
          <p:cNvSpPr>
            <a:spLocks noGrp="1"/>
          </p:cNvSpPr>
          <p:nvPr>
            <p:ph idx="1"/>
          </p:nvPr>
        </p:nvSpPr>
        <p:spPr/>
        <p:txBody>
          <a:bodyPr>
            <a:normAutofit/>
          </a:bodyPr>
          <a:lstStyle/>
          <a:p>
            <a:pPr marL="0" indent="0">
              <a:buNone/>
            </a:pPr>
            <a:r>
              <a:rPr lang="cs-CZ" dirty="0"/>
              <a:t>Přečtěte si následující slova, která vyřkly závislé osoby:</a:t>
            </a:r>
          </a:p>
          <a:p>
            <a:pPr>
              <a:buNone/>
              <a:defRPr/>
            </a:pPr>
            <a:r>
              <a:rPr lang="cs-CZ" b="1" dirty="0"/>
              <a:t>Závislost:</a:t>
            </a:r>
          </a:p>
          <a:p>
            <a:pPr marL="285750" indent="-285750">
              <a:buFontTx/>
              <a:buChar char="-"/>
              <a:defRPr/>
            </a:pPr>
            <a:r>
              <a:rPr lang="cs-CZ" b="1" dirty="0"/>
              <a:t>„když pořád chcete brát, pít nebo kouřit a na nic jiného nemyslíte“</a:t>
            </a:r>
          </a:p>
          <a:p>
            <a:pPr marL="285750" indent="-285750">
              <a:buFontTx/>
              <a:buChar char="-"/>
              <a:defRPr/>
            </a:pPr>
            <a:r>
              <a:rPr lang="cs-CZ" b="1" dirty="0"/>
              <a:t>„objevuje se, když mám v sobě takové nutkání, nechci - ale musím“</a:t>
            </a:r>
          </a:p>
          <a:p>
            <a:pPr marL="285750" indent="-285750">
              <a:buFontTx/>
              <a:buChar char="-"/>
              <a:defRPr/>
            </a:pPr>
            <a:r>
              <a:rPr lang="cs-CZ" b="1" dirty="0"/>
              <a:t>„když se objevuje bolest, protože jsem si nevzal, nepil, nekouřil jsem“</a:t>
            </a:r>
          </a:p>
          <a:p>
            <a:pPr marL="0" indent="0">
              <a:buNone/>
            </a:pPr>
            <a:endParaRPr lang="cs-CZ" dirty="0"/>
          </a:p>
        </p:txBody>
      </p:sp>
    </p:spTree>
    <p:extLst>
      <p:ext uri="{BB962C8B-B14F-4D97-AF65-F5344CB8AC3E}">
        <p14:creationId xmlns:p14="http://schemas.microsoft.com/office/powerpoint/2010/main" val="104430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Úvod:</a:t>
            </a:r>
            <a:endParaRPr lang="cs-CZ" dirty="0"/>
          </a:p>
        </p:txBody>
      </p:sp>
      <p:sp>
        <p:nvSpPr>
          <p:cNvPr id="3" name="Symbol zastępczy zawartości 2"/>
          <p:cNvSpPr>
            <a:spLocks noGrp="1"/>
          </p:cNvSpPr>
          <p:nvPr>
            <p:ph idx="1"/>
          </p:nvPr>
        </p:nvSpPr>
        <p:spPr/>
        <p:txBody>
          <a:bodyPr>
            <a:normAutofit/>
          </a:bodyPr>
          <a:lstStyle/>
          <a:p>
            <a:pPr marL="0" indent="0">
              <a:buNone/>
            </a:pPr>
            <a:r>
              <a:rPr lang="cs-CZ" altLang="pl-PL" b="1" dirty="0"/>
              <a:t>„Závislost je nemoc, která spočívá ve ztrátě kontroly nad vlastním životem, braní drog, psychotropních látek, pití, kouření i přes problémy, které tyto látky způsobují a narůstající toleranci organismu. Znamená to, že je nutné užívat stále silnější látky nebo jejich vyšší dávky. Závislost obvykle nevzniká s první užitou dávkou, ale rozvíjí se postupně“.</a:t>
            </a:r>
          </a:p>
          <a:p>
            <a:pPr marL="0" indent="0">
              <a:buNone/>
            </a:pPr>
            <a:endParaRPr lang="cs-CZ" dirty="0"/>
          </a:p>
        </p:txBody>
      </p:sp>
    </p:spTree>
    <p:extLst>
      <p:ext uri="{BB962C8B-B14F-4D97-AF65-F5344CB8AC3E}">
        <p14:creationId xmlns:p14="http://schemas.microsoft.com/office/powerpoint/2010/main" val="3151879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Úvod:</a:t>
            </a:r>
            <a:endParaRPr lang="cs-CZ" dirty="0"/>
          </a:p>
        </p:txBody>
      </p:sp>
      <p:sp>
        <p:nvSpPr>
          <p:cNvPr id="3" name="Symbol zastępczy zawartości 2"/>
          <p:cNvSpPr>
            <a:spLocks noGrp="1"/>
          </p:cNvSpPr>
          <p:nvPr>
            <p:ph idx="1"/>
          </p:nvPr>
        </p:nvSpPr>
        <p:spPr/>
        <p:txBody>
          <a:bodyPr/>
          <a:lstStyle/>
          <a:p>
            <a:r>
              <a:rPr lang="cs-CZ"/>
              <a:t>Zbavit se závislost je velmi dlouhý a obtížný proces.</a:t>
            </a:r>
          </a:p>
          <a:p>
            <a:r>
              <a:rPr lang="cs-CZ"/>
              <a:t> Ještě těžší je, pokud jsou závislými nezletilé osoby. Neboť u mladého organismu mnohem rychleji vzniká závislost a mnohem rychleji se ničí takovými látkami, jako alkohol, drogy nebo cigarety.</a:t>
            </a:r>
            <a:endParaRPr lang="cs-CZ" dirty="0"/>
          </a:p>
        </p:txBody>
      </p:sp>
    </p:spTree>
    <p:extLst>
      <p:ext uri="{BB962C8B-B14F-4D97-AF65-F5344CB8AC3E}">
        <p14:creationId xmlns:p14="http://schemas.microsoft.com/office/powerpoint/2010/main" val="2557183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Úvod:</a:t>
            </a:r>
            <a:endParaRPr lang="cs-CZ" dirty="0"/>
          </a:p>
        </p:txBody>
      </p:sp>
      <p:sp>
        <p:nvSpPr>
          <p:cNvPr id="3" name="Symbol zastępczy zawartości 2"/>
          <p:cNvSpPr>
            <a:spLocks noGrp="1"/>
          </p:cNvSpPr>
          <p:nvPr>
            <p:ph idx="1"/>
          </p:nvPr>
        </p:nvSpPr>
        <p:spPr/>
        <p:txBody>
          <a:bodyPr>
            <a:normAutofit/>
          </a:bodyPr>
          <a:lstStyle/>
          <a:p>
            <a:pPr marL="0" indent="0">
              <a:buNone/>
            </a:pPr>
            <a:r>
              <a:rPr lang="cs-CZ"/>
              <a:t>Jaké mohou být výstražné signály v případě závislosti dětí a mládeže?</a:t>
            </a:r>
          </a:p>
          <a:p>
            <a:pPr marL="427038" indent="-322263">
              <a:buSzPct val="45000"/>
              <a:buFont typeface="Wingdings" charset="2"/>
              <a:buChar char=""/>
              <a:tabLst>
                <a:tab pos="427038" algn="l"/>
                <a:tab pos="531813"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Lst>
            </a:pPr>
            <a:r>
              <a:rPr lang="cs-CZ"/>
              <a:t>Změna přátel</a:t>
            </a:r>
          </a:p>
          <a:p>
            <a:pPr marL="427038" indent="-322263">
              <a:buSzPct val="45000"/>
              <a:buFont typeface="Wingdings" charset="2"/>
              <a:buChar char=""/>
              <a:tabLst>
                <a:tab pos="427038" algn="l"/>
                <a:tab pos="531813"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Lst>
            </a:pPr>
            <a:r>
              <a:rPr lang="cs-CZ"/>
              <a:t>Horší výsledky ve škole</a:t>
            </a:r>
          </a:p>
          <a:p>
            <a:pPr marL="427038" indent="-322263">
              <a:buSzPct val="45000"/>
              <a:buFont typeface="Wingdings" charset="2"/>
              <a:buChar char=""/>
              <a:tabLst>
                <a:tab pos="427038" algn="l"/>
                <a:tab pos="531813"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Lst>
            </a:pPr>
            <a:r>
              <a:rPr lang="cs-CZ"/>
              <a:t>Problémy se soustředěním</a:t>
            </a:r>
          </a:p>
          <a:p>
            <a:pPr marL="427038" indent="-322263">
              <a:buSzPct val="45000"/>
              <a:buFont typeface="Wingdings" charset="2"/>
              <a:buChar char=""/>
              <a:tabLst>
                <a:tab pos="427038" algn="l"/>
                <a:tab pos="531813"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Lst>
            </a:pPr>
            <a:r>
              <a:rPr lang="cs-CZ"/>
              <a:t>Ospalost nebo impulzivita</a:t>
            </a:r>
          </a:p>
          <a:p>
            <a:pPr marL="427038" indent="-322263">
              <a:buSzPct val="45000"/>
              <a:buFont typeface="Wingdings" charset="2"/>
              <a:buChar char=""/>
              <a:tabLst>
                <a:tab pos="427038" algn="l"/>
                <a:tab pos="531813"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Lst>
            </a:pPr>
            <a:r>
              <a:rPr lang="cs-CZ"/>
              <a:t>Záškoláctví a agresivita</a:t>
            </a:r>
          </a:p>
          <a:p>
            <a:pPr marL="427038" indent="-322263">
              <a:buSzPct val="45000"/>
              <a:buFont typeface="Wingdings" charset="2"/>
              <a:buChar char=""/>
              <a:tabLst>
                <a:tab pos="427038" algn="l"/>
                <a:tab pos="531813"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Lst>
            </a:pPr>
            <a:r>
              <a:rPr lang="cs-CZ"/>
              <a:t>Podvody a krádeže</a:t>
            </a:r>
          </a:p>
          <a:p>
            <a:pPr marL="427038" indent="-322263">
              <a:buSzPct val="45000"/>
              <a:buFont typeface="Wingdings" charset="2"/>
              <a:buChar char=""/>
              <a:tabLst>
                <a:tab pos="427038" algn="l"/>
                <a:tab pos="531813"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Lst>
            </a:pPr>
            <a:r>
              <a:rPr lang="cs-CZ"/>
              <a:t>Změny vzhledu</a:t>
            </a:r>
          </a:p>
          <a:p>
            <a:endParaRPr lang="cs-CZ" dirty="0"/>
          </a:p>
        </p:txBody>
      </p:sp>
    </p:spTree>
    <p:extLst>
      <p:ext uri="{BB962C8B-B14F-4D97-AF65-F5344CB8AC3E}">
        <p14:creationId xmlns:p14="http://schemas.microsoft.com/office/powerpoint/2010/main" val="1134133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Úvod:</a:t>
            </a:r>
            <a:endParaRPr lang="cs-CZ" dirty="0"/>
          </a:p>
        </p:txBody>
      </p:sp>
      <p:sp>
        <p:nvSpPr>
          <p:cNvPr id="3" name="Symbol zastępczy zawartości 2"/>
          <p:cNvSpPr>
            <a:spLocks noGrp="1"/>
          </p:cNvSpPr>
          <p:nvPr>
            <p:ph idx="1"/>
          </p:nvPr>
        </p:nvSpPr>
        <p:spPr/>
        <p:txBody>
          <a:bodyPr>
            <a:normAutofit/>
          </a:bodyPr>
          <a:lstStyle/>
          <a:p>
            <a:r>
              <a:rPr lang="cs-CZ" dirty="0"/>
              <a:t>Problém závislosti je velmi závažný a těžký. Již na druhém stupni základní školy mnoho žáků zkouší poprvé alkohol, psychotropní látky nebo cigarety. </a:t>
            </a:r>
          </a:p>
          <a:p>
            <a:r>
              <a:rPr lang="cs-CZ" dirty="0"/>
              <a:t>ABYCHOM MOHLI ÚČINNĚ BOJOVAT S NEPŘÍTELEM, MUSÍME HO DOBŘE POZNAT.</a:t>
            </a:r>
          </a:p>
          <a:p>
            <a:r>
              <a:rPr lang="cs-CZ" b="1" dirty="0">
                <a:solidFill>
                  <a:srgbClr val="FF0000"/>
                </a:solidFill>
              </a:rPr>
              <a:t>Toto zadání bude mít za účel ukázat vám, jak destruktivní vliv mají závislosti na organismus mladých lidí.</a:t>
            </a:r>
          </a:p>
        </p:txBody>
      </p:sp>
    </p:spTree>
    <p:extLst>
      <p:ext uri="{BB962C8B-B14F-4D97-AF65-F5344CB8AC3E}">
        <p14:creationId xmlns:p14="http://schemas.microsoft.com/office/powerpoint/2010/main" val="413095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cs-CZ"/>
              <a:t>Zadání:</a:t>
            </a:r>
            <a:endParaRPr lang="cs-CZ" dirty="0"/>
          </a:p>
        </p:txBody>
      </p:sp>
      <p:sp>
        <p:nvSpPr>
          <p:cNvPr id="3" name="Symbol zastępczy zawartości 2"/>
          <p:cNvSpPr>
            <a:spLocks noGrp="1"/>
          </p:cNvSpPr>
          <p:nvPr>
            <p:ph idx="1"/>
          </p:nvPr>
        </p:nvSpPr>
        <p:spPr/>
        <p:txBody>
          <a:bodyPr/>
          <a:lstStyle/>
          <a:p>
            <a:pPr marL="0" indent="0">
              <a:buNone/>
            </a:pPr>
            <a:r>
              <a:rPr lang="cs-CZ" u="sng" dirty="0"/>
              <a:t>Zadání se bude skládat ze dvou částí:</a:t>
            </a:r>
          </a:p>
          <a:p>
            <a:r>
              <a:rPr lang="cs-CZ" b="1" dirty="0"/>
              <a:t>v první části </a:t>
            </a:r>
            <a:r>
              <a:rPr lang="cs-CZ" dirty="0"/>
              <a:t>ve dvojicích připravíte multimediální prezentaci, která se bude týkat dané závislosti.</a:t>
            </a:r>
          </a:p>
          <a:p>
            <a:r>
              <a:rPr lang="cs-CZ" b="1" dirty="0"/>
              <a:t>v druhé části zadání</a:t>
            </a:r>
            <a:r>
              <a:rPr lang="cs-CZ" dirty="0"/>
              <a:t> každý z vás vytvoří plakát, který varuje před závislostí.</a:t>
            </a:r>
          </a:p>
        </p:txBody>
      </p:sp>
    </p:spTree>
    <p:extLst>
      <p:ext uri="{BB962C8B-B14F-4D97-AF65-F5344CB8AC3E}">
        <p14:creationId xmlns:p14="http://schemas.microsoft.com/office/powerpoint/2010/main" val="29317999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ierownictwo">
  <a:themeElements>
    <a:clrScheme name="Kierownictwo">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Kierownictw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ierownictw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229</TotalTime>
  <Words>1672</Words>
  <Application>Microsoft Office PowerPoint</Application>
  <PresentationFormat>Pokaz na ekranie (4:3)</PresentationFormat>
  <Paragraphs>174</Paragraphs>
  <Slides>24</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24</vt:i4>
      </vt:variant>
    </vt:vector>
  </HeadingPairs>
  <TitlesOfParts>
    <vt:vector size="31" baseType="lpstr">
      <vt:lpstr>Arial</vt:lpstr>
      <vt:lpstr>Century Gothic</vt:lpstr>
      <vt:lpstr>Courier New</vt:lpstr>
      <vt:lpstr>Palatino Linotype</vt:lpstr>
      <vt:lpstr>Times New Roman</vt:lpstr>
      <vt:lpstr>Wingdings</vt:lpstr>
      <vt:lpstr>Kierownictwo</vt:lpstr>
      <vt:lpstr> Závislost – řekni NE!!!</vt:lpstr>
      <vt:lpstr>Obsah:</vt:lpstr>
      <vt:lpstr>Úvod:</vt:lpstr>
      <vt:lpstr>Úvod:</vt:lpstr>
      <vt:lpstr>Úvod:</vt:lpstr>
      <vt:lpstr>Úvod:</vt:lpstr>
      <vt:lpstr>Úvod:</vt:lpstr>
      <vt:lpstr>Úvod:</vt:lpstr>
      <vt:lpstr>Zadání:</vt:lpstr>
      <vt:lpstr>Zadání:</vt:lpstr>
      <vt:lpstr>Zadání: </vt:lpstr>
      <vt:lpstr>Proces:</vt:lpstr>
      <vt:lpstr>Proces:</vt:lpstr>
      <vt:lpstr>Proces – pracovní plán</vt:lpstr>
      <vt:lpstr>Zdroje:</vt:lpstr>
      <vt:lpstr>Hodnocení:</vt:lpstr>
      <vt:lpstr>Hodnocení:</vt:lpstr>
      <vt:lpstr>Hodnocení – bodování:</vt:lpstr>
      <vt:lpstr>Výsledky:</vt:lpstr>
      <vt:lpstr>Výsledky:</vt:lpstr>
      <vt:lpstr>Prezentacja programu PowerPoint</vt:lpstr>
      <vt:lpstr>Příručka pro učitele:</vt:lpstr>
      <vt:lpstr>Příručka pro učitele:</vt:lpstr>
      <vt:lpstr>Příručka pro učitele: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Używki –wpływ na organizm</dc:title>
  <dc:creator>Andrzej Smorąg</dc:creator>
  <cp:lastModifiedBy>Anna Basta</cp:lastModifiedBy>
  <cp:revision>36</cp:revision>
  <dcterms:created xsi:type="dcterms:W3CDTF">2017-07-27T15:31:24Z</dcterms:created>
  <dcterms:modified xsi:type="dcterms:W3CDTF">2020-01-15T20:57:10Z</dcterms:modified>
</cp:coreProperties>
</file>