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70" r:id="rId14"/>
    <p:sldId id="271" r:id="rId15"/>
    <p:sldId id="272" r:id="rId16"/>
    <p:sldId id="273" r:id="rId17"/>
    <p:sldId id="278" r:id="rId18"/>
    <p:sldId id="275" r:id="rId19"/>
    <p:sldId id="276" r:id="rId20"/>
    <p:sldId id="27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03" autoAdjust="0"/>
    <p:restoredTop sz="94660"/>
  </p:normalViewPr>
  <p:slideViewPr>
    <p:cSldViewPr snapToGrid="0">
      <p:cViewPr varScale="1">
        <p:scale>
          <a:sx n="58" d="100"/>
          <a:sy n="58" d="100"/>
        </p:scale>
        <p:origin x="57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sk-SK" smtClean="0"/>
              <a:t>Upravte štýly predlohy textu</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smtClean="0"/>
              <a:t>Kliknutím upravte štýl predlohy podnadpisov</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ok s popiso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sk-SK" smtClean="0"/>
              <a:t>Upravte štýly predlohy textu</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Date Placeholder 4"/>
          <p:cNvSpPr>
            <a:spLocks noGrp="1"/>
          </p:cNvSpPr>
          <p:nvPr>
            <p:ph type="dt" sz="half" idx="10"/>
          </p:nvPr>
        </p:nvSpPr>
        <p:spPr/>
        <p:txBody>
          <a:bodyPr/>
          <a:lstStyle/>
          <a:p>
            <a:fld id="{446C117F-5CCF-4837-BE5F-2B92066CAFAF}" type="datetimeFigureOut">
              <a:rPr lang="en-US" dirty="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sk-SK" smtClean="0"/>
              <a:t>Upravte štýly predlohy textu</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Date Placeholder 4"/>
          <p:cNvSpPr>
            <a:spLocks noGrp="1"/>
          </p:cNvSpPr>
          <p:nvPr>
            <p:ph type="dt" sz="half" idx="10"/>
          </p:nvPr>
        </p:nvSpPr>
        <p:spPr/>
        <p:txBody>
          <a:bodyPr/>
          <a:lstStyle/>
          <a:p>
            <a:fld id="{84EB90BD-B6CE-46B7-997F-7313B992CCDC}" type="datetimeFigureOut">
              <a:rPr lang="en-US" dirty="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sk-SK" smtClean="0"/>
              <a:t>Upravte štýly predlohy textu</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Date Placeholder 4"/>
          <p:cNvSpPr>
            <a:spLocks noGrp="1"/>
          </p:cNvSpPr>
          <p:nvPr>
            <p:ph type="dt" sz="half" idx="10"/>
          </p:nvPr>
        </p:nvSpPr>
        <p:spPr/>
        <p:txBody>
          <a:bodyPr/>
          <a:lstStyle/>
          <a:p>
            <a:fld id="{CDB9D11F-B188-461D-B23F-39381795C052}" type="datetimeFigureOut">
              <a:rPr lang="en-US" dirty="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sk-SK" smtClean="0"/>
              <a:t>Upravte štýly predlohy textu</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Date Placeholder 4"/>
          <p:cNvSpPr>
            <a:spLocks noGrp="1"/>
          </p:cNvSpPr>
          <p:nvPr>
            <p:ph type="dt" sz="half" idx="10"/>
          </p:nvPr>
        </p:nvSpPr>
        <p:spPr/>
        <p:txBody>
          <a:bodyPr/>
          <a:lstStyle/>
          <a:p>
            <a:fld id="{52E6D8D9-55A2-4063-B0F3-121F44549695}" type="datetimeFigureOut">
              <a:rPr lang="en-US" dirty="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ĺpec">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sk-SK" smtClean="0"/>
              <a:t>Upravte štýly predlohy textu</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3" name="Date Placeholder 2"/>
          <p:cNvSpPr>
            <a:spLocks noGrp="1"/>
          </p:cNvSpPr>
          <p:nvPr>
            <p:ph type="dt" sz="half" idx="10"/>
          </p:nvPr>
        </p:nvSpPr>
        <p:spPr/>
        <p:txBody>
          <a:bodyPr/>
          <a:lstStyle/>
          <a:p>
            <a:fld id="{D4B24536-994D-4021-A283-9F449C0DB509}" type="datetimeFigureOut">
              <a:rPr lang="en-US" dirty="0"/>
              <a:t>1/22/2020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ĺpec s obrázkom">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sk-SK" smtClean="0"/>
              <a:t>Upravte štýly predlohy textu</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smtClean="0"/>
              <a:t>Ak chcete pridať obrázok, kliknite na ikonu</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smtClean="0"/>
              <a:t>Ak chcete pridať obrázok, kliknite na ikonu</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smtClean="0"/>
              <a:t>Ak chcete pridať obrázok, kliknite na ikonu</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3" name="Date Placeholder 2"/>
          <p:cNvSpPr>
            <a:spLocks noGrp="1"/>
          </p:cNvSpPr>
          <p:nvPr>
            <p:ph type="dt" sz="half" idx="10"/>
          </p:nvPr>
        </p:nvSpPr>
        <p:spPr/>
        <p:txBody>
          <a:bodyPr/>
          <a:lstStyle/>
          <a:p>
            <a:fld id="{3CBBBB78-C96F-47B7-AB17-D852CA960AC9}" type="datetimeFigureOut">
              <a:rPr lang="en-US" dirty="0"/>
              <a:t>1/22/2020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sk-SK" smtClean="0"/>
              <a:t>Upravte štýly predlohy textu</a:t>
            </a:r>
            <a:endParaRPr lang="en-US" dirty="0"/>
          </a:p>
        </p:txBody>
      </p:sp>
      <p:sp>
        <p:nvSpPr>
          <p:cNvPr id="3" name="Vertical Text Placeholder 2"/>
          <p:cNvSpPr>
            <a:spLocks noGrp="1"/>
          </p:cNvSpPr>
          <p:nvPr>
            <p:ph type="body" orient="vert" idx="1"/>
          </p:nvPr>
        </p:nvSpPr>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sk-SK" smtClean="0"/>
              <a:t>Upravte štýly predlohy textu</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1/22/2020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idx="1"/>
          </p:nvPr>
        </p:nvSpPr>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k-SK" smtClean="0"/>
              <a:t>Upravte štýly predlohy textu</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smtClean="0"/>
              <a:t>Upraviť štýly predlohy textu</a:t>
            </a:r>
          </a:p>
        </p:txBody>
      </p:sp>
      <p:sp>
        <p:nvSpPr>
          <p:cNvPr id="4" name="Date Placeholder 3"/>
          <p:cNvSpPr>
            <a:spLocks noGrp="1"/>
          </p:cNvSpPr>
          <p:nvPr>
            <p:ph type="dt" sz="half" idx="10"/>
          </p:nvPr>
        </p:nvSpPr>
        <p:spPr/>
        <p:txBody>
          <a:bodyPr/>
          <a:lstStyle/>
          <a:p>
            <a:fld id="{30578ACC-22D6-47C1-A373-4FD133E34F3C}" type="datetimeFigureOut">
              <a:rPr lang="en-US" dirty="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sk-SK" smtClean="0"/>
              <a:t>Upravte štýly predlohy textu</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4" name="Content Placeholder 3"/>
          <p:cNvSpPr>
            <a:spLocks noGrp="1"/>
          </p:cNvSpPr>
          <p:nvPr>
            <p:ph sz="half" idx="2"/>
          </p:nvPr>
        </p:nvSpPr>
        <p:spPr>
          <a:xfrm>
            <a:off x="680322" y="3030008"/>
            <a:ext cx="4698355" cy="2906179"/>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6" name="Content Placeholder 5"/>
          <p:cNvSpPr>
            <a:spLocks noGrp="1"/>
          </p:cNvSpPr>
          <p:nvPr>
            <p:ph sz="quarter" idx="4"/>
          </p:nvPr>
        </p:nvSpPr>
        <p:spPr>
          <a:xfrm>
            <a:off x="5594123" y="3030008"/>
            <a:ext cx="4700059" cy="2906179"/>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k-SK" smtClean="0"/>
              <a:t>Upravte štýly predlohy textu</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sk-SK" smtClean="0"/>
              <a:t>Upravte štýly predlohy textu</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Date Placeholder 4"/>
          <p:cNvSpPr>
            <a:spLocks noGrp="1"/>
          </p:cNvSpPr>
          <p:nvPr>
            <p:ph type="dt" sz="half" idx="10"/>
          </p:nvPr>
        </p:nvSpPr>
        <p:spPr/>
        <p:txBody>
          <a:bodyPr/>
          <a:lstStyle/>
          <a:p>
            <a:fld id="{E331444B-B92B-4E27-8C94-BB93EAF5CB18}" type="datetimeFigureOut">
              <a:rPr lang="en-US" dirty="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sk-SK" smtClean="0"/>
              <a:t>Upravte štýly predlohy textu</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Date Placeholder 4"/>
          <p:cNvSpPr>
            <a:spLocks noGrp="1"/>
          </p:cNvSpPr>
          <p:nvPr>
            <p:ph type="dt" sz="half" idx="10"/>
          </p:nvPr>
        </p:nvSpPr>
        <p:spPr/>
        <p:txBody>
          <a:bodyPr/>
          <a:lstStyle/>
          <a:p>
            <a:fld id="{363EFA5E-FA76-400D-B3DC-F0BA90E6D107}" type="datetimeFigureOut">
              <a:rPr lang="en-US" dirty="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sk-SK" smtClean="0"/>
              <a:t>Upravte štýly predlohy textu</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1/22/2020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hyperlink" Target="http://projectbritain.com/britain/uk.htm" TargetMode="External"/><Relationship Id="rId2" Type="http://schemas.openxmlformats.org/officeDocument/2006/relationships/hyperlink" Target="http://www.academia.edu/25719286/_O_Driscoll_James_Britain_for_Learners_of_English" TargetMode="External"/><Relationship Id="rId1" Type="http://schemas.openxmlformats.org/officeDocument/2006/relationships/slideLayout" Target="../slideLayouts/slideLayout2.xml"/><Relationship Id="rId6" Type="http://schemas.openxmlformats.org/officeDocument/2006/relationships/hyperlink" Target="http://projectbritain.com/" TargetMode="External"/><Relationship Id="rId5" Type="http://schemas.openxmlformats.org/officeDocument/2006/relationships/hyperlink" Target="http://learnenglishteens.britishcouncil.org/uk-now/read-uk/scotland" TargetMode="External"/><Relationship Id="rId4" Type="http://schemas.openxmlformats.org/officeDocument/2006/relationships/hyperlink" Target="http://www.oddizzi.com/teachers/explore-the-world/country-close-up/scotland/"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bbc.co.uk/history/recent/troubles/the_troubles_article_01.shtml" TargetMode="External"/><Relationship Id="rId2" Type="http://schemas.openxmlformats.org/officeDocument/2006/relationships/hyperlink" Target="http://en.wikipedia.org/wiki/Northern_Ireland" TargetMode="External"/><Relationship Id="rId1" Type="http://schemas.openxmlformats.org/officeDocument/2006/relationships/slideLayout" Target="../slideLayouts/slideLayout2.xml"/><Relationship Id="rId5" Type="http://schemas.openxmlformats.org/officeDocument/2006/relationships/hyperlink" Target="http://www.poznavaci-zajezdy-irsko.cz/kategorie/irsko--narodni-symboly.aspx" TargetMode="External"/><Relationship Id="rId4" Type="http://schemas.openxmlformats.org/officeDocument/2006/relationships/hyperlink" Target="https://cs.wikipedia.org/wiki/Spojen%C3%A9_kr%C3%A1lovstv%C3%A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tx1"/>
            </a:gs>
            <a:gs pos="0">
              <a:schemeClr val="tx1"/>
            </a:gs>
          </a:gsLst>
          <a:lin ang="2520000" scaled="0"/>
        </a:gra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510505" y="2707583"/>
            <a:ext cx="8144134" cy="1373070"/>
          </a:xfrm>
        </p:spPr>
        <p:txBody>
          <a:bodyPr/>
          <a:lstStyle/>
          <a:p>
            <a:pPr algn="ctr"/>
            <a:r>
              <a:rPr lang="sk-SK" dirty="0" smtClean="0">
                <a:solidFill>
                  <a:srgbClr val="C00000"/>
                </a:solidFill>
              </a:rPr>
              <a:t>SPOJENÉ KRÁĽOVSTVO</a:t>
            </a:r>
            <a:endParaRPr lang="sk-SK" dirty="0">
              <a:solidFill>
                <a:srgbClr val="C00000"/>
              </a:solidFill>
            </a:endParaRPr>
          </a:p>
        </p:txBody>
      </p:sp>
      <p:sp>
        <p:nvSpPr>
          <p:cNvPr id="3" name="Podnadpis 2"/>
          <p:cNvSpPr>
            <a:spLocks noGrp="1"/>
          </p:cNvSpPr>
          <p:nvPr>
            <p:ph type="subTitle" idx="1"/>
          </p:nvPr>
        </p:nvSpPr>
        <p:spPr/>
        <p:txBody>
          <a:bodyPr/>
          <a:lstStyle/>
          <a:p>
            <a:pPr algn="ctr"/>
            <a:r>
              <a:rPr lang="pl-PL" altLang="pl-PL" b="1" dirty="0">
                <a:solidFill>
                  <a:srgbClr val="862110"/>
                </a:solidFill>
              </a:rPr>
              <a:t>WEBQUEST </a:t>
            </a:r>
            <a:r>
              <a:rPr lang="sk-SK" altLang="pl-PL" b="1" dirty="0">
                <a:solidFill>
                  <a:srgbClr val="862110"/>
                </a:solidFill>
              </a:rPr>
              <a:t>URČENÝ PRE ŽIAKOV DRUHÉHO STUPŇA ZÁKLADNÝCH ŠKÔL SO SLUCHOVÝM </a:t>
            </a:r>
            <a:r>
              <a:rPr lang="sk-SK" altLang="pl-PL" b="1" dirty="0" smtClean="0">
                <a:solidFill>
                  <a:srgbClr val="862110"/>
                </a:solidFill>
              </a:rPr>
              <a:t>POSTIHNUTÍM </a:t>
            </a:r>
            <a:endParaRPr lang="en-US" altLang="pl-PL" b="1" dirty="0">
              <a:solidFill>
                <a:srgbClr val="862110"/>
              </a:solidFill>
            </a:endParaRPr>
          </a:p>
          <a:p>
            <a:r>
              <a:rPr lang="sk-SK" dirty="0" smtClean="0">
                <a:solidFill>
                  <a:srgbClr val="C00000"/>
                </a:solidFill>
              </a:rPr>
              <a:t>Vypracovala: Michaela </a:t>
            </a:r>
            <a:r>
              <a:rPr lang="sk-SK" dirty="0" err="1" smtClean="0">
                <a:solidFill>
                  <a:srgbClr val="C00000"/>
                </a:solidFill>
              </a:rPr>
              <a:t>Zombeková</a:t>
            </a:r>
            <a:endParaRPr lang="sk-SK" dirty="0">
              <a:solidFill>
                <a:srgbClr val="C00000"/>
              </a:solidFill>
            </a:endParaRPr>
          </a:p>
        </p:txBody>
      </p:sp>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7680" y="2691119"/>
            <a:ext cx="2179728" cy="3509732"/>
          </a:xfrm>
          <a:prstGeom prst="rect">
            <a:avLst/>
          </a:prstGeom>
        </p:spPr>
      </p:pic>
      <p:pic>
        <p:nvPicPr>
          <p:cNvPr id="1026" name="Picture 2" descr="C:\Users\Admin\Desktop\logosbeneficaireserasmusright_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1160"/>
            <a:ext cx="12192000" cy="2502442"/>
          </a:xfrm>
          <a:prstGeom prst="rect">
            <a:avLst/>
          </a:prstGeom>
          <a:noFill/>
          <a:extLst>
            <a:ext uri="{909E8E84-426E-40DD-AFC4-6F175D3DCCD1}">
              <a14:hiddenFill xmlns:a14="http://schemas.microsoft.com/office/drawing/2010/main">
                <a:solidFill>
                  <a:srgbClr val="FFFFFF"/>
                </a:solidFill>
              </a14:hiddenFill>
            </a:ext>
          </a:extLst>
        </p:spPr>
      </p:pic>
      <p:pic>
        <p:nvPicPr>
          <p:cNvPr id="6" name="Obraz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4463" y="6300788"/>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4429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ZDROJE</a:t>
            </a:r>
            <a:endParaRPr lang="sk-SK" dirty="0"/>
          </a:p>
        </p:txBody>
      </p:sp>
      <p:sp>
        <p:nvSpPr>
          <p:cNvPr id="3" name="Zástupný objekt pre obsah 2"/>
          <p:cNvSpPr>
            <a:spLocks noGrp="1"/>
          </p:cNvSpPr>
          <p:nvPr>
            <p:ph idx="1"/>
          </p:nvPr>
        </p:nvSpPr>
        <p:spPr/>
        <p:txBody>
          <a:bodyPr>
            <a:normAutofit lnSpcReduction="10000"/>
          </a:bodyPr>
          <a:lstStyle/>
          <a:p>
            <a:pPr algn="just"/>
            <a:r>
              <a:rPr lang="sk-SK" dirty="0">
                <a:hlinkClick r:id="rId2"/>
              </a:rPr>
              <a:t>http://www.academia.edu/25719286/_</a:t>
            </a:r>
            <a:r>
              <a:rPr lang="sk-SK" dirty="0" smtClean="0">
                <a:hlinkClick r:id="rId2"/>
              </a:rPr>
              <a:t>O_Driscoll_James_Britain_for_Learners_of_English</a:t>
            </a:r>
            <a:endParaRPr lang="sk-SK" dirty="0" smtClean="0"/>
          </a:p>
          <a:p>
            <a:pPr algn="just"/>
            <a:r>
              <a:rPr lang="sk-SK" dirty="0">
                <a:hlinkClick r:id="rId3"/>
              </a:rPr>
              <a:t>http://</a:t>
            </a:r>
            <a:r>
              <a:rPr lang="sk-SK" dirty="0" smtClean="0">
                <a:hlinkClick r:id="rId3"/>
              </a:rPr>
              <a:t>projectbritain.com/britain/uk.htm</a:t>
            </a:r>
            <a:endParaRPr lang="sk-SK" dirty="0" smtClean="0"/>
          </a:p>
          <a:p>
            <a:pPr algn="just"/>
            <a:r>
              <a:rPr lang="sk-SK" dirty="0">
                <a:hlinkClick r:id="rId4"/>
              </a:rPr>
              <a:t>http://www.oddizzi.com/teachers/explore-the-world/country-close-up/scotland</a:t>
            </a:r>
            <a:r>
              <a:rPr lang="sk-SK" dirty="0" smtClean="0">
                <a:hlinkClick r:id="rId4"/>
              </a:rPr>
              <a:t>/</a:t>
            </a:r>
            <a:endParaRPr lang="sk-SK" dirty="0" smtClean="0"/>
          </a:p>
          <a:p>
            <a:pPr algn="just"/>
            <a:r>
              <a:rPr lang="sk-SK" dirty="0">
                <a:hlinkClick r:id="rId5"/>
              </a:rPr>
              <a:t>http://</a:t>
            </a:r>
            <a:r>
              <a:rPr lang="sk-SK" dirty="0" smtClean="0">
                <a:hlinkClick r:id="rId5"/>
              </a:rPr>
              <a:t>learnenglishteens.britishcouncil.org/uk-now/read-uk/scotland</a:t>
            </a:r>
            <a:endParaRPr lang="sk-SK" dirty="0" smtClean="0"/>
          </a:p>
          <a:p>
            <a:pPr algn="just"/>
            <a:r>
              <a:rPr lang="sk-SK" dirty="0">
                <a:hlinkClick r:id="rId6"/>
              </a:rPr>
              <a:t>http://projectbritain.com</a:t>
            </a:r>
            <a:r>
              <a:rPr lang="sk-SK" dirty="0" smtClean="0">
                <a:hlinkClick r:id="rId6"/>
              </a:rPr>
              <a:t>/</a:t>
            </a:r>
            <a:endParaRPr lang="sk-SK" dirty="0" smtClean="0"/>
          </a:p>
          <a:p>
            <a:pPr algn="just"/>
            <a:r>
              <a:rPr lang="sk-SK" dirty="0"/>
              <a:t>http://www.wales.com/about-wales</a:t>
            </a:r>
          </a:p>
        </p:txBody>
      </p:sp>
    </p:spTree>
    <p:extLst>
      <p:ext uri="{BB962C8B-B14F-4D97-AF65-F5344CB8AC3E}">
        <p14:creationId xmlns:p14="http://schemas.microsoft.com/office/powerpoint/2010/main" val="11657238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ZDROJE</a:t>
            </a:r>
            <a:endParaRPr lang="sk-SK" dirty="0"/>
          </a:p>
        </p:txBody>
      </p:sp>
      <p:sp>
        <p:nvSpPr>
          <p:cNvPr id="3" name="Zástupný objekt pre obsah 2"/>
          <p:cNvSpPr>
            <a:spLocks noGrp="1"/>
          </p:cNvSpPr>
          <p:nvPr>
            <p:ph idx="1"/>
          </p:nvPr>
        </p:nvSpPr>
        <p:spPr/>
        <p:txBody>
          <a:bodyPr/>
          <a:lstStyle/>
          <a:p>
            <a:pPr algn="just"/>
            <a:r>
              <a:rPr lang="sk-SK" dirty="0">
                <a:hlinkClick r:id="rId2"/>
              </a:rPr>
              <a:t>http://</a:t>
            </a:r>
            <a:r>
              <a:rPr lang="sk-SK" dirty="0" smtClean="0">
                <a:hlinkClick r:id="rId2"/>
              </a:rPr>
              <a:t>en.wikipedia.org/wiki/Northern_Ireland</a:t>
            </a:r>
            <a:endParaRPr lang="sk-SK" dirty="0" smtClean="0"/>
          </a:p>
          <a:p>
            <a:pPr algn="just"/>
            <a:r>
              <a:rPr lang="sk-SK" dirty="0">
                <a:hlinkClick r:id="rId3"/>
              </a:rPr>
              <a:t>http://</a:t>
            </a:r>
            <a:r>
              <a:rPr lang="sk-SK" dirty="0" smtClean="0">
                <a:hlinkClick r:id="rId3"/>
              </a:rPr>
              <a:t>www.bbc.co.uk/history/recent/troubles/the_troubles_article_01.shtml</a:t>
            </a:r>
            <a:endParaRPr lang="sk-SK" dirty="0" smtClean="0"/>
          </a:p>
          <a:p>
            <a:pPr algn="just"/>
            <a:r>
              <a:rPr lang="pl-PL" dirty="0">
                <a:hlinkClick r:id="rId4"/>
              </a:rPr>
              <a:t>https://</a:t>
            </a:r>
            <a:r>
              <a:rPr lang="pl-PL" dirty="0" smtClean="0">
                <a:hlinkClick r:id="rId4"/>
              </a:rPr>
              <a:t>cs.wikipedia.org/wiki/Spojen%C3%A9_kr%C3%A1lovstv%C3%AD</a:t>
            </a:r>
            <a:endParaRPr lang="pl-PL" dirty="0" smtClean="0"/>
          </a:p>
          <a:p>
            <a:pPr algn="just"/>
            <a:r>
              <a:rPr lang="sk-SK" dirty="0">
                <a:hlinkClick r:id="rId5"/>
              </a:rPr>
              <a:t>http://www.poznavaci-zajezdy-irsko.cz/kategorie/irsko--narodni-symboly.aspx</a:t>
            </a:r>
            <a:endParaRPr lang="sk-SK" dirty="0"/>
          </a:p>
          <a:p>
            <a:pPr marL="0" indent="0" algn="just">
              <a:buNone/>
            </a:pPr>
            <a:endParaRPr lang="sk-SK" dirty="0" smtClean="0"/>
          </a:p>
        </p:txBody>
      </p:sp>
    </p:spTree>
    <p:extLst>
      <p:ext uri="{BB962C8B-B14F-4D97-AF65-F5344CB8AC3E}">
        <p14:creationId xmlns:p14="http://schemas.microsoft.com/office/powerpoint/2010/main" val="9863402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HODNOTENIE</a:t>
            </a:r>
            <a:endParaRPr lang="sk-SK" dirty="0"/>
          </a:p>
        </p:txBody>
      </p:sp>
      <p:sp>
        <p:nvSpPr>
          <p:cNvPr id="3" name="Zástupný objekt pre obsah 2"/>
          <p:cNvSpPr>
            <a:spLocks noGrp="1"/>
          </p:cNvSpPr>
          <p:nvPr>
            <p:ph idx="1"/>
          </p:nvPr>
        </p:nvSpPr>
        <p:spPr/>
        <p:txBody>
          <a:bodyPr/>
          <a:lstStyle/>
          <a:p>
            <a:pPr algn="just">
              <a:spcBef>
                <a:spcPts val="0"/>
              </a:spcBef>
              <a:defRPr/>
            </a:pPr>
            <a:r>
              <a:rPr lang="sk-SK" dirty="0"/>
              <a:t>Každá skupina </a:t>
            </a:r>
            <a:r>
              <a:rPr lang="sk-SK" dirty="0" smtClean="0"/>
              <a:t>bude za svoju prácu ohodnotená </a:t>
            </a:r>
            <a:r>
              <a:rPr lang="sk-SK" dirty="0"/>
              <a:t>na základe toho, </a:t>
            </a:r>
            <a:r>
              <a:rPr lang="sk-SK" dirty="0" smtClean="0"/>
              <a:t>ako </a:t>
            </a:r>
            <a:r>
              <a:rPr lang="sk-SK" dirty="0"/>
              <a:t>svoju úlohu </a:t>
            </a:r>
            <a:r>
              <a:rPr lang="sk-SK" dirty="0" smtClean="0"/>
              <a:t>splní. Hodnotí sa estetická aj obsahová stránka prezentácie, plagát, použité zdroje , vzájomná spolupráca  a záverečné prezentovanie projektu.</a:t>
            </a:r>
          </a:p>
          <a:p>
            <a:pPr marL="0" indent="0" algn="just">
              <a:spcBef>
                <a:spcPts val="0"/>
              </a:spcBef>
              <a:buNone/>
              <a:defRPr/>
            </a:pPr>
            <a:endParaRPr lang="sk-SK" dirty="0" smtClean="0"/>
          </a:p>
          <a:p>
            <a:pPr algn="just">
              <a:spcBef>
                <a:spcPts val="0"/>
              </a:spcBef>
              <a:defRPr/>
            </a:pPr>
            <a:r>
              <a:rPr lang="sk-SK" dirty="0" smtClean="0"/>
              <a:t>Známka bude jedna </a:t>
            </a:r>
            <a:r>
              <a:rPr lang="sk-SK" dirty="0"/>
              <a:t>za celý </a:t>
            </a:r>
            <a:r>
              <a:rPr lang="sk-SK" dirty="0" smtClean="0"/>
              <a:t>projekt, teda je dôležitý celkový </a:t>
            </a:r>
            <a:r>
              <a:rPr lang="sk-SK" dirty="0"/>
              <a:t>dojem. </a:t>
            </a:r>
          </a:p>
          <a:p>
            <a:pPr marL="457200" indent="-457200">
              <a:spcBef>
                <a:spcPts val="0"/>
              </a:spcBef>
              <a:defRPr/>
            </a:pPr>
            <a:endParaRPr lang="pl-PL" sz="2000" b="1" dirty="0">
              <a:solidFill>
                <a:schemeClr val="accent3">
                  <a:lumMod val="75000"/>
                </a:schemeClr>
              </a:solidFill>
            </a:endParaRPr>
          </a:p>
          <a:p>
            <a:endParaRPr lang="sk-SK" dirty="0"/>
          </a:p>
        </p:txBody>
      </p:sp>
    </p:spTree>
    <p:extLst>
      <p:ext uri="{BB962C8B-B14F-4D97-AF65-F5344CB8AC3E}">
        <p14:creationId xmlns:p14="http://schemas.microsoft.com/office/powerpoint/2010/main" val="9675380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AEA4550-FB66-4BC9-94ED-DE51EFD4D81A}"/>
              </a:ext>
            </a:extLst>
          </p:cNvPr>
          <p:cNvSpPr>
            <a:spLocks noGrp="1"/>
          </p:cNvSpPr>
          <p:nvPr>
            <p:ph type="title"/>
          </p:nvPr>
        </p:nvSpPr>
        <p:spPr/>
        <p:txBody>
          <a:bodyPr/>
          <a:lstStyle/>
          <a:p>
            <a:r>
              <a:rPr lang="pl-PL" b="1" dirty="0" smtClean="0"/>
              <a:t>HODNOTENIE</a:t>
            </a:r>
            <a:endParaRPr lang="pl-PL" dirty="0"/>
          </a:p>
        </p:txBody>
      </p:sp>
      <p:graphicFrame>
        <p:nvGraphicFramePr>
          <p:cNvPr id="4" name="Symbol zastępczy zawartości 3">
            <a:extLst>
              <a:ext uri="{FF2B5EF4-FFF2-40B4-BE49-F238E27FC236}">
                <a16:creationId xmlns:a16="http://schemas.microsoft.com/office/drawing/2014/main" xmlns="" id="{7AEBFCAB-81F7-4A73-90FF-4EBDE263A680}"/>
              </a:ext>
            </a:extLst>
          </p:cNvPr>
          <p:cNvGraphicFramePr>
            <a:graphicFrameLocks noGrp="1"/>
          </p:cNvGraphicFramePr>
          <p:nvPr>
            <p:ph idx="1"/>
            <p:extLst/>
          </p:nvPr>
        </p:nvGraphicFramePr>
        <p:xfrm>
          <a:off x="681038" y="2336800"/>
          <a:ext cx="9613900" cy="4338320"/>
        </p:xfrm>
        <a:graphic>
          <a:graphicData uri="http://schemas.openxmlformats.org/drawingml/2006/table">
            <a:tbl>
              <a:tblPr firstRow="1" bandRow="1">
                <a:tableStyleId>{5C22544A-7EE6-4342-B048-85BDC9FD1C3A}</a:tableStyleId>
              </a:tblPr>
              <a:tblGrid>
                <a:gridCol w="2439661">
                  <a:extLst>
                    <a:ext uri="{9D8B030D-6E8A-4147-A177-3AD203B41FA5}">
                      <a16:colId xmlns:a16="http://schemas.microsoft.com/office/drawing/2014/main" xmlns="" val="1881291383"/>
                    </a:ext>
                  </a:extLst>
                </a:gridCol>
                <a:gridCol w="2369994">
                  <a:extLst>
                    <a:ext uri="{9D8B030D-6E8A-4147-A177-3AD203B41FA5}">
                      <a16:colId xmlns:a16="http://schemas.microsoft.com/office/drawing/2014/main" xmlns="" val="3731982650"/>
                    </a:ext>
                  </a:extLst>
                </a:gridCol>
                <a:gridCol w="2400770">
                  <a:extLst>
                    <a:ext uri="{9D8B030D-6E8A-4147-A177-3AD203B41FA5}">
                      <a16:colId xmlns:a16="http://schemas.microsoft.com/office/drawing/2014/main" xmlns="" val="3935696474"/>
                    </a:ext>
                  </a:extLst>
                </a:gridCol>
                <a:gridCol w="2403475">
                  <a:extLst>
                    <a:ext uri="{9D8B030D-6E8A-4147-A177-3AD203B41FA5}">
                      <a16:colId xmlns:a16="http://schemas.microsoft.com/office/drawing/2014/main" xmlns="" val="834379282"/>
                    </a:ext>
                  </a:extLst>
                </a:gridCol>
              </a:tblGrid>
              <a:tr h="370840">
                <a:tc>
                  <a:txBody>
                    <a:bodyPr/>
                    <a:lstStyle/>
                    <a:p>
                      <a:pPr marL="0" marR="0" lvl="0" indent="0" algn="ctr" rtl="0" hangingPunct="0">
                        <a:lnSpc>
                          <a:spcPct val="100000"/>
                        </a:lnSpc>
                        <a:spcBef>
                          <a:spcPts val="0"/>
                        </a:spcBef>
                        <a:spcAft>
                          <a:spcPts val="0"/>
                        </a:spcAft>
                        <a:buNone/>
                        <a:tabLst/>
                      </a:pPr>
                      <a:r>
                        <a:rPr lang="sk-SK" sz="1800" b="0" i="0" u="none" strike="noStrike" kern="1200" noProof="0" dirty="0" smtClean="0">
                          <a:latin typeface="Arial" pitchFamily="18"/>
                          <a:ea typeface="Lucida Sans Unicode" pitchFamily="2"/>
                          <a:cs typeface="Mangal" pitchFamily="2"/>
                        </a:rPr>
                        <a:t>Počet bodov</a:t>
                      </a:r>
                      <a:endParaRPr lang="sk-SK" sz="1800" b="0" i="0" u="none" strike="noStrike" kern="1200" noProof="0" dirty="0">
                        <a:latin typeface="Arial" pitchFamily="18"/>
                        <a:ea typeface="Lucida Sans Unicode" pitchFamily="2"/>
                        <a:cs typeface="Mangal" pitchFamily="2"/>
                      </a:endParaRPr>
                    </a:p>
                  </a:txBody>
                  <a:tcPr marL="83599" marR="83599"/>
                </a:tc>
                <a:tc>
                  <a:txBody>
                    <a:bodyPr/>
                    <a:lstStyle/>
                    <a:p>
                      <a:pPr marL="0" marR="0" lvl="0" indent="0" algn="ctr" rtl="0" hangingPunct="0">
                        <a:lnSpc>
                          <a:spcPct val="100000"/>
                        </a:lnSpc>
                        <a:spcBef>
                          <a:spcPts val="0"/>
                        </a:spcBef>
                        <a:spcAft>
                          <a:spcPts val="0"/>
                        </a:spcAft>
                        <a:buNone/>
                        <a:tabLst/>
                      </a:pPr>
                      <a:r>
                        <a:rPr lang="pl-PL" sz="1800" b="0" i="0" u="none" strike="noStrike" kern="1200">
                          <a:latin typeface="Arial" pitchFamily="18"/>
                          <a:ea typeface="Lucida Sans Unicode" pitchFamily="2"/>
                          <a:cs typeface="Mangal" pitchFamily="2"/>
                        </a:rPr>
                        <a:t>1</a:t>
                      </a:r>
                    </a:p>
                  </a:txBody>
                  <a:tcPr marL="83599" marR="83599"/>
                </a:tc>
                <a:tc>
                  <a:txBody>
                    <a:bodyPr/>
                    <a:lstStyle/>
                    <a:p>
                      <a:pPr marL="0" marR="0" lvl="0" indent="0" algn="ctr" rtl="0" hangingPunct="0">
                        <a:lnSpc>
                          <a:spcPct val="100000"/>
                        </a:lnSpc>
                        <a:spcBef>
                          <a:spcPts val="0"/>
                        </a:spcBef>
                        <a:spcAft>
                          <a:spcPts val="0"/>
                        </a:spcAft>
                        <a:buNone/>
                        <a:tabLst/>
                      </a:pPr>
                      <a:r>
                        <a:rPr lang="pl-PL" sz="1800" b="0" i="0" u="none" strike="noStrike" kern="1200">
                          <a:latin typeface="Arial" pitchFamily="18"/>
                          <a:ea typeface="Lucida Sans Unicode" pitchFamily="2"/>
                          <a:cs typeface="Mangal" pitchFamily="2"/>
                        </a:rPr>
                        <a:t>2</a:t>
                      </a:r>
                    </a:p>
                  </a:txBody>
                  <a:tcPr marL="83599" marR="83599"/>
                </a:tc>
                <a:tc>
                  <a:txBody>
                    <a:bodyPr/>
                    <a:lstStyle/>
                    <a:p>
                      <a:pPr marL="0" marR="0" lvl="0" indent="0" algn="ctr" rtl="0" hangingPunct="0">
                        <a:lnSpc>
                          <a:spcPct val="100000"/>
                        </a:lnSpc>
                        <a:spcBef>
                          <a:spcPts val="0"/>
                        </a:spcBef>
                        <a:spcAft>
                          <a:spcPts val="0"/>
                        </a:spcAft>
                        <a:buNone/>
                        <a:tabLst/>
                      </a:pPr>
                      <a:r>
                        <a:rPr lang="pl-PL" sz="1800" b="0" i="0" u="none" strike="noStrike" kern="1200">
                          <a:latin typeface="Arial" pitchFamily="18"/>
                          <a:ea typeface="Lucida Sans Unicode" pitchFamily="2"/>
                          <a:cs typeface="Mangal" pitchFamily="2"/>
                        </a:rPr>
                        <a:t>3</a:t>
                      </a:r>
                    </a:p>
                  </a:txBody>
                  <a:tcPr marL="83599" marR="83599"/>
                </a:tc>
                <a:extLst>
                  <a:ext uri="{0D108BD9-81ED-4DB2-BD59-A6C34878D82A}">
                    <a16:rowId xmlns:a16="http://schemas.microsoft.com/office/drawing/2014/main" xmlns="" val="1944231571"/>
                  </a:ext>
                </a:extLst>
              </a:tr>
              <a:tr h="370840">
                <a:tc>
                  <a:txBody>
                    <a:bodyPr/>
                    <a:lstStyle/>
                    <a:p>
                      <a:pPr marL="0" marR="0" lvl="0" indent="0" algn="ctr" rtl="0" hangingPunct="0">
                        <a:lnSpc>
                          <a:spcPct val="100000"/>
                        </a:lnSpc>
                        <a:spcBef>
                          <a:spcPts val="0"/>
                        </a:spcBef>
                        <a:spcAft>
                          <a:spcPts val="0"/>
                        </a:spcAft>
                        <a:buNone/>
                        <a:tabLst/>
                      </a:pPr>
                      <a:endParaRPr lang="sk-SK" sz="1800" b="1" i="0" u="none" strike="noStrike" kern="1200" noProof="0" dirty="0" smtClean="0">
                        <a:latin typeface="Arial" pitchFamily="18"/>
                        <a:ea typeface="Lucida Sans Unicode" pitchFamily="2"/>
                        <a:cs typeface="Mangal" pitchFamily="2"/>
                      </a:endParaRPr>
                    </a:p>
                    <a:p>
                      <a:pPr marL="0" marR="0" lvl="0" indent="0" algn="ctr" rtl="0" hangingPunct="0">
                        <a:lnSpc>
                          <a:spcPct val="100000"/>
                        </a:lnSpc>
                        <a:spcBef>
                          <a:spcPts val="0"/>
                        </a:spcBef>
                        <a:spcAft>
                          <a:spcPts val="0"/>
                        </a:spcAft>
                        <a:buNone/>
                        <a:tabLst/>
                      </a:pPr>
                      <a:r>
                        <a:rPr lang="sk-SK" sz="1800" b="1" i="0" u="none" strike="noStrike" kern="1200" noProof="0" dirty="0" smtClean="0">
                          <a:latin typeface="Arial" pitchFamily="18"/>
                          <a:ea typeface="Lucida Sans Unicode" pitchFamily="2"/>
                          <a:cs typeface="Mangal" pitchFamily="2"/>
                        </a:rPr>
                        <a:t>Obsahová stránka</a:t>
                      </a:r>
                      <a:endParaRPr lang="sk-SK" sz="1800" b="1" i="0" u="none" strike="noStrike" kern="1200" noProof="0" dirty="0">
                        <a:latin typeface="Arial" pitchFamily="18"/>
                        <a:ea typeface="Lucida Sans Unicode" pitchFamily="2"/>
                        <a:cs typeface="Mangal" pitchFamily="2"/>
                      </a:endParaRPr>
                    </a:p>
                  </a:txBody>
                  <a:tcPr marL="83599" marR="83599"/>
                </a:tc>
                <a:tc>
                  <a:txBody>
                    <a:bodyPr/>
                    <a:lstStyle/>
                    <a:p>
                      <a:pPr marL="0" marR="0" lvl="0" indent="0" algn="just" rtl="0" hangingPunct="0">
                        <a:lnSpc>
                          <a:spcPct val="100000"/>
                        </a:lnSpc>
                        <a:spcBef>
                          <a:spcPts val="0"/>
                        </a:spcBef>
                        <a:spcAft>
                          <a:spcPts val="0"/>
                        </a:spcAft>
                        <a:buNone/>
                        <a:tabLst/>
                      </a:pPr>
                      <a:r>
                        <a:rPr lang="sk-SK" sz="1600" b="0" i="0" u="none" strike="noStrike" kern="1200" noProof="0" dirty="0" smtClean="0">
                          <a:latin typeface="Arial" pitchFamily="18"/>
                          <a:ea typeface="Lucida Sans Unicode" pitchFamily="2"/>
                          <a:cs typeface="Mangal" pitchFamily="2"/>
                        </a:rPr>
                        <a:t>Málo</a:t>
                      </a:r>
                      <a:r>
                        <a:rPr lang="sk-SK" sz="1600" b="0" i="0" u="none" strike="noStrike" kern="1200" baseline="0" noProof="0" dirty="0" smtClean="0">
                          <a:latin typeface="Arial" pitchFamily="18"/>
                          <a:ea typeface="Lucida Sans Unicode" pitchFamily="2"/>
                          <a:cs typeface="Mangal" pitchFamily="2"/>
                        </a:rPr>
                        <a:t> informácií, ktoré nesúvisia s témou</a:t>
                      </a:r>
                      <a:r>
                        <a:rPr lang="sk-SK" sz="1600" b="0" i="0" u="none" strike="noStrike" kern="1200" noProof="0" dirty="0" smtClean="0">
                          <a:latin typeface="Arial" pitchFamily="18"/>
                          <a:ea typeface="Lucida Sans Unicode" pitchFamily="2"/>
                          <a:cs typeface="Mangal" pitchFamily="2"/>
                        </a:rPr>
                        <a:t>.</a:t>
                      </a:r>
                    </a:p>
                    <a:p>
                      <a:pPr marL="0" marR="0" lvl="0" indent="0" algn="just" rtl="0" hangingPunct="0">
                        <a:lnSpc>
                          <a:spcPct val="100000"/>
                        </a:lnSpc>
                        <a:spcBef>
                          <a:spcPts val="0"/>
                        </a:spcBef>
                        <a:spcAft>
                          <a:spcPts val="0"/>
                        </a:spcAft>
                        <a:buNone/>
                        <a:tabLst/>
                      </a:pPr>
                      <a:r>
                        <a:rPr lang="sk-SK" sz="1600" b="0" i="0" u="none" strike="noStrike" kern="1200" noProof="0" dirty="0" smtClean="0">
                          <a:latin typeface="Arial" pitchFamily="18"/>
                          <a:ea typeface="Lucida Sans Unicode" pitchFamily="2"/>
                          <a:cs typeface="Mangal" pitchFamily="2"/>
                        </a:rPr>
                        <a:t>Slabé využitie zdrojov.</a:t>
                      </a:r>
                      <a:endParaRPr lang="sk-SK" sz="1600" b="0" i="0" u="none" strike="noStrike" kern="1200" noProof="0" dirty="0">
                        <a:latin typeface="Arial" pitchFamily="18"/>
                        <a:ea typeface="Lucida Sans Unicode" pitchFamily="2"/>
                        <a:cs typeface="Mangal" pitchFamily="2"/>
                      </a:endParaRPr>
                    </a:p>
                  </a:txBody>
                  <a:tcPr marL="83599" marR="83599"/>
                </a:tc>
                <a:tc>
                  <a:txBody>
                    <a:bodyPr/>
                    <a:lstStyle/>
                    <a:p>
                      <a:pPr marL="0" marR="0" lvl="0" indent="0" algn="l" rtl="0" hangingPunct="0">
                        <a:lnSpc>
                          <a:spcPct val="100000"/>
                        </a:lnSpc>
                        <a:spcBef>
                          <a:spcPts val="0"/>
                        </a:spcBef>
                        <a:spcAft>
                          <a:spcPts val="0"/>
                        </a:spcAft>
                        <a:buNone/>
                        <a:tabLst/>
                      </a:pPr>
                      <a:r>
                        <a:rPr lang="sk-SK" sz="1600" b="0" i="0" u="none" strike="noStrike" kern="1200" noProof="0" dirty="0" smtClean="0">
                          <a:latin typeface="Arial" pitchFamily="18"/>
                          <a:ea typeface="Lucida Sans Unicode" pitchFamily="2"/>
                          <a:cs typeface="Mangal" pitchFamily="2"/>
                        </a:rPr>
                        <a:t>Veľa informácií, ktoré súvisia</a:t>
                      </a:r>
                      <a:r>
                        <a:rPr lang="sk-SK" sz="1600" b="0" i="0" u="none" strike="noStrike" kern="1200" baseline="0" noProof="0" dirty="0" smtClean="0">
                          <a:latin typeface="Arial" pitchFamily="18"/>
                          <a:ea typeface="Lucida Sans Unicode" pitchFamily="2"/>
                          <a:cs typeface="Mangal" pitchFamily="2"/>
                        </a:rPr>
                        <a:t> s témou</a:t>
                      </a:r>
                      <a:r>
                        <a:rPr lang="sk-SK" sz="1600" b="0" i="0" u="none" strike="noStrike" kern="1200" noProof="0" dirty="0" smtClean="0">
                          <a:latin typeface="Arial" pitchFamily="18"/>
                          <a:ea typeface="Lucida Sans Unicode" pitchFamily="2"/>
                          <a:cs typeface="Mangal" pitchFamily="2"/>
                        </a:rPr>
                        <a:t>. Dobré využitie zdrojov.</a:t>
                      </a:r>
                      <a:endParaRPr lang="sk-SK" sz="1600" b="0" i="0" u="none" strike="noStrike" kern="1200" noProof="0" dirty="0">
                        <a:latin typeface="Arial" pitchFamily="18"/>
                        <a:ea typeface="Lucida Sans Unicode" pitchFamily="2"/>
                        <a:cs typeface="Mangal" pitchFamily="2"/>
                      </a:endParaRPr>
                    </a:p>
                  </a:txBody>
                  <a:tcPr marL="83599" marR="83599"/>
                </a:tc>
                <a:tc>
                  <a:txBody>
                    <a:bodyPr/>
                    <a:lstStyle/>
                    <a:p>
                      <a:pPr marL="0" marR="0" lvl="0" indent="0" algn="l" rtl="0" hangingPunct="0">
                        <a:lnSpc>
                          <a:spcPct val="100000"/>
                        </a:lnSpc>
                        <a:spcBef>
                          <a:spcPts val="0"/>
                        </a:spcBef>
                        <a:spcAft>
                          <a:spcPts val="0"/>
                        </a:spcAft>
                        <a:buNone/>
                        <a:tabLst/>
                      </a:pPr>
                      <a:r>
                        <a:rPr lang="sk-SK" sz="1600" b="0" i="0" u="none" strike="noStrike" kern="1200" noProof="0" dirty="0" smtClean="0">
                          <a:latin typeface="Arial" pitchFamily="18"/>
                          <a:ea typeface="Lucida Sans Unicode" pitchFamily="2"/>
                          <a:cs typeface="Mangal" pitchFamily="2"/>
                        </a:rPr>
                        <a:t>Vyčerpávajúce informácie, ktoré súvisia s témou, využitie všetkých</a:t>
                      </a:r>
                      <a:r>
                        <a:rPr lang="sk-SK" sz="1600" b="0" i="0" u="none" strike="noStrike" kern="1200" baseline="0" noProof="0" dirty="0" smtClean="0">
                          <a:latin typeface="Arial" pitchFamily="18"/>
                          <a:ea typeface="Lucida Sans Unicode" pitchFamily="2"/>
                          <a:cs typeface="Mangal" pitchFamily="2"/>
                        </a:rPr>
                        <a:t> uvedených zdrojov, prípadne aj iných zdrojových materiálov</a:t>
                      </a:r>
                      <a:r>
                        <a:rPr lang="sk-SK" sz="1600" b="0" i="0" u="none" strike="noStrike" kern="1200" noProof="0" dirty="0" smtClean="0">
                          <a:latin typeface="Arial" pitchFamily="18"/>
                          <a:ea typeface="Lucida Sans Unicode" pitchFamily="2"/>
                          <a:cs typeface="Mangal" pitchFamily="2"/>
                        </a:rPr>
                        <a:t>.</a:t>
                      </a:r>
                      <a:endParaRPr lang="sk-SK" sz="1600" b="0" i="0" u="none" strike="noStrike" kern="1200" noProof="0" dirty="0">
                        <a:latin typeface="Arial" pitchFamily="18"/>
                        <a:ea typeface="Lucida Sans Unicode" pitchFamily="2"/>
                        <a:cs typeface="Mangal" pitchFamily="2"/>
                      </a:endParaRPr>
                    </a:p>
                  </a:txBody>
                  <a:tcPr marL="83599" marR="83599"/>
                </a:tc>
                <a:extLst>
                  <a:ext uri="{0D108BD9-81ED-4DB2-BD59-A6C34878D82A}">
                    <a16:rowId xmlns:a16="http://schemas.microsoft.com/office/drawing/2014/main" xmlns="" val="1959416184"/>
                  </a:ext>
                </a:extLst>
              </a:tr>
              <a:tr h="370840">
                <a:tc>
                  <a:txBody>
                    <a:bodyPr/>
                    <a:lstStyle/>
                    <a:p>
                      <a:pPr marL="0" marR="0" lvl="0" indent="0" algn="ctr" rtl="0" hangingPunct="0">
                        <a:lnSpc>
                          <a:spcPct val="100000"/>
                        </a:lnSpc>
                        <a:spcBef>
                          <a:spcPts val="0"/>
                        </a:spcBef>
                        <a:spcAft>
                          <a:spcPts val="0"/>
                        </a:spcAft>
                        <a:buNone/>
                        <a:tabLst/>
                      </a:pPr>
                      <a:endParaRPr lang="sk-SK" sz="1800" b="1" i="0" u="none" strike="noStrike" kern="1200" noProof="0" dirty="0" smtClean="0">
                        <a:latin typeface="Arial" pitchFamily="18"/>
                        <a:ea typeface="Lucida Sans Unicode" pitchFamily="2"/>
                        <a:cs typeface="Mangal" pitchFamily="2"/>
                      </a:endParaRPr>
                    </a:p>
                    <a:p>
                      <a:pPr marL="0" marR="0" lvl="0" indent="0" algn="ctr" rtl="0" hangingPunct="0">
                        <a:lnSpc>
                          <a:spcPct val="100000"/>
                        </a:lnSpc>
                        <a:spcBef>
                          <a:spcPts val="0"/>
                        </a:spcBef>
                        <a:spcAft>
                          <a:spcPts val="0"/>
                        </a:spcAft>
                        <a:buNone/>
                        <a:tabLst/>
                      </a:pPr>
                      <a:r>
                        <a:rPr lang="sk-SK" sz="1800" b="1" i="0" u="none" strike="noStrike" kern="1200" noProof="0" dirty="0" smtClean="0">
                          <a:latin typeface="Arial" pitchFamily="18"/>
                          <a:ea typeface="Lucida Sans Unicode" pitchFamily="2"/>
                          <a:cs typeface="Mangal" pitchFamily="2"/>
                        </a:rPr>
                        <a:t>Estetický dojem</a:t>
                      </a:r>
                      <a:endParaRPr lang="sk-SK" sz="1800" b="1" i="0" u="none" strike="noStrike" kern="1200" noProof="0" dirty="0">
                        <a:latin typeface="Arial" pitchFamily="18"/>
                        <a:ea typeface="Lucida Sans Unicode" pitchFamily="2"/>
                        <a:cs typeface="Mangal" pitchFamily="2"/>
                      </a:endParaRPr>
                    </a:p>
                  </a:txBody>
                  <a:tcPr marL="83599" marR="83599"/>
                </a:tc>
                <a:tc>
                  <a:txBody>
                    <a:bodyPr/>
                    <a:lstStyle/>
                    <a:p>
                      <a:pPr marL="0" marR="0" lvl="0" indent="0" algn="l" rtl="0" hangingPunct="0">
                        <a:lnSpc>
                          <a:spcPct val="100000"/>
                        </a:lnSpc>
                        <a:spcBef>
                          <a:spcPts val="0"/>
                        </a:spcBef>
                        <a:spcAft>
                          <a:spcPts val="0"/>
                        </a:spcAft>
                        <a:buNone/>
                        <a:tabLst/>
                      </a:pPr>
                      <a:r>
                        <a:rPr lang="sk-SK" sz="1600" b="0" i="0" u="none" strike="noStrike" kern="1200" noProof="0" dirty="0" smtClean="0">
                          <a:latin typeface="Arial" pitchFamily="18"/>
                          <a:ea typeface="Lucida Sans Unicode" pitchFamily="2"/>
                          <a:cs typeface="Mangal" pitchFamily="2"/>
                        </a:rPr>
                        <a:t>Málo čitateľná, neestetická práca.</a:t>
                      </a:r>
                    </a:p>
                    <a:p>
                      <a:pPr marL="0" marR="0" lvl="0" indent="0" algn="l" rtl="0" hangingPunct="0">
                        <a:lnSpc>
                          <a:spcPct val="100000"/>
                        </a:lnSpc>
                        <a:spcBef>
                          <a:spcPts val="0"/>
                        </a:spcBef>
                        <a:spcAft>
                          <a:spcPts val="0"/>
                        </a:spcAft>
                        <a:buNone/>
                        <a:tabLst/>
                      </a:pPr>
                      <a:r>
                        <a:rPr lang="sk-SK" sz="1600" b="0" i="0" u="none" strike="noStrike" kern="1200" noProof="0" dirty="0" smtClean="0">
                          <a:latin typeface="Arial" pitchFamily="18"/>
                          <a:ea typeface="Lucida Sans Unicode" pitchFamily="2"/>
                          <a:cs typeface="Mangal" pitchFamily="2"/>
                        </a:rPr>
                        <a:t>Zle rozvrhnuté</a:t>
                      </a:r>
                      <a:r>
                        <a:rPr lang="sk-SK" sz="1600" b="0" i="0" u="none" strike="noStrike" kern="1200" baseline="0" noProof="0" dirty="0" smtClean="0">
                          <a:latin typeface="Arial" pitchFamily="18"/>
                          <a:ea typeface="Lucida Sans Unicode" pitchFamily="2"/>
                          <a:cs typeface="Mangal" pitchFamily="2"/>
                        </a:rPr>
                        <a:t> informácie na stránke</a:t>
                      </a:r>
                      <a:r>
                        <a:rPr lang="sk-SK" sz="1600" b="0" i="0" u="none" strike="noStrike" kern="1200" noProof="0" dirty="0" smtClean="0">
                          <a:latin typeface="Arial" pitchFamily="18"/>
                          <a:ea typeface="Lucida Sans Unicode" pitchFamily="2"/>
                          <a:cs typeface="Mangal" pitchFamily="2"/>
                        </a:rPr>
                        <a:t>.</a:t>
                      </a:r>
                    </a:p>
                    <a:p>
                      <a:pPr marL="0" marR="0" lvl="0" indent="0" algn="l" rtl="0" hangingPunct="0">
                        <a:lnSpc>
                          <a:spcPct val="100000"/>
                        </a:lnSpc>
                        <a:spcBef>
                          <a:spcPts val="0"/>
                        </a:spcBef>
                        <a:spcAft>
                          <a:spcPts val="0"/>
                        </a:spcAft>
                        <a:buNone/>
                        <a:tabLst/>
                      </a:pPr>
                      <a:r>
                        <a:rPr lang="sk-SK" sz="1600" b="0" i="0" u="none" strike="noStrike" kern="1200" noProof="0" dirty="0" smtClean="0">
                          <a:latin typeface="Arial" pitchFamily="18"/>
                          <a:ea typeface="Lucida Sans Unicode" pitchFamily="2"/>
                          <a:cs typeface="Mangal" pitchFamily="2"/>
                        </a:rPr>
                        <a:t>Chýbajú grafické</a:t>
                      </a:r>
                      <a:r>
                        <a:rPr lang="sk-SK" sz="1600" b="0" i="0" u="none" strike="noStrike" kern="1200" baseline="0" noProof="0" dirty="0" smtClean="0">
                          <a:latin typeface="Arial" pitchFamily="18"/>
                          <a:ea typeface="Lucida Sans Unicode" pitchFamily="2"/>
                          <a:cs typeface="Mangal" pitchFamily="2"/>
                        </a:rPr>
                        <a:t> prvky</a:t>
                      </a:r>
                      <a:r>
                        <a:rPr lang="sk-SK" sz="1600" b="0" i="0" u="none" strike="noStrike" kern="1200" noProof="0" dirty="0" smtClean="0">
                          <a:latin typeface="Arial" pitchFamily="18"/>
                          <a:ea typeface="Lucida Sans Unicode" pitchFamily="2"/>
                          <a:cs typeface="Mangal" pitchFamily="2"/>
                        </a:rPr>
                        <a:t>.</a:t>
                      </a:r>
                      <a:endParaRPr lang="sk-SK" sz="1600" b="0" i="0" u="none" strike="noStrike" kern="1200" noProof="0" dirty="0">
                        <a:latin typeface="Arial" pitchFamily="18"/>
                        <a:ea typeface="Lucida Sans Unicode" pitchFamily="2"/>
                        <a:cs typeface="Mangal" pitchFamily="2"/>
                      </a:endParaRPr>
                    </a:p>
                  </a:txBody>
                  <a:tcPr marL="83599" marR="83599"/>
                </a:tc>
                <a:tc>
                  <a:txBody>
                    <a:bodyPr/>
                    <a:lstStyle/>
                    <a:p>
                      <a:pPr marL="0" marR="0" lvl="0" indent="0" algn="l" rtl="0" hangingPunct="0">
                        <a:lnSpc>
                          <a:spcPct val="100000"/>
                        </a:lnSpc>
                        <a:spcBef>
                          <a:spcPts val="0"/>
                        </a:spcBef>
                        <a:spcAft>
                          <a:spcPts val="0"/>
                        </a:spcAft>
                        <a:buNone/>
                        <a:tabLst/>
                      </a:pPr>
                      <a:r>
                        <a:rPr lang="sk-SK" sz="1600" b="0" i="0" u="none" strike="noStrike" kern="1200" noProof="0" dirty="0" smtClean="0">
                          <a:latin typeface="Arial" pitchFamily="18"/>
                          <a:ea typeface="Lucida Sans Unicode" pitchFamily="2"/>
                          <a:cs typeface="Mangal" pitchFamily="2"/>
                        </a:rPr>
                        <a:t>Práca čitateľná a estetická.</a:t>
                      </a:r>
                    </a:p>
                    <a:p>
                      <a:pPr marL="0" marR="0" lvl="0" indent="0" algn="l" rtl="0" hangingPunct="0">
                        <a:lnSpc>
                          <a:spcPct val="100000"/>
                        </a:lnSpc>
                        <a:spcBef>
                          <a:spcPts val="0"/>
                        </a:spcBef>
                        <a:spcAft>
                          <a:spcPts val="0"/>
                        </a:spcAft>
                        <a:buNone/>
                        <a:tabLst/>
                      </a:pPr>
                      <a:r>
                        <a:rPr lang="sk-SK" sz="1600" b="0" i="0" u="none" strike="noStrike" kern="1200" noProof="0" dirty="0" smtClean="0">
                          <a:latin typeface="Arial" pitchFamily="18"/>
                          <a:ea typeface="Lucida Sans Unicode" pitchFamily="2"/>
                          <a:cs typeface="Mangal" pitchFamily="2"/>
                        </a:rPr>
                        <a:t>Dobre rozvrhnuté informácie na stránke.</a:t>
                      </a:r>
                      <a:endParaRPr lang="sk-SK" sz="1600" b="0" i="0" u="none" strike="noStrike" kern="1200" noProof="0" dirty="0">
                        <a:latin typeface="Arial" pitchFamily="18"/>
                        <a:ea typeface="Lucida Sans Unicode" pitchFamily="2"/>
                        <a:cs typeface="Mangal" pitchFamily="2"/>
                      </a:endParaRPr>
                    </a:p>
                  </a:txBody>
                  <a:tcPr marL="83599" marR="83599"/>
                </a:tc>
                <a:tc>
                  <a:txBody>
                    <a:bodyPr/>
                    <a:lstStyle/>
                    <a:p>
                      <a:pPr marL="0" marR="0" lvl="0" indent="0" algn="l" rtl="0" hangingPunct="0">
                        <a:lnSpc>
                          <a:spcPct val="100000"/>
                        </a:lnSpc>
                        <a:spcBef>
                          <a:spcPts val="0"/>
                        </a:spcBef>
                        <a:spcAft>
                          <a:spcPts val="0"/>
                        </a:spcAft>
                        <a:buNone/>
                        <a:tabLst/>
                      </a:pPr>
                      <a:r>
                        <a:rPr lang="sk-SK" sz="1600" b="0" i="0" u="none" strike="noStrike" kern="1200" noProof="0" dirty="0" smtClean="0">
                          <a:latin typeface="Arial" pitchFamily="18"/>
                          <a:ea typeface="Lucida Sans Unicode" pitchFamily="2"/>
                          <a:cs typeface="Mangal" pitchFamily="2"/>
                        </a:rPr>
                        <a:t>Práca estetická, čitateľná, prehľadná, motivujúca k oboznámeniu sa s jej obsahom. Dobre</a:t>
                      </a:r>
                      <a:r>
                        <a:rPr lang="sk-SK" sz="1600" b="0" i="0" u="none" strike="noStrike" kern="1200" baseline="0" noProof="0" dirty="0" smtClean="0">
                          <a:latin typeface="Arial" pitchFamily="18"/>
                          <a:ea typeface="Lucida Sans Unicode" pitchFamily="2"/>
                          <a:cs typeface="Mangal" pitchFamily="2"/>
                        </a:rPr>
                        <a:t> rozvrhnutie informácií na stránke. Vhodná grafika</a:t>
                      </a:r>
                      <a:r>
                        <a:rPr lang="sk-SK" sz="1600" b="0" i="0" u="none" strike="noStrike" kern="1200" noProof="0" dirty="0" smtClean="0">
                          <a:latin typeface="Arial" pitchFamily="18"/>
                          <a:ea typeface="Lucida Sans Unicode" pitchFamily="2"/>
                          <a:cs typeface="Mangal" pitchFamily="2"/>
                        </a:rPr>
                        <a:t>.</a:t>
                      </a:r>
                      <a:endParaRPr lang="sk-SK" sz="1600" b="0" i="0" u="none" strike="noStrike" kern="1200" noProof="0" dirty="0">
                        <a:latin typeface="Arial" pitchFamily="18"/>
                        <a:ea typeface="Lucida Sans Unicode" pitchFamily="2"/>
                        <a:cs typeface="Mangal" pitchFamily="2"/>
                      </a:endParaRPr>
                    </a:p>
                  </a:txBody>
                  <a:tcPr marL="83599" marR="83599"/>
                </a:tc>
                <a:extLst>
                  <a:ext uri="{0D108BD9-81ED-4DB2-BD59-A6C34878D82A}">
                    <a16:rowId xmlns:a16="http://schemas.microsoft.com/office/drawing/2014/main" xmlns="" val="147985353"/>
                  </a:ext>
                </a:extLst>
              </a:tr>
              <a:tr h="370840">
                <a:tc>
                  <a:txBody>
                    <a:bodyPr/>
                    <a:lstStyle/>
                    <a:p>
                      <a:endParaRPr lang="pl-PL"/>
                    </a:p>
                  </a:txBody>
                  <a:tcPr marL="83599" marR="83599"/>
                </a:tc>
                <a:tc>
                  <a:txBody>
                    <a:bodyPr/>
                    <a:lstStyle/>
                    <a:p>
                      <a:endParaRPr lang="pl-PL"/>
                    </a:p>
                  </a:txBody>
                  <a:tcPr marL="83599" marR="83599"/>
                </a:tc>
                <a:tc>
                  <a:txBody>
                    <a:bodyPr/>
                    <a:lstStyle/>
                    <a:p>
                      <a:endParaRPr lang="pl-PL"/>
                    </a:p>
                  </a:txBody>
                  <a:tcPr marL="83599" marR="83599"/>
                </a:tc>
                <a:tc>
                  <a:txBody>
                    <a:bodyPr/>
                    <a:lstStyle/>
                    <a:p>
                      <a:endParaRPr lang="pl-PL" dirty="0"/>
                    </a:p>
                  </a:txBody>
                  <a:tcPr marL="83599" marR="83599"/>
                </a:tc>
                <a:extLst>
                  <a:ext uri="{0D108BD9-81ED-4DB2-BD59-A6C34878D82A}">
                    <a16:rowId xmlns:a16="http://schemas.microsoft.com/office/drawing/2014/main" xmlns="" val="3050768924"/>
                  </a:ext>
                </a:extLst>
              </a:tr>
            </a:tbl>
          </a:graphicData>
        </a:graphic>
      </p:graphicFrame>
    </p:spTree>
    <p:extLst>
      <p:ext uri="{BB962C8B-B14F-4D97-AF65-F5344CB8AC3E}">
        <p14:creationId xmlns:p14="http://schemas.microsoft.com/office/powerpoint/2010/main" val="11937320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7C0CD12C-8DAB-4BBA-AD29-6181233E261A}"/>
              </a:ext>
            </a:extLst>
          </p:cNvPr>
          <p:cNvSpPr>
            <a:spLocks noGrp="1"/>
          </p:cNvSpPr>
          <p:nvPr>
            <p:ph type="title"/>
          </p:nvPr>
        </p:nvSpPr>
        <p:spPr/>
        <p:txBody>
          <a:bodyPr/>
          <a:lstStyle/>
          <a:p>
            <a:r>
              <a:rPr lang="pl-PL" b="1" dirty="0" smtClean="0"/>
              <a:t>HODNOTENIE</a:t>
            </a:r>
            <a:endParaRPr lang="pl-PL" dirty="0"/>
          </a:p>
        </p:txBody>
      </p:sp>
      <p:graphicFrame>
        <p:nvGraphicFramePr>
          <p:cNvPr id="4" name="Symbol zastępczy zawartości 3">
            <a:extLst>
              <a:ext uri="{FF2B5EF4-FFF2-40B4-BE49-F238E27FC236}">
                <a16:creationId xmlns:a16="http://schemas.microsoft.com/office/drawing/2014/main" xmlns="" id="{8A697328-50B1-4956-A40E-81CC2D808C62}"/>
              </a:ext>
            </a:extLst>
          </p:cNvPr>
          <p:cNvGraphicFramePr>
            <a:graphicFrameLocks noGrp="1"/>
          </p:cNvGraphicFramePr>
          <p:nvPr>
            <p:ph idx="1"/>
            <p:extLst>
              <p:ext uri="{D42A27DB-BD31-4B8C-83A1-F6EECF244321}">
                <p14:modId xmlns:p14="http://schemas.microsoft.com/office/powerpoint/2010/main" val="3474341691"/>
              </p:ext>
            </p:extLst>
          </p:nvPr>
        </p:nvGraphicFramePr>
        <p:xfrm>
          <a:off x="838200" y="2330554"/>
          <a:ext cx="10515600" cy="4119111"/>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xmlns="" val="2936206050"/>
                    </a:ext>
                  </a:extLst>
                </a:gridCol>
                <a:gridCol w="2628900">
                  <a:extLst>
                    <a:ext uri="{9D8B030D-6E8A-4147-A177-3AD203B41FA5}">
                      <a16:colId xmlns:a16="http://schemas.microsoft.com/office/drawing/2014/main" xmlns="" val="1415636367"/>
                    </a:ext>
                  </a:extLst>
                </a:gridCol>
                <a:gridCol w="2628900">
                  <a:extLst>
                    <a:ext uri="{9D8B030D-6E8A-4147-A177-3AD203B41FA5}">
                      <a16:colId xmlns:a16="http://schemas.microsoft.com/office/drawing/2014/main" xmlns="" val="2978477218"/>
                    </a:ext>
                  </a:extLst>
                </a:gridCol>
                <a:gridCol w="2628900">
                  <a:extLst>
                    <a:ext uri="{9D8B030D-6E8A-4147-A177-3AD203B41FA5}">
                      <a16:colId xmlns:a16="http://schemas.microsoft.com/office/drawing/2014/main" xmlns="" val="3665793086"/>
                    </a:ext>
                  </a:extLst>
                </a:gridCol>
              </a:tblGrid>
              <a:tr h="370071">
                <a:tc>
                  <a:txBody>
                    <a:bodyPr/>
                    <a:lstStyle/>
                    <a:p>
                      <a:pPr marL="0" marR="0" lvl="0" indent="0" algn="ctr" rtl="0" hangingPunct="0">
                        <a:lnSpc>
                          <a:spcPct val="100000"/>
                        </a:lnSpc>
                        <a:spcBef>
                          <a:spcPts val="0"/>
                        </a:spcBef>
                        <a:spcAft>
                          <a:spcPts val="0"/>
                        </a:spcAft>
                        <a:buNone/>
                        <a:tabLst/>
                      </a:pPr>
                      <a:r>
                        <a:rPr lang="sk-SK" sz="1800" b="0" i="0" u="none" strike="noStrike" kern="1200" noProof="0" dirty="0" smtClean="0">
                          <a:latin typeface="Arial" pitchFamily="18"/>
                          <a:ea typeface="Lucida Sans Unicode" pitchFamily="2"/>
                          <a:cs typeface="Mangal" pitchFamily="2"/>
                        </a:rPr>
                        <a:t>Počet</a:t>
                      </a:r>
                      <a:r>
                        <a:rPr lang="sk-SK" sz="1800" b="0" i="0" u="none" strike="noStrike" kern="1200" baseline="0" noProof="0" dirty="0" smtClean="0">
                          <a:latin typeface="Arial" pitchFamily="18"/>
                          <a:ea typeface="Lucida Sans Unicode" pitchFamily="2"/>
                          <a:cs typeface="Mangal" pitchFamily="2"/>
                        </a:rPr>
                        <a:t> bodov</a:t>
                      </a:r>
                      <a:endParaRPr lang="sk-SK" sz="1800" b="0" i="0" u="none" strike="noStrike" kern="1200" noProof="0" dirty="0">
                        <a:latin typeface="Arial" pitchFamily="18"/>
                        <a:ea typeface="Lucida Sans Unicode" pitchFamily="2"/>
                        <a:cs typeface="Mangal" pitchFamily="2"/>
                      </a:endParaRPr>
                    </a:p>
                  </a:txBody>
                  <a:tcPr/>
                </a:tc>
                <a:tc>
                  <a:txBody>
                    <a:bodyPr/>
                    <a:lstStyle/>
                    <a:p>
                      <a:pPr marL="0" marR="0" lvl="0" indent="0" algn="ctr" rtl="0" hangingPunct="0">
                        <a:lnSpc>
                          <a:spcPct val="100000"/>
                        </a:lnSpc>
                        <a:spcBef>
                          <a:spcPts val="0"/>
                        </a:spcBef>
                        <a:spcAft>
                          <a:spcPts val="0"/>
                        </a:spcAft>
                        <a:buNone/>
                        <a:tabLst/>
                      </a:pPr>
                      <a:r>
                        <a:rPr lang="pl-PL" sz="1800" b="0" i="0" u="none" strike="noStrike" kern="1200" dirty="0">
                          <a:latin typeface="Arial" pitchFamily="18"/>
                          <a:ea typeface="Lucida Sans Unicode" pitchFamily="2"/>
                          <a:cs typeface="Mangal" pitchFamily="2"/>
                        </a:rPr>
                        <a:t>1</a:t>
                      </a:r>
                    </a:p>
                  </a:txBody>
                  <a:tcPr/>
                </a:tc>
                <a:tc>
                  <a:txBody>
                    <a:bodyPr/>
                    <a:lstStyle/>
                    <a:p>
                      <a:pPr marL="0" marR="0" lvl="0" indent="0" algn="ctr" rtl="0" hangingPunct="0">
                        <a:lnSpc>
                          <a:spcPct val="100000"/>
                        </a:lnSpc>
                        <a:spcBef>
                          <a:spcPts val="0"/>
                        </a:spcBef>
                        <a:spcAft>
                          <a:spcPts val="0"/>
                        </a:spcAft>
                        <a:buNone/>
                        <a:tabLst/>
                      </a:pPr>
                      <a:r>
                        <a:rPr lang="pl-PL" sz="1800" b="0" i="0" u="none" strike="noStrike" kern="1200">
                          <a:latin typeface="Arial" pitchFamily="18"/>
                          <a:ea typeface="Lucida Sans Unicode" pitchFamily="2"/>
                          <a:cs typeface="Mangal" pitchFamily="2"/>
                        </a:rPr>
                        <a:t>2</a:t>
                      </a:r>
                    </a:p>
                  </a:txBody>
                  <a:tcPr/>
                </a:tc>
                <a:tc>
                  <a:txBody>
                    <a:bodyPr/>
                    <a:lstStyle/>
                    <a:p>
                      <a:pPr marL="0" marR="0" lvl="0" indent="0" algn="ctr" rtl="0" hangingPunct="0">
                        <a:lnSpc>
                          <a:spcPct val="100000"/>
                        </a:lnSpc>
                        <a:spcBef>
                          <a:spcPts val="0"/>
                        </a:spcBef>
                        <a:spcAft>
                          <a:spcPts val="0"/>
                        </a:spcAft>
                        <a:buNone/>
                        <a:tabLst/>
                      </a:pPr>
                      <a:r>
                        <a:rPr lang="pl-PL" sz="1800" b="0" i="0" u="none" strike="noStrike" kern="1200">
                          <a:latin typeface="Arial" pitchFamily="18"/>
                          <a:ea typeface="Lucida Sans Unicode" pitchFamily="2"/>
                          <a:cs typeface="Mangal" pitchFamily="2"/>
                        </a:rPr>
                        <a:t>3</a:t>
                      </a:r>
                    </a:p>
                  </a:txBody>
                  <a:tcPr/>
                </a:tc>
                <a:extLst>
                  <a:ext uri="{0D108BD9-81ED-4DB2-BD59-A6C34878D82A}">
                    <a16:rowId xmlns:a16="http://schemas.microsoft.com/office/drawing/2014/main" xmlns="" val="2285355102"/>
                  </a:ext>
                </a:extLst>
              </a:tr>
              <a:tr h="2007510">
                <a:tc>
                  <a:txBody>
                    <a:bodyPr/>
                    <a:lstStyle/>
                    <a:p>
                      <a:pPr marL="0" marR="0" lvl="0" indent="0" algn="ctr" rtl="0" hangingPunct="0">
                        <a:lnSpc>
                          <a:spcPct val="100000"/>
                        </a:lnSpc>
                        <a:spcBef>
                          <a:spcPts val="0"/>
                        </a:spcBef>
                        <a:spcAft>
                          <a:spcPts val="0"/>
                        </a:spcAft>
                        <a:buNone/>
                        <a:tabLst/>
                      </a:pPr>
                      <a:r>
                        <a:rPr lang="sk-SK" sz="1800" b="1" i="0" u="none" strike="noStrike" kern="1200" noProof="0" dirty="0" smtClean="0">
                          <a:latin typeface="Arial" pitchFamily="18"/>
                          <a:ea typeface="Lucida Sans Unicode" pitchFamily="2"/>
                          <a:cs typeface="Mangal" pitchFamily="2"/>
                        </a:rPr>
                        <a:t>Zaangažovanie skupiny a schopnosť spolupráce</a:t>
                      </a:r>
                      <a:endParaRPr lang="sk-SK" sz="1800" b="1" i="0" u="none" strike="noStrike" kern="1200" noProof="0" dirty="0">
                        <a:latin typeface="Arial" pitchFamily="18"/>
                        <a:ea typeface="Lucida Sans Unicode" pitchFamily="2"/>
                        <a:cs typeface="Mangal" pitchFamily="2"/>
                      </a:endParaRPr>
                    </a:p>
                  </a:txBody>
                  <a:tcPr/>
                </a:tc>
                <a:tc>
                  <a:txBody>
                    <a:bodyPr/>
                    <a:lstStyle/>
                    <a:p>
                      <a:pPr marL="0" marR="0" lvl="0" indent="0" algn="l" rtl="0" hangingPunct="0">
                        <a:lnSpc>
                          <a:spcPct val="100000"/>
                        </a:lnSpc>
                        <a:spcBef>
                          <a:spcPts val="0"/>
                        </a:spcBef>
                        <a:spcAft>
                          <a:spcPts val="0"/>
                        </a:spcAft>
                        <a:buNone/>
                        <a:tabLst/>
                      </a:pPr>
                      <a:r>
                        <a:rPr lang="sk-SK" sz="1800" b="0" i="0" u="none" strike="noStrike" kern="1200" noProof="0" dirty="0" smtClean="0">
                          <a:latin typeface="Arial" pitchFamily="18"/>
                          <a:ea typeface="Lucida Sans Unicode" pitchFamily="2"/>
                          <a:cs typeface="Mangal" pitchFamily="2"/>
                        </a:rPr>
                        <a:t>Chýbajúce zaangažovanie</a:t>
                      </a:r>
                      <a:r>
                        <a:rPr lang="sk-SK" sz="1800" b="0" i="0" u="none" strike="noStrike" kern="1200" baseline="0" noProof="0" dirty="0" smtClean="0">
                          <a:latin typeface="Arial" pitchFamily="18"/>
                          <a:ea typeface="Lucida Sans Unicode" pitchFamily="2"/>
                          <a:cs typeface="Mangal" pitchFamily="2"/>
                        </a:rPr>
                        <a:t> všetkých členov skupiny a slabá spolupráca</a:t>
                      </a:r>
                      <a:r>
                        <a:rPr lang="sk-SK" sz="1800" b="0" i="0" u="none" strike="noStrike" kern="1200" noProof="0" dirty="0" smtClean="0">
                          <a:latin typeface="Arial" pitchFamily="18"/>
                          <a:ea typeface="Lucida Sans Unicode" pitchFamily="2"/>
                          <a:cs typeface="Mangal" pitchFamily="2"/>
                        </a:rPr>
                        <a:t>.</a:t>
                      </a:r>
                      <a:endParaRPr lang="sk-SK" sz="1800" b="0" i="0" u="none" strike="noStrike" kern="1200" noProof="0" dirty="0">
                        <a:latin typeface="Arial" pitchFamily="18"/>
                        <a:ea typeface="Lucida Sans Unicode" pitchFamily="2"/>
                        <a:cs typeface="Mangal" pitchFamily="2"/>
                      </a:endParaRPr>
                    </a:p>
                  </a:txBody>
                  <a:tcPr/>
                </a:tc>
                <a:tc>
                  <a:txBody>
                    <a:bodyPr/>
                    <a:lstStyle/>
                    <a:p>
                      <a:pPr marL="0" marR="0" lvl="0" indent="0" algn="l" rtl="0" hangingPunct="0">
                        <a:lnSpc>
                          <a:spcPct val="100000"/>
                        </a:lnSpc>
                        <a:spcBef>
                          <a:spcPts val="0"/>
                        </a:spcBef>
                        <a:spcAft>
                          <a:spcPts val="0"/>
                        </a:spcAft>
                        <a:buNone/>
                        <a:tabLst/>
                      </a:pPr>
                      <a:r>
                        <a:rPr lang="sk-SK" sz="1800" b="0" i="0" u="none" strike="noStrike" kern="1200" noProof="0" dirty="0" smtClean="0">
                          <a:latin typeface="Arial" pitchFamily="18"/>
                          <a:ea typeface="Lucida Sans Unicode" pitchFamily="2"/>
                          <a:cs typeface="Mangal" pitchFamily="2"/>
                        </a:rPr>
                        <a:t>Dobré zaangažovanie všetkých členov skupiny. Spolupráca na uspokojivej úrovni.</a:t>
                      </a:r>
                      <a:endParaRPr lang="sk-SK" sz="1800" b="0" i="0" u="none" strike="noStrike" kern="1200" noProof="0" dirty="0">
                        <a:latin typeface="Arial" pitchFamily="18"/>
                        <a:ea typeface="Lucida Sans Unicode" pitchFamily="2"/>
                        <a:cs typeface="Mangal" pitchFamily="2"/>
                      </a:endParaRPr>
                    </a:p>
                  </a:txBody>
                  <a:tcPr/>
                </a:tc>
                <a:tc>
                  <a:txBody>
                    <a:bodyPr/>
                    <a:lstStyle/>
                    <a:p>
                      <a:pPr marL="0" marR="0" lvl="0" indent="0" algn="l" rtl="0" hangingPunct="0">
                        <a:lnSpc>
                          <a:spcPct val="100000"/>
                        </a:lnSpc>
                        <a:spcBef>
                          <a:spcPts val="0"/>
                        </a:spcBef>
                        <a:spcAft>
                          <a:spcPts val="0"/>
                        </a:spcAft>
                        <a:buNone/>
                        <a:tabLst/>
                      </a:pPr>
                      <a:r>
                        <a:rPr lang="sk-SK" sz="1800" b="0" i="0" u="none" strike="noStrike" kern="1200" noProof="0" dirty="0" smtClean="0">
                          <a:latin typeface="Arial" pitchFamily="18"/>
                          <a:ea typeface="Lucida Sans Unicode" pitchFamily="2"/>
                          <a:cs typeface="Mangal" pitchFamily="2"/>
                        </a:rPr>
                        <a:t>Dobré zaangažovanie všetkých členov skupiny. Vzájomné motivovanie sa do práce. Schopnosť skupinovej spolupráce</a:t>
                      </a:r>
                      <a:r>
                        <a:rPr lang="sk-SK" sz="1800" b="0" i="0" u="none" strike="noStrike" kern="1200" baseline="0" noProof="0" dirty="0" smtClean="0">
                          <a:latin typeface="Arial" pitchFamily="18"/>
                          <a:ea typeface="Lucida Sans Unicode" pitchFamily="2"/>
                          <a:cs typeface="Mangal" pitchFamily="2"/>
                        </a:rPr>
                        <a:t> na uspokojivej úrovni</a:t>
                      </a:r>
                      <a:r>
                        <a:rPr lang="sk-SK" sz="1800" b="0" i="0" u="none" strike="noStrike" kern="1200" noProof="0" dirty="0" smtClean="0">
                          <a:latin typeface="Arial" pitchFamily="18"/>
                          <a:ea typeface="Lucida Sans Unicode" pitchFamily="2"/>
                          <a:cs typeface="Mangal" pitchFamily="2"/>
                        </a:rPr>
                        <a:t>.</a:t>
                      </a:r>
                      <a:endParaRPr lang="sk-SK" sz="1800" b="0" i="0" u="none" strike="noStrike" kern="1200" noProof="0" dirty="0">
                        <a:latin typeface="Arial" pitchFamily="18"/>
                        <a:ea typeface="Lucida Sans Unicode" pitchFamily="2"/>
                        <a:cs typeface="Mangal" pitchFamily="2"/>
                      </a:endParaRPr>
                    </a:p>
                  </a:txBody>
                  <a:tcPr/>
                </a:tc>
                <a:extLst>
                  <a:ext uri="{0D108BD9-81ED-4DB2-BD59-A6C34878D82A}">
                    <a16:rowId xmlns:a16="http://schemas.microsoft.com/office/drawing/2014/main" xmlns="" val="2698600199"/>
                  </a:ext>
                </a:extLst>
              </a:tr>
              <a:tr h="1733758">
                <a:tc>
                  <a:txBody>
                    <a:bodyPr/>
                    <a:lstStyle/>
                    <a:p>
                      <a:pPr marL="0" marR="0" lvl="0" indent="0" algn="ctr" rtl="0" hangingPunct="0">
                        <a:lnSpc>
                          <a:spcPct val="100000"/>
                        </a:lnSpc>
                        <a:spcBef>
                          <a:spcPts val="0"/>
                        </a:spcBef>
                        <a:spcAft>
                          <a:spcPts val="0"/>
                        </a:spcAft>
                        <a:buNone/>
                        <a:tabLst/>
                      </a:pPr>
                      <a:endParaRPr lang="sk-SK" sz="1800" b="1" i="0" u="none" strike="noStrike" kern="1200" noProof="0" dirty="0" smtClean="0">
                        <a:latin typeface="Arial" pitchFamily="18"/>
                        <a:ea typeface="Lucida Sans Unicode" pitchFamily="2"/>
                        <a:cs typeface="Mangal" pitchFamily="2"/>
                      </a:endParaRPr>
                    </a:p>
                    <a:p>
                      <a:pPr marL="0" marR="0" lvl="0" indent="0" algn="ctr" rtl="0" hangingPunct="0">
                        <a:lnSpc>
                          <a:spcPct val="100000"/>
                        </a:lnSpc>
                        <a:spcBef>
                          <a:spcPts val="0"/>
                        </a:spcBef>
                        <a:spcAft>
                          <a:spcPts val="0"/>
                        </a:spcAft>
                        <a:buNone/>
                        <a:tabLst/>
                      </a:pPr>
                      <a:r>
                        <a:rPr lang="sk-SK" sz="1800" b="1" i="0" u="none" strike="noStrike" kern="1200" noProof="0" dirty="0" smtClean="0">
                          <a:latin typeface="Arial" pitchFamily="18"/>
                          <a:ea typeface="Lucida Sans Unicode" pitchFamily="2"/>
                          <a:cs typeface="Mangal" pitchFamily="2"/>
                        </a:rPr>
                        <a:t>Prezentácia</a:t>
                      </a:r>
                      <a:endParaRPr lang="sk-SK" sz="1800" b="1" i="0" u="none" strike="noStrike" kern="1200" noProof="0" dirty="0">
                        <a:latin typeface="Arial" pitchFamily="18"/>
                        <a:ea typeface="Lucida Sans Unicode" pitchFamily="2"/>
                        <a:cs typeface="Mangal" pitchFamily="2"/>
                      </a:endParaRPr>
                    </a:p>
                  </a:txBody>
                  <a:tcPr/>
                </a:tc>
                <a:tc>
                  <a:txBody>
                    <a:bodyPr/>
                    <a:lstStyle/>
                    <a:p>
                      <a:pPr marL="0" marR="0" lvl="0" indent="0" algn="l" rtl="0" hangingPunct="0">
                        <a:lnSpc>
                          <a:spcPct val="100000"/>
                        </a:lnSpc>
                        <a:spcBef>
                          <a:spcPts val="0"/>
                        </a:spcBef>
                        <a:spcAft>
                          <a:spcPts val="0"/>
                        </a:spcAft>
                        <a:buNone/>
                        <a:tabLst/>
                      </a:pPr>
                      <a:r>
                        <a:rPr lang="sk-SK" sz="1800" b="0" i="0" u="none" strike="noStrike" kern="1200" noProof="0" dirty="0" smtClean="0">
                          <a:latin typeface="Arial" pitchFamily="18"/>
                          <a:ea typeface="Lucida Sans Unicode" pitchFamily="2"/>
                          <a:cs typeface="Mangal" pitchFamily="2"/>
                        </a:rPr>
                        <a:t>Prezentácia čítaná. Chýbajú odpovede</a:t>
                      </a:r>
                      <a:r>
                        <a:rPr lang="sk-SK" sz="1800" b="0" i="0" u="none" strike="noStrike" kern="1200" baseline="0" noProof="0" dirty="0" smtClean="0">
                          <a:latin typeface="Arial" pitchFamily="18"/>
                          <a:ea typeface="Lucida Sans Unicode" pitchFamily="2"/>
                          <a:cs typeface="Mangal" pitchFamily="2"/>
                        </a:rPr>
                        <a:t> na otázky učiteľa</a:t>
                      </a:r>
                      <a:r>
                        <a:rPr lang="sk-SK" sz="1800" b="0" i="0" u="none" strike="noStrike" kern="1200" noProof="0" dirty="0" smtClean="0">
                          <a:latin typeface="Arial" pitchFamily="18"/>
                          <a:ea typeface="Lucida Sans Unicode" pitchFamily="2"/>
                          <a:cs typeface="Mangal" pitchFamily="2"/>
                        </a:rPr>
                        <a:t>.</a:t>
                      </a:r>
                      <a:endParaRPr lang="sk-SK" sz="1800" b="0" i="0" u="none" strike="noStrike" kern="1200" noProof="0" dirty="0">
                        <a:latin typeface="Arial" pitchFamily="18"/>
                        <a:ea typeface="Lucida Sans Unicode" pitchFamily="2"/>
                        <a:cs typeface="Mangal" pitchFamily="2"/>
                      </a:endParaRPr>
                    </a:p>
                  </a:txBody>
                  <a:tcPr/>
                </a:tc>
                <a:tc>
                  <a:txBody>
                    <a:bodyPr/>
                    <a:lstStyle/>
                    <a:p>
                      <a:pPr marL="0" marR="0" lvl="0" indent="0" rtl="0" hangingPunct="0">
                        <a:lnSpc>
                          <a:spcPct val="100000"/>
                        </a:lnSpc>
                        <a:spcBef>
                          <a:spcPts val="0"/>
                        </a:spcBef>
                        <a:spcAft>
                          <a:spcPts val="0"/>
                        </a:spcAft>
                        <a:buNone/>
                        <a:tabLst/>
                      </a:pPr>
                      <a:r>
                        <a:rPr lang="sk-SK" sz="1800" b="0" i="0" u="none" strike="noStrike" kern="1200" noProof="0" dirty="0" smtClean="0">
                          <a:latin typeface="Arial" pitchFamily="18"/>
                          <a:ea typeface="Lucida Sans Unicode" pitchFamily="2"/>
                          <a:cs typeface="Mangal" pitchFamily="2"/>
                        </a:rPr>
                        <a:t>Prezentácia čiastočne hovorená spamäti, čiastočne čítaná.</a:t>
                      </a:r>
                      <a:r>
                        <a:rPr lang="sk-SK" sz="1800" b="0" i="0" u="none" strike="noStrike" kern="1200" baseline="0" noProof="0" dirty="0" smtClean="0">
                          <a:latin typeface="Arial" pitchFamily="18"/>
                          <a:ea typeface="Lucida Sans Unicode" pitchFamily="2"/>
                          <a:cs typeface="Mangal" pitchFamily="2"/>
                        </a:rPr>
                        <a:t> Chýbajú uspokojivé odpovede na otázky učiteľa. </a:t>
                      </a:r>
                      <a:endParaRPr lang="sk-SK" sz="1800" b="0" i="0" u="none" strike="noStrike" kern="1200" noProof="0" dirty="0">
                        <a:latin typeface="Arial" pitchFamily="18"/>
                        <a:ea typeface="Lucida Sans Unicode" pitchFamily="2"/>
                        <a:cs typeface="Mangal" pitchFamily="2"/>
                      </a:endParaRPr>
                    </a:p>
                  </a:txBody>
                  <a:tcPr/>
                </a:tc>
                <a:tc>
                  <a:txBody>
                    <a:bodyPr/>
                    <a:lstStyle/>
                    <a:p>
                      <a:pPr marL="0" marR="0" lvl="0" indent="0" rtl="0" hangingPunct="0">
                        <a:lnSpc>
                          <a:spcPct val="100000"/>
                        </a:lnSpc>
                        <a:spcBef>
                          <a:spcPts val="0"/>
                        </a:spcBef>
                        <a:spcAft>
                          <a:spcPts val="0"/>
                        </a:spcAft>
                        <a:buNone/>
                        <a:tabLst/>
                      </a:pPr>
                      <a:r>
                        <a:rPr lang="sk-SK" sz="1800" b="0" i="0" u="none" strike="noStrike" kern="1200" noProof="0" dirty="0" smtClean="0">
                          <a:latin typeface="Arial" pitchFamily="18"/>
                          <a:ea typeface="Lucida Sans Unicode" pitchFamily="2"/>
                          <a:cs typeface="Mangal" pitchFamily="2"/>
                        </a:rPr>
                        <a:t>Prezentácia hovorená</a:t>
                      </a:r>
                      <a:r>
                        <a:rPr lang="sk-SK" sz="1800" b="0" i="0" u="none" strike="noStrike" kern="1200" baseline="0" noProof="0" dirty="0" smtClean="0">
                          <a:latin typeface="Arial" pitchFamily="18"/>
                          <a:ea typeface="Lucida Sans Unicode" pitchFamily="2"/>
                          <a:cs typeface="Mangal" pitchFamily="2"/>
                        </a:rPr>
                        <a:t> spamäti. Správne odpovede na otázky učiteľa</a:t>
                      </a:r>
                      <a:r>
                        <a:rPr lang="sk-SK" sz="1800" b="0" i="0" u="none" strike="noStrike" kern="1200" noProof="0" dirty="0" smtClean="0">
                          <a:latin typeface="Arial" pitchFamily="18"/>
                          <a:ea typeface="Lucida Sans Unicode" pitchFamily="2"/>
                          <a:cs typeface="Mangal" pitchFamily="2"/>
                        </a:rPr>
                        <a:t>.</a:t>
                      </a:r>
                      <a:endParaRPr lang="sk-SK" sz="1800" b="0" i="0" u="none" strike="noStrike" kern="1200" noProof="0" dirty="0">
                        <a:latin typeface="Arial" pitchFamily="18"/>
                        <a:ea typeface="Lucida Sans Unicode" pitchFamily="2"/>
                        <a:cs typeface="Mangal" pitchFamily="2"/>
                      </a:endParaRPr>
                    </a:p>
                  </a:txBody>
                  <a:tcPr/>
                </a:tc>
                <a:extLst>
                  <a:ext uri="{0D108BD9-81ED-4DB2-BD59-A6C34878D82A}">
                    <a16:rowId xmlns:a16="http://schemas.microsoft.com/office/drawing/2014/main" xmlns="" val="911627455"/>
                  </a:ext>
                </a:extLst>
              </a:tr>
            </a:tbl>
          </a:graphicData>
        </a:graphic>
      </p:graphicFrame>
    </p:spTree>
    <p:extLst>
      <p:ext uri="{BB962C8B-B14F-4D97-AF65-F5344CB8AC3E}">
        <p14:creationId xmlns:p14="http://schemas.microsoft.com/office/powerpoint/2010/main" val="36368103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B9795F6-4745-4DDA-9641-86537B0E08DC}"/>
              </a:ext>
            </a:extLst>
          </p:cNvPr>
          <p:cNvSpPr>
            <a:spLocks noGrp="1"/>
          </p:cNvSpPr>
          <p:nvPr>
            <p:ph type="title"/>
          </p:nvPr>
        </p:nvSpPr>
        <p:spPr/>
        <p:txBody>
          <a:bodyPr/>
          <a:lstStyle/>
          <a:p>
            <a:r>
              <a:rPr lang="pl-PL" b="1" dirty="0" smtClean="0"/>
              <a:t>HODNOTENIE</a:t>
            </a:r>
            <a:endParaRPr lang="pl-PL" dirty="0"/>
          </a:p>
        </p:txBody>
      </p:sp>
      <p:graphicFrame>
        <p:nvGraphicFramePr>
          <p:cNvPr id="4" name="Symbol zastępczy zawartości 3">
            <a:extLst>
              <a:ext uri="{FF2B5EF4-FFF2-40B4-BE49-F238E27FC236}">
                <a16:creationId xmlns:a16="http://schemas.microsoft.com/office/drawing/2014/main" xmlns="" id="{961B7A34-BA3B-4305-97FD-A85EB4F079CE}"/>
              </a:ext>
            </a:extLst>
          </p:cNvPr>
          <p:cNvGraphicFramePr>
            <a:graphicFrameLocks noGrp="1"/>
          </p:cNvGraphicFramePr>
          <p:nvPr>
            <p:ph idx="1"/>
            <p:extLst>
              <p:ext uri="{D42A27DB-BD31-4B8C-83A1-F6EECF244321}">
                <p14:modId xmlns:p14="http://schemas.microsoft.com/office/powerpoint/2010/main" val="3903266688"/>
              </p:ext>
            </p:extLst>
          </p:nvPr>
        </p:nvGraphicFramePr>
        <p:xfrm>
          <a:off x="838200" y="2517957"/>
          <a:ext cx="10515600" cy="2656840"/>
        </p:xfrm>
        <a:graphic>
          <a:graphicData uri="http://schemas.openxmlformats.org/drawingml/2006/table">
            <a:tbl>
              <a:tblPr firstRow="1" bandRow="1">
                <a:tableStyleId>{5C22544A-7EE6-4342-B048-85BDC9FD1C3A}</a:tableStyleId>
              </a:tblPr>
              <a:tblGrid>
                <a:gridCol w="3215326">
                  <a:extLst>
                    <a:ext uri="{9D8B030D-6E8A-4147-A177-3AD203B41FA5}">
                      <a16:colId xmlns:a16="http://schemas.microsoft.com/office/drawing/2014/main" xmlns="" val="907188457"/>
                    </a:ext>
                  </a:extLst>
                </a:gridCol>
                <a:gridCol w="7300274">
                  <a:extLst>
                    <a:ext uri="{9D8B030D-6E8A-4147-A177-3AD203B41FA5}">
                      <a16:colId xmlns:a16="http://schemas.microsoft.com/office/drawing/2014/main" xmlns="" val="2920306546"/>
                    </a:ext>
                  </a:extLst>
                </a:gridCol>
              </a:tblGrid>
              <a:tr h="370840">
                <a:tc>
                  <a:txBody>
                    <a:bodyPr/>
                    <a:lstStyle/>
                    <a:p>
                      <a:pPr algn="ctr"/>
                      <a:r>
                        <a:rPr lang="pl-PL" dirty="0" smtClean="0"/>
                        <a:t>BODY</a:t>
                      </a:r>
                      <a:endParaRPr lang="pl-PL" dirty="0"/>
                    </a:p>
                  </a:txBody>
                  <a:tcPr/>
                </a:tc>
                <a:tc>
                  <a:txBody>
                    <a:bodyPr/>
                    <a:lstStyle/>
                    <a:p>
                      <a:pPr algn="ctr"/>
                      <a:r>
                        <a:rPr lang="pl-PL" dirty="0" smtClean="0"/>
                        <a:t>HODNOTENIE</a:t>
                      </a:r>
                      <a:endParaRPr lang="pl-PL" dirty="0"/>
                    </a:p>
                  </a:txBody>
                  <a:tcPr/>
                </a:tc>
                <a:extLst>
                  <a:ext uri="{0D108BD9-81ED-4DB2-BD59-A6C34878D82A}">
                    <a16:rowId xmlns:a16="http://schemas.microsoft.com/office/drawing/2014/main" xmlns="" val="2485956178"/>
                  </a:ext>
                </a:extLst>
              </a:tr>
              <a:tr h="370840">
                <a:tc>
                  <a:txBody>
                    <a:bodyPr/>
                    <a:lstStyle/>
                    <a:p>
                      <a:pPr algn="ctr"/>
                      <a:r>
                        <a:rPr lang="pl-PL" sz="2400" dirty="0">
                          <a:latin typeface="+mj-lt"/>
                        </a:rPr>
                        <a:t>&lt;4</a:t>
                      </a:r>
                    </a:p>
                  </a:txBody>
                  <a:tcPr/>
                </a:tc>
                <a:tc>
                  <a:txBody>
                    <a:bodyPr/>
                    <a:lstStyle/>
                    <a:p>
                      <a:pPr algn="ctr"/>
                      <a:r>
                        <a:rPr lang="sk-SK" sz="2400" noProof="0" dirty="0" smtClean="0">
                          <a:latin typeface="+mj-lt"/>
                        </a:rPr>
                        <a:t>nedostatočný</a:t>
                      </a:r>
                      <a:endParaRPr lang="sk-SK" sz="2400" noProof="0" dirty="0">
                        <a:latin typeface="+mj-lt"/>
                      </a:endParaRPr>
                    </a:p>
                  </a:txBody>
                  <a:tcPr/>
                </a:tc>
                <a:extLst>
                  <a:ext uri="{0D108BD9-81ED-4DB2-BD59-A6C34878D82A}">
                    <a16:rowId xmlns:a16="http://schemas.microsoft.com/office/drawing/2014/main" xmlns="" val="2514161529"/>
                  </a:ext>
                </a:extLst>
              </a:tr>
              <a:tr h="370840">
                <a:tc>
                  <a:txBody>
                    <a:bodyPr/>
                    <a:lstStyle/>
                    <a:p>
                      <a:pPr algn="ctr"/>
                      <a:r>
                        <a:rPr lang="pl-PL" sz="2400" dirty="0" smtClean="0">
                          <a:latin typeface="+mj-lt"/>
                        </a:rPr>
                        <a:t> 6-5</a:t>
                      </a:r>
                      <a:endParaRPr lang="pl-PL" sz="2400" dirty="0">
                        <a:latin typeface="+mj-lt"/>
                      </a:endParaRPr>
                    </a:p>
                  </a:txBody>
                  <a:tcPr/>
                </a:tc>
                <a:tc>
                  <a:txBody>
                    <a:bodyPr/>
                    <a:lstStyle/>
                    <a:p>
                      <a:pPr algn="ctr"/>
                      <a:r>
                        <a:rPr lang="sk-SK" sz="2400" noProof="0" dirty="0" smtClean="0">
                          <a:latin typeface="+mj-lt"/>
                        </a:rPr>
                        <a:t>dostatočný</a:t>
                      </a:r>
                      <a:endParaRPr lang="sk-SK" sz="2400" noProof="0" dirty="0">
                        <a:latin typeface="+mj-lt"/>
                      </a:endParaRPr>
                    </a:p>
                  </a:txBody>
                  <a:tcPr/>
                </a:tc>
                <a:extLst>
                  <a:ext uri="{0D108BD9-81ED-4DB2-BD59-A6C34878D82A}">
                    <a16:rowId xmlns:a16="http://schemas.microsoft.com/office/drawing/2014/main" xmlns="" val="2481088150"/>
                  </a:ext>
                </a:extLst>
              </a:tr>
              <a:tr h="370840">
                <a:tc>
                  <a:txBody>
                    <a:bodyPr/>
                    <a:lstStyle/>
                    <a:p>
                      <a:pPr algn="ctr"/>
                      <a:r>
                        <a:rPr lang="pl-PL" sz="2400" dirty="0" smtClean="0">
                          <a:latin typeface="+mj-lt"/>
                        </a:rPr>
                        <a:t> 8-7</a:t>
                      </a:r>
                      <a:endParaRPr lang="pl-PL" sz="2400" dirty="0">
                        <a:latin typeface="+mj-lt"/>
                      </a:endParaRPr>
                    </a:p>
                  </a:txBody>
                  <a:tcPr/>
                </a:tc>
                <a:tc>
                  <a:txBody>
                    <a:bodyPr/>
                    <a:lstStyle/>
                    <a:p>
                      <a:pPr algn="ctr"/>
                      <a:r>
                        <a:rPr lang="sk-SK" sz="2400" noProof="0" dirty="0" smtClean="0">
                          <a:latin typeface="+mj-lt"/>
                        </a:rPr>
                        <a:t>dobrý</a:t>
                      </a:r>
                      <a:endParaRPr lang="sk-SK" sz="2400" noProof="0" dirty="0">
                        <a:latin typeface="+mj-lt"/>
                      </a:endParaRPr>
                    </a:p>
                  </a:txBody>
                  <a:tcPr/>
                </a:tc>
                <a:extLst>
                  <a:ext uri="{0D108BD9-81ED-4DB2-BD59-A6C34878D82A}">
                    <a16:rowId xmlns:a16="http://schemas.microsoft.com/office/drawing/2014/main" xmlns="" val="1930618423"/>
                  </a:ext>
                </a:extLst>
              </a:tr>
              <a:tr h="370840">
                <a:tc>
                  <a:txBody>
                    <a:bodyPr/>
                    <a:lstStyle/>
                    <a:p>
                      <a:pPr algn="ctr"/>
                      <a:r>
                        <a:rPr lang="pl-PL" sz="2400" dirty="0" smtClean="0">
                          <a:latin typeface="+mj-lt"/>
                        </a:rPr>
                        <a:t>10-9</a:t>
                      </a:r>
                      <a:endParaRPr lang="pl-PL" sz="2400" dirty="0">
                        <a:latin typeface="+mj-lt"/>
                      </a:endParaRPr>
                    </a:p>
                  </a:txBody>
                  <a:tcPr/>
                </a:tc>
                <a:tc>
                  <a:txBody>
                    <a:bodyPr/>
                    <a:lstStyle/>
                    <a:p>
                      <a:pPr algn="ctr"/>
                      <a:r>
                        <a:rPr lang="sk-SK" sz="2400" noProof="0" dirty="0" smtClean="0">
                          <a:latin typeface="+mj-lt"/>
                        </a:rPr>
                        <a:t>veľmi dobrý</a:t>
                      </a:r>
                      <a:endParaRPr lang="sk-SK" sz="2400" noProof="0" dirty="0">
                        <a:latin typeface="+mj-lt"/>
                      </a:endParaRPr>
                    </a:p>
                  </a:txBody>
                  <a:tcPr/>
                </a:tc>
                <a:extLst>
                  <a:ext uri="{0D108BD9-81ED-4DB2-BD59-A6C34878D82A}">
                    <a16:rowId xmlns:a16="http://schemas.microsoft.com/office/drawing/2014/main" xmlns="" val="4018388455"/>
                  </a:ext>
                </a:extLst>
              </a:tr>
              <a:tr h="370840">
                <a:tc>
                  <a:txBody>
                    <a:bodyPr/>
                    <a:lstStyle/>
                    <a:p>
                      <a:pPr algn="ctr"/>
                      <a:r>
                        <a:rPr lang="pl-PL" sz="2400" dirty="0" smtClean="0">
                          <a:latin typeface="+mj-lt"/>
                        </a:rPr>
                        <a:t>12-11</a:t>
                      </a:r>
                      <a:endParaRPr lang="pl-PL" sz="2400" dirty="0">
                        <a:latin typeface="+mj-lt"/>
                      </a:endParaRPr>
                    </a:p>
                  </a:txBody>
                  <a:tcPr/>
                </a:tc>
                <a:tc>
                  <a:txBody>
                    <a:bodyPr/>
                    <a:lstStyle/>
                    <a:p>
                      <a:pPr algn="ctr"/>
                      <a:r>
                        <a:rPr lang="sk-SK" sz="2400" noProof="0" dirty="0" smtClean="0">
                          <a:latin typeface="+mj-lt"/>
                        </a:rPr>
                        <a:t>výborný</a:t>
                      </a:r>
                      <a:endParaRPr lang="sk-SK" sz="2400" noProof="0" dirty="0">
                        <a:latin typeface="+mj-lt"/>
                      </a:endParaRPr>
                    </a:p>
                  </a:txBody>
                  <a:tcPr/>
                </a:tc>
                <a:extLst>
                  <a:ext uri="{0D108BD9-81ED-4DB2-BD59-A6C34878D82A}">
                    <a16:rowId xmlns:a16="http://schemas.microsoft.com/office/drawing/2014/main" xmlns="" val="114488780"/>
                  </a:ext>
                </a:extLst>
              </a:tr>
            </a:tbl>
          </a:graphicData>
        </a:graphic>
      </p:graphicFrame>
    </p:spTree>
    <p:extLst>
      <p:ext uri="{BB962C8B-B14F-4D97-AF65-F5344CB8AC3E}">
        <p14:creationId xmlns:p14="http://schemas.microsoft.com/office/powerpoint/2010/main" val="9738440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ZÁVER</a:t>
            </a:r>
            <a:endParaRPr lang="sk-SK" dirty="0"/>
          </a:p>
        </p:txBody>
      </p:sp>
      <p:sp>
        <p:nvSpPr>
          <p:cNvPr id="3" name="Zástupný objekt pre obsah 2"/>
          <p:cNvSpPr>
            <a:spLocks noGrp="1"/>
          </p:cNvSpPr>
          <p:nvPr>
            <p:ph idx="1"/>
          </p:nvPr>
        </p:nvSpPr>
        <p:spPr/>
        <p:txBody>
          <a:bodyPr>
            <a:normAutofit/>
          </a:bodyPr>
          <a:lstStyle/>
          <a:p>
            <a:pPr marL="342900" indent="-342900" algn="just"/>
            <a:r>
              <a:rPr lang="sk-SK" dirty="0"/>
              <a:t>V rámci tohto projektu ste mali možnosť spoznať </a:t>
            </a:r>
            <a:r>
              <a:rPr lang="sk-SK" dirty="0" smtClean="0"/>
              <a:t>štyri krajiny, ktoré tvoria Spojené kráľovstvo Veľkej Británie a Severného Írska.</a:t>
            </a:r>
            <a:endParaRPr lang="sk-SK" dirty="0"/>
          </a:p>
          <a:p>
            <a:pPr marL="342900" indent="-342900" algn="just"/>
            <a:r>
              <a:rPr lang="sk-SK" dirty="0"/>
              <a:t>Dozvedeli ste </a:t>
            </a:r>
            <a:r>
              <a:rPr lang="sk-SK" dirty="0" smtClean="0"/>
              <a:t>sa </a:t>
            </a:r>
            <a:r>
              <a:rPr lang="sk-SK" dirty="0"/>
              <a:t>veľa informácií </a:t>
            </a:r>
            <a:r>
              <a:rPr lang="sk-SK" dirty="0" smtClean="0"/>
              <a:t>o týchto krajinách.</a:t>
            </a:r>
            <a:endParaRPr lang="sk-SK" dirty="0"/>
          </a:p>
          <a:p>
            <a:pPr marL="342900" indent="-342900" algn="just"/>
            <a:r>
              <a:rPr lang="sk-SK" dirty="0" smtClean="0"/>
              <a:t>Spoznali </a:t>
            </a:r>
            <a:r>
              <a:rPr lang="sk-SK" dirty="0"/>
              <a:t>ste zásady spolupráce </a:t>
            </a:r>
            <a:r>
              <a:rPr lang="sk-SK" dirty="0" smtClean="0"/>
              <a:t>a komunikácie v skupine.</a:t>
            </a:r>
          </a:p>
          <a:p>
            <a:pPr marL="342900" indent="-342900" algn="just"/>
            <a:r>
              <a:rPr lang="sk-SK" dirty="0"/>
              <a:t>Naučili ste </a:t>
            </a:r>
            <a:r>
              <a:rPr lang="sk-SK" dirty="0" smtClean="0"/>
              <a:t>sa </a:t>
            </a:r>
            <a:r>
              <a:rPr lang="sk-SK" dirty="0"/>
              <a:t>využívať rôzne zdroje, aby ste si sami </a:t>
            </a:r>
            <a:r>
              <a:rPr lang="sk-SK" dirty="0" smtClean="0"/>
              <a:t>našli potrebné informácie.</a:t>
            </a:r>
            <a:endParaRPr lang="sk-SK" dirty="0"/>
          </a:p>
          <a:p>
            <a:pPr marL="342900" indent="-342900" algn="just"/>
            <a:r>
              <a:rPr lang="sk-SK" dirty="0"/>
              <a:t>Mali ste možnosť pripraviť a prezentovať </a:t>
            </a:r>
            <a:r>
              <a:rPr lang="sk-SK" dirty="0" smtClean="0"/>
              <a:t>vlastný plagát.</a:t>
            </a:r>
            <a:endParaRPr lang="sk-SK" dirty="0"/>
          </a:p>
          <a:p>
            <a:pPr marL="342900" indent="-342900"/>
            <a:endParaRPr lang="sk-SK" dirty="0"/>
          </a:p>
        </p:txBody>
      </p:sp>
    </p:spTree>
    <p:extLst>
      <p:ext uri="{BB962C8B-B14F-4D97-AF65-F5344CB8AC3E}">
        <p14:creationId xmlns:p14="http://schemas.microsoft.com/office/powerpoint/2010/main" val="6865757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ZÁVER</a:t>
            </a:r>
            <a:endParaRPr lang="sk-SK" dirty="0"/>
          </a:p>
        </p:txBody>
      </p:sp>
      <p:sp>
        <p:nvSpPr>
          <p:cNvPr id="3" name="Zástupný objekt pre obsah 2"/>
          <p:cNvSpPr>
            <a:spLocks noGrp="1"/>
          </p:cNvSpPr>
          <p:nvPr>
            <p:ph idx="1"/>
          </p:nvPr>
        </p:nvSpPr>
        <p:spPr/>
        <p:txBody>
          <a:bodyPr/>
          <a:lstStyle/>
          <a:p>
            <a:pPr marL="342900" indent="-342900" algn="just"/>
            <a:r>
              <a:rPr lang="sk-SK" dirty="0"/>
              <a:t>Oboznámili ste sa s rôznymi internetovými zdrojmi, ktoré Vám pomohli splniť úlohu.</a:t>
            </a:r>
          </a:p>
          <a:p>
            <a:pPr marL="342900" indent="-342900" algn="just"/>
            <a:r>
              <a:rPr lang="sk-SK" dirty="0"/>
              <a:t>Sami ste prezentovali svoju prácu.</a:t>
            </a:r>
          </a:p>
          <a:p>
            <a:pPr marL="342900" indent="-342900" algn="just"/>
            <a:r>
              <a:rPr lang="sk-SK" dirty="0"/>
              <a:t>Boli ste plne zodpovední za získavanie vedomostí.</a:t>
            </a:r>
          </a:p>
          <a:p>
            <a:pPr marL="342900" indent="-342900" algn="just"/>
            <a:r>
              <a:rPr lang="sk-SK" dirty="0"/>
              <a:t>Vaša práca môže slúžiť ako vzor spolupráce pre iné skupiny, triedy. </a:t>
            </a:r>
          </a:p>
          <a:p>
            <a:endParaRPr lang="sk-SK" dirty="0"/>
          </a:p>
        </p:txBody>
      </p:sp>
    </p:spTree>
    <p:extLst>
      <p:ext uri="{BB962C8B-B14F-4D97-AF65-F5344CB8AC3E}">
        <p14:creationId xmlns:p14="http://schemas.microsoft.com/office/powerpoint/2010/main" val="23627555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PORADCA PRE UČITEĽA</a:t>
            </a:r>
            <a:endParaRPr lang="sk-SK" dirty="0"/>
          </a:p>
        </p:txBody>
      </p:sp>
      <p:sp>
        <p:nvSpPr>
          <p:cNvPr id="3" name="Zástupný objekt pre obsah 2"/>
          <p:cNvSpPr>
            <a:spLocks noGrp="1"/>
          </p:cNvSpPr>
          <p:nvPr>
            <p:ph idx="1"/>
          </p:nvPr>
        </p:nvSpPr>
        <p:spPr/>
        <p:txBody>
          <a:bodyPr>
            <a:normAutofit/>
          </a:bodyPr>
          <a:lstStyle/>
          <a:p>
            <a:pPr lvl="0" algn="just">
              <a:defRPr/>
            </a:pPr>
            <a:r>
              <a:rPr lang="sk-SK" dirty="0" smtClean="0"/>
              <a:t>WQ </a:t>
            </a:r>
            <a:r>
              <a:rPr lang="sk-SK" dirty="0"/>
              <a:t>je možné využiť na hodinách geografie alebo anglického jazyka (záleží od jazykovej úrovne žiakov</a:t>
            </a:r>
            <a:r>
              <a:rPr lang="sk-SK" dirty="0" smtClean="0"/>
              <a:t>).</a:t>
            </a:r>
          </a:p>
          <a:p>
            <a:pPr algn="just">
              <a:defRPr/>
            </a:pPr>
            <a:r>
              <a:rPr lang="sk-SK" dirty="0"/>
              <a:t>Pred samotným WQ by sa mal učiteľ oboznámiť s jeho </a:t>
            </a:r>
            <a:r>
              <a:rPr lang="sk-SK" dirty="0" smtClean="0"/>
              <a:t>obsahom, </a:t>
            </a:r>
            <a:r>
              <a:rPr lang="sk-SK" dirty="0" smtClean="0">
                <a:solidFill>
                  <a:srgbClr val="FFFFFF"/>
                </a:solidFill>
              </a:rPr>
              <a:t>prezrieť si ponúkané </a:t>
            </a:r>
            <a:r>
              <a:rPr lang="sk-SK" dirty="0">
                <a:solidFill>
                  <a:srgbClr val="FFFFFF"/>
                </a:solidFill>
              </a:rPr>
              <a:t>zdroje </a:t>
            </a:r>
            <a:r>
              <a:rPr lang="sk-SK" dirty="0" smtClean="0">
                <a:solidFill>
                  <a:srgbClr val="FFFFFF"/>
                </a:solidFill>
              </a:rPr>
              <a:t> </a:t>
            </a:r>
            <a:r>
              <a:rPr lang="sk-SK" dirty="0">
                <a:solidFill>
                  <a:srgbClr val="FFFFFF"/>
                </a:solidFill>
              </a:rPr>
              <a:t>a v prípade potreby ich zmeniť, obmedziť alebo vybrať tie najvhodnejšie obsahy</a:t>
            </a:r>
            <a:r>
              <a:rPr lang="sk-SK" dirty="0" smtClean="0">
                <a:solidFill>
                  <a:srgbClr val="FFFFFF"/>
                </a:solidFill>
              </a:rPr>
              <a:t>.</a:t>
            </a:r>
            <a:endParaRPr lang="sk-SK" dirty="0" smtClean="0"/>
          </a:p>
          <a:p>
            <a:pPr lvl="0" algn="just">
              <a:defRPr/>
            </a:pPr>
            <a:r>
              <a:rPr lang="sk-SK" dirty="0">
                <a:solidFill>
                  <a:srgbClr val="FFFFFF"/>
                </a:solidFill>
              </a:rPr>
              <a:t>Rozdelenie do skupín môže </a:t>
            </a:r>
            <a:r>
              <a:rPr lang="sk-SK" dirty="0" smtClean="0">
                <a:solidFill>
                  <a:srgbClr val="FFFFFF"/>
                </a:solidFill>
              </a:rPr>
              <a:t>učiteľ urobiť podľa rôznych </a:t>
            </a:r>
            <a:r>
              <a:rPr lang="sk-SK" dirty="0">
                <a:solidFill>
                  <a:srgbClr val="FFFFFF"/>
                </a:solidFill>
              </a:rPr>
              <a:t>kritérií, napr. z hľadiska poznávacích možností žiakov, ich zručnosti, </a:t>
            </a:r>
            <a:r>
              <a:rPr lang="sk-SK" dirty="0" smtClean="0">
                <a:solidFill>
                  <a:srgbClr val="FFFFFF"/>
                </a:solidFill>
              </a:rPr>
              <a:t>či záujmov </a:t>
            </a:r>
            <a:r>
              <a:rPr lang="sk-SK" dirty="0">
                <a:solidFill>
                  <a:srgbClr val="FFFFFF"/>
                </a:solidFill>
              </a:rPr>
              <a:t>tak, aby boli rovnomerne rozložené sily v jednotlivých skupinách.</a:t>
            </a:r>
          </a:p>
          <a:p>
            <a:pPr lvl="0">
              <a:defRPr/>
            </a:pPr>
            <a:endParaRPr lang="sk-SK" dirty="0">
              <a:solidFill>
                <a:srgbClr val="FFFFFF"/>
              </a:solidFill>
            </a:endParaRPr>
          </a:p>
          <a:p>
            <a:endParaRPr lang="sk-SK" dirty="0"/>
          </a:p>
        </p:txBody>
      </p:sp>
    </p:spTree>
    <p:extLst>
      <p:ext uri="{BB962C8B-B14F-4D97-AF65-F5344CB8AC3E}">
        <p14:creationId xmlns:p14="http://schemas.microsoft.com/office/powerpoint/2010/main" val="12404128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PORADCA PRE UČITEĽA</a:t>
            </a:r>
            <a:endParaRPr lang="sk-SK" dirty="0"/>
          </a:p>
        </p:txBody>
      </p:sp>
      <p:sp>
        <p:nvSpPr>
          <p:cNvPr id="3" name="Zástupný objekt pre obsah 2"/>
          <p:cNvSpPr>
            <a:spLocks noGrp="1"/>
          </p:cNvSpPr>
          <p:nvPr>
            <p:ph idx="1"/>
          </p:nvPr>
        </p:nvSpPr>
        <p:spPr/>
        <p:txBody>
          <a:bodyPr/>
          <a:lstStyle/>
          <a:p>
            <a:pPr lvl="0" algn="just"/>
            <a:r>
              <a:rPr lang="sk-SK" dirty="0">
                <a:solidFill>
                  <a:srgbClr val="FFFFFF"/>
                </a:solidFill>
              </a:rPr>
              <a:t>Čas na realizáciu projektu by mal byť prispôsobený možnostiam žiaka. Učiteľ by </a:t>
            </a:r>
            <a:r>
              <a:rPr lang="sk-SK" dirty="0" smtClean="0">
                <a:solidFill>
                  <a:srgbClr val="FFFFFF"/>
                </a:solidFill>
              </a:rPr>
              <a:t>mal </a:t>
            </a:r>
            <a:r>
              <a:rPr lang="sk-SK" dirty="0">
                <a:solidFill>
                  <a:srgbClr val="FFFFFF"/>
                </a:solidFill>
              </a:rPr>
              <a:t>po oboznámení sa s WQ určiť čas potrebný na jeho realizáciu</a:t>
            </a:r>
            <a:r>
              <a:rPr lang="sk-SK" dirty="0" smtClean="0">
                <a:solidFill>
                  <a:srgbClr val="FFFFFF"/>
                </a:solidFill>
              </a:rPr>
              <a:t>.</a:t>
            </a:r>
            <a:endParaRPr lang="sk-SK" dirty="0" smtClean="0"/>
          </a:p>
          <a:p>
            <a:pPr algn="just"/>
            <a:r>
              <a:rPr lang="sk-SK" dirty="0" smtClean="0"/>
              <a:t>Učiteľ </a:t>
            </a:r>
            <a:r>
              <a:rPr lang="sk-SK" dirty="0"/>
              <a:t>by mal dôkladne preanalyzovať obsah testu, až kým si nebude istý, že ho žiaci dôkladne pochopili. Mal by im pomáhať, radiť, objasňovať, nie však poskytovať hotové riešenia. Takáto metóda bude dobrou formou, ako učiť žiakov samostatnosti.</a:t>
            </a:r>
          </a:p>
          <a:p>
            <a:pPr algn="just"/>
            <a:endParaRPr lang="sk-SK" dirty="0"/>
          </a:p>
        </p:txBody>
      </p:sp>
    </p:spTree>
    <p:extLst>
      <p:ext uri="{BB962C8B-B14F-4D97-AF65-F5344CB8AC3E}">
        <p14:creationId xmlns:p14="http://schemas.microsoft.com/office/powerpoint/2010/main" val="12754115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OBSAH</a:t>
            </a:r>
            <a:endParaRPr lang="sk-SK" dirty="0"/>
          </a:p>
        </p:txBody>
      </p:sp>
      <p:sp>
        <p:nvSpPr>
          <p:cNvPr id="3" name="Zástupný objekt pre obsah 2"/>
          <p:cNvSpPr>
            <a:spLocks noGrp="1"/>
          </p:cNvSpPr>
          <p:nvPr>
            <p:ph idx="1"/>
          </p:nvPr>
        </p:nvSpPr>
        <p:spPr/>
        <p:txBody>
          <a:bodyPr>
            <a:normAutofit fontScale="92500" lnSpcReduction="10000"/>
          </a:bodyPr>
          <a:lstStyle/>
          <a:p>
            <a:pPr marL="342900" indent="-342900">
              <a:lnSpc>
                <a:spcPct val="150000"/>
              </a:lnSpc>
              <a:spcBef>
                <a:spcPts val="0"/>
              </a:spcBef>
              <a:buFontTx/>
              <a:buAutoNum type="arabicPeriod"/>
              <a:defRPr/>
            </a:pPr>
            <a:r>
              <a:rPr lang="sk-SK" b="1" dirty="0">
                <a:solidFill>
                  <a:schemeClr val="bg1"/>
                </a:solidFill>
              </a:rPr>
              <a:t>ÚVOD</a:t>
            </a:r>
          </a:p>
          <a:p>
            <a:pPr marL="342900" indent="-342900">
              <a:lnSpc>
                <a:spcPct val="150000"/>
              </a:lnSpc>
              <a:spcBef>
                <a:spcPts val="0"/>
              </a:spcBef>
              <a:buFontTx/>
              <a:buAutoNum type="arabicPeriod"/>
              <a:defRPr/>
            </a:pPr>
            <a:r>
              <a:rPr lang="sk-SK" b="1" dirty="0">
                <a:solidFill>
                  <a:schemeClr val="bg1"/>
                </a:solidFill>
              </a:rPr>
              <a:t>ÚLOHY</a:t>
            </a:r>
          </a:p>
          <a:p>
            <a:pPr marL="342900" indent="-342900">
              <a:lnSpc>
                <a:spcPct val="150000"/>
              </a:lnSpc>
              <a:spcBef>
                <a:spcPts val="0"/>
              </a:spcBef>
              <a:buFontTx/>
              <a:buAutoNum type="arabicPeriod"/>
              <a:defRPr/>
            </a:pPr>
            <a:r>
              <a:rPr lang="sk-SK" b="1" dirty="0">
                <a:solidFill>
                  <a:schemeClr val="bg1"/>
                </a:solidFill>
              </a:rPr>
              <a:t>PROCES</a:t>
            </a:r>
          </a:p>
          <a:p>
            <a:pPr marL="342900" indent="-342900">
              <a:lnSpc>
                <a:spcPct val="150000"/>
              </a:lnSpc>
              <a:spcBef>
                <a:spcPts val="0"/>
              </a:spcBef>
              <a:buFontTx/>
              <a:buAutoNum type="arabicPeriod"/>
              <a:defRPr/>
            </a:pPr>
            <a:r>
              <a:rPr lang="sk-SK" b="1" dirty="0">
                <a:solidFill>
                  <a:schemeClr val="bg1"/>
                </a:solidFill>
              </a:rPr>
              <a:t>ZDROJE</a:t>
            </a:r>
          </a:p>
          <a:p>
            <a:pPr marL="342900" indent="-342900">
              <a:lnSpc>
                <a:spcPct val="150000"/>
              </a:lnSpc>
              <a:spcBef>
                <a:spcPts val="0"/>
              </a:spcBef>
              <a:buFontTx/>
              <a:buAutoNum type="arabicPeriod"/>
              <a:defRPr/>
            </a:pPr>
            <a:r>
              <a:rPr lang="sk-SK" b="1" dirty="0">
                <a:solidFill>
                  <a:schemeClr val="bg1"/>
                </a:solidFill>
              </a:rPr>
              <a:t>HODNOTENIE</a:t>
            </a:r>
          </a:p>
          <a:p>
            <a:pPr marL="342900" indent="-342900">
              <a:lnSpc>
                <a:spcPct val="150000"/>
              </a:lnSpc>
              <a:spcBef>
                <a:spcPts val="0"/>
              </a:spcBef>
              <a:buFontTx/>
              <a:buAutoNum type="arabicPeriod"/>
              <a:defRPr/>
            </a:pPr>
            <a:r>
              <a:rPr lang="sk-SK" b="1" dirty="0">
                <a:solidFill>
                  <a:schemeClr val="bg1"/>
                </a:solidFill>
              </a:rPr>
              <a:t>ZÁVER</a:t>
            </a:r>
          </a:p>
          <a:p>
            <a:pPr marL="342900" indent="-342900">
              <a:lnSpc>
                <a:spcPct val="150000"/>
              </a:lnSpc>
              <a:spcBef>
                <a:spcPts val="0"/>
              </a:spcBef>
              <a:buFontTx/>
              <a:buAutoNum type="arabicPeriod"/>
              <a:defRPr/>
            </a:pPr>
            <a:r>
              <a:rPr lang="sk-SK" b="1" dirty="0">
                <a:solidFill>
                  <a:schemeClr val="bg1"/>
                </a:solidFill>
              </a:rPr>
              <a:t>PORADCA PRE UČITEĽA</a:t>
            </a:r>
          </a:p>
          <a:p>
            <a:endParaRPr lang="sk-SK" dirty="0"/>
          </a:p>
        </p:txBody>
      </p:sp>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7392" y="2755725"/>
            <a:ext cx="4645253" cy="2761611"/>
          </a:xfrm>
          <a:prstGeom prst="rect">
            <a:avLst/>
          </a:prstGeom>
        </p:spPr>
      </p:pic>
    </p:spTree>
    <p:extLst>
      <p:ext uri="{BB962C8B-B14F-4D97-AF65-F5344CB8AC3E}">
        <p14:creationId xmlns:p14="http://schemas.microsoft.com/office/powerpoint/2010/main" val="16944762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tx1"/>
            </a:gs>
            <a:gs pos="0">
              <a:schemeClr val="tx1"/>
            </a:gs>
          </a:gsLst>
          <a:lin ang="2520000" scaled="0"/>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401538" y="2388846"/>
            <a:ext cx="9613861" cy="1080938"/>
          </a:xfrm>
        </p:spPr>
        <p:txBody>
          <a:bodyPr/>
          <a:lstStyle/>
          <a:p>
            <a:r>
              <a:rPr lang="sk-SK" dirty="0" smtClean="0">
                <a:solidFill>
                  <a:schemeClr val="bg2">
                    <a:lumMod val="75000"/>
                  </a:schemeClr>
                </a:solidFill>
              </a:rPr>
              <a:t>PORADCA PRE UČITEĽA</a:t>
            </a:r>
            <a:endParaRPr lang="sk-SK" dirty="0">
              <a:solidFill>
                <a:schemeClr val="bg2">
                  <a:lumMod val="75000"/>
                </a:schemeClr>
              </a:solidFill>
            </a:endParaRPr>
          </a:p>
        </p:txBody>
      </p:sp>
      <p:sp>
        <p:nvSpPr>
          <p:cNvPr id="3" name="Zástupný objekt pre obsah 2"/>
          <p:cNvSpPr>
            <a:spLocks noGrp="1"/>
          </p:cNvSpPr>
          <p:nvPr>
            <p:ph idx="1"/>
          </p:nvPr>
        </p:nvSpPr>
        <p:spPr>
          <a:xfrm>
            <a:off x="1289069" y="3258684"/>
            <a:ext cx="9613861" cy="3599316"/>
          </a:xfrm>
        </p:spPr>
        <p:txBody>
          <a:bodyPr/>
          <a:lstStyle/>
          <a:p>
            <a:pPr algn="just"/>
            <a:r>
              <a:rPr lang="sk-SK" dirty="0">
                <a:solidFill>
                  <a:schemeClr val="bg1"/>
                </a:solidFill>
              </a:rPr>
              <a:t>Učiteľ by mal pomáhať žiakom oboznamovať sa so zdrojovými materiálmi. Mal by objasniť nezrozumiteľné slová alebo ukázať, kde možno nájsť význam slova. Môže tiež pomôcť pri verifikácií materiálu – potrebného na realizáciu tohto projektu (predovšetkým slabší žiaci môžu potrebovať pomoc v tejto oblasti</a:t>
            </a:r>
            <a:r>
              <a:rPr lang="sk-SK" dirty="0" smtClean="0">
                <a:solidFill>
                  <a:schemeClr val="bg1"/>
                </a:solidFill>
              </a:rPr>
              <a:t>).</a:t>
            </a:r>
          </a:p>
          <a:p>
            <a:pPr algn="just"/>
            <a:r>
              <a:rPr lang="sk-SK" dirty="0" smtClean="0">
                <a:solidFill>
                  <a:schemeClr val="bg1"/>
                </a:solidFill>
              </a:rPr>
              <a:t>Učiteľ </a:t>
            </a:r>
            <a:r>
              <a:rPr lang="sk-SK" dirty="0">
                <a:solidFill>
                  <a:schemeClr val="bg1"/>
                </a:solidFill>
              </a:rPr>
              <a:t>by mal prispôsobiť hodnotenie možnostiam celej triedy.</a:t>
            </a:r>
          </a:p>
          <a:p>
            <a:pPr algn="just"/>
            <a:r>
              <a:rPr lang="sk-SK" dirty="0">
                <a:solidFill>
                  <a:schemeClr val="bg1"/>
                </a:solidFill>
              </a:rPr>
              <a:t>Po prezentácií </a:t>
            </a:r>
            <a:r>
              <a:rPr lang="sk-SK" dirty="0" smtClean="0">
                <a:solidFill>
                  <a:schemeClr val="bg1"/>
                </a:solidFill>
              </a:rPr>
              <a:t>projektov </a:t>
            </a:r>
            <a:r>
              <a:rPr lang="sk-SK" dirty="0">
                <a:solidFill>
                  <a:schemeClr val="bg1"/>
                </a:solidFill>
              </a:rPr>
              <a:t>by mal učiteľ zhrnúť získané </a:t>
            </a:r>
            <a:r>
              <a:rPr lang="sk-SK" dirty="0" smtClean="0">
                <a:solidFill>
                  <a:schemeClr val="bg1"/>
                </a:solidFill>
              </a:rPr>
              <a:t>vedomostí.</a:t>
            </a:r>
            <a:endParaRPr lang="sk-SK" dirty="0">
              <a:solidFill>
                <a:schemeClr val="bg1"/>
              </a:solidFill>
            </a:endParaRPr>
          </a:p>
        </p:txBody>
      </p:sp>
      <p:pic>
        <p:nvPicPr>
          <p:cNvPr id="2050" name="Picture 2" descr="C:\Users\Admin\Desktop\logosbeneficaireserasmusright_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2502442"/>
          </a:xfrm>
          <a:prstGeom prst="rect">
            <a:avLst/>
          </a:prstGeom>
          <a:noFill/>
          <a:extLst>
            <a:ext uri="{909E8E84-426E-40DD-AFC4-6F175D3DCCD1}">
              <a14:hiddenFill xmlns:a14="http://schemas.microsoft.com/office/drawing/2010/main">
                <a:solidFill>
                  <a:srgbClr val="FFFFFF"/>
                </a:solidFill>
              </a14:hiddenFill>
            </a:ext>
          </a:extLst>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6930" y="6300788"/>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03329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ÚVOD</a:t>
            </a:r>
            <a:endParaRPr lang="sk-SK" dirty="0"/>
          </a:p>
        </p:txBody>
      </p:sp>
      <p:sp>
        <p:nvSpPr>
          <p:cNvPr id="3" name="Zástupný objekt pre obsah 2"/>
          <p:cNvSpPr>
            <a:spLocks noGrp="1"/>
          </p:cNvSpPr>
          <p:nvPr>
            <p:ph idx="1"/>
          </p:nvPr>
        </p:nvSpPr>
        <p:spPr/>
        <p:txBody>
          <a:bodyPr>
            <a:normAutofit/>
          </a:bodyPr>
          <a:lstStyle/>
          <a:p>
            <a:pPr marL="0" indent="0" algn="just">
              <a:buNone/>
            </a:pPr>
            <a:r>
              <a:rPr lang="sk-SK" dirty="0" smtClean="0"/>
              <a:t>Na severozápade Európy ležia dva veľké ostrovy, Veľká Británia a Írsko. Zatiaľ sa nenašlo meno, ktorými by boli tieto dva ostrovy pomenované. Na tomto geografickom území sú dva štáty. Jedným z nich je Írska republika, druhým je Spojené kráľovstvo Veľkej Británie a Severného Írska, čo je oficiálny názov, ale z praktických dôvodov je známa pod kratším názvom – Spojené kráľovstvo.</a:t>
            </a:r>
          </a:p>
          <a:p>
            <a:pPr marL="0" indent="0" algn="just">
              <a:buNone/>
            </a:pPr>
            <a:r>
              <a:rPr lang="sk-SK" dirty="0" smtClean="0"/>
              <a:t>Ak sa povie: „Spojené kráľovstvo“, väčšina ľudí si predstaví Anglicko. Nie je to však správne, pretože Anglicko je len jednou z krajín, ktoré tvoria Spojené kráľovstvo. Ďalšie tri krajiny sú Škótsko, Wales a Severné Írsko. </a:t>
            </a:r>
            <a:endParaRPr lang="sk-SK" dirty="0"/>
          </a:p>
        </p:txBody>
      </p:sp>
    </p:spTree>
    <p:extLst>
      <p:ext uri="{BB962C8B-B14F-4D97-AF65-F5344CB8AC3E}">
        <p14:creationId xmlns:p14="http://schemas.microsoft.com/office/powerpoint/2010/main" val="21184464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ÚVOD</a:t>
            </a:r>
            <a:endParaRPr lang="sk-SK" dirty="0"/>
          </a:p>
        </p:txBody>
      </p:sp>
      <p:sp>
        <p:nvSpPr>
          <p:cNvPr id="3" name="Zástupný objekt pre obsah 2"/>
          <p:cNvSpPr>
            <a:spLocks noGrp="1"/>
          </p:cNvSpPr>
          <p:nvPr>
            <p:ph idx="1"/>
          </p:nvPr>
        </p:nvSpPr>
        <p:spPr/>
        <p:txBody>
          <a:bodyPr/>
          <a:lstStyle/>
          <a:p>
            <a:pPr marL="0" indent="0" algn="just">
              <a:buNone/>
            </a:pPr>
            <a:r>
              <a:rPr lang="sk-SK" dirty="0"/>
              <a:t>Krajina má pobrežie členené množstvom zálivov a fjordov. Najvyššie pohoria sú v Škótsku a vo Walese. Krajina má dostatok vlastných nerastných surovín a ďalšie vo svojich kolóniách. Vďaka svojej polohe bola a je svetovou námornou veľmocou. Briti majú rozvinutý </a:t>
            </a:r>
            <a:r>
              <a:rPr lang="sk-SK" dirty="0" smtClean="0"/>
              <a:t>priemysle. </a:t>
            </a:r>
            <a:r>
              <a:rPr lang="sk-SK" dirty="0"/>
              <a:t>Británia je aj finančným centrom, najmä kvôli burze v Londýne. Úspešne sa tu rozvinul turistický ruch založený na množstve historických pamiatok a pestrej minulosti</a:t>
            </a:r>
            <a:r>
              <a:rPr lang="sk-SK" dirty="0" smtClean="0"/>
              <a:t>.</a:t>
            </a:r>
          </a:p>
          <a:p>
            <a:pPr marL="0" indent="0" algn="just">
              <a:buNone/>
            </a:pPr>
            <a:r>
              <a:rPr lang="sk-SK" dirty="0" smtClean="0"/>
              <a:t>Pri realizácií vášho </a:t>
            </a:r>
            <a:r>
              <a:rPr lang="sk-SK" dirty="0" err="1" smtClean="0"/>
              <a:t>webquestu</a:t>
            </a:r>
            <a:r>
              <a:rPr lang="sk-SK" dirty="0"/>
              <a:t> </a:t>
            </a:r>
            <a:r>
              <a:rPr lang="sk-SK" dirty="0" smtClean="0"/>
              <a:t>budete sami zisťovať informácie týkajúce sa Spojeného kráľovstva.</a:t>
            </a:r>
            <a:endParaRPr lang="sk-SK" dirty="0"/>
          </a:p>
        </p:txBody>
      </p:sp>
    </p:spTree>
    <p:extLst>
      <p:ext uri="{BB962C8B-B14F-4D97-AF65-F5344CB8AC3E}">
        <p14:creationId xmlns:p14="http://schemas.microsoft.com/office/powerpoint/2010/main" val="22799484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Úloha</a:t>
            </a:r>
            <a:endParaRPr lang="sk-SK" dirty="0"/>
          </a:p>
        </p:txBody>
      </p:sp>
      <p:sp>
        <p:nvSpPr>
          <p:cNvPr id="3" name="Zástupný objekt pre obsah 2"/>
          <p:cNvSpPr>
            <a:spLocks noGrp="1"/>
          </p:cNvSpPr>
          <p:nvPr>
            <p:ph idx="1"/>
          </p:nvPr>
        </p:nvSpPr>
        <p:spPr/>
        <p:txBody>
          <a:bodyPr>
            <a:noAutofit/>
          </a:bodyPr>
          <a:lstStyle/>
          <a:p>
            <a:pPr algn="just">
              <a:spcBef>
                <a:spcPts val="0"/>
              </a:spcBef>
              <a:defRPr/>
            </a:pPr>
            <a:r>
              <a:rPr lang="sk-SK" dirty="0">
                <a:cs typeface="Arial" charset="0"/>
              </a:rPr>
              <a:t>Vašou úlohou bude pripraviť multimediálnu </a:t>
            </a:r>
            <a:r>
              <a:rPr lang="sk-SK" dirty="0" smtClean="0">
                <a:cs typeface="Arial" charset="0"/>
              </a:rPr>
              <a:t>prezentáciu</a:t>
            </a:r>
            <a:r>
              <a:rPr lang="sk-SK" dirty="0">
                <a:cs typeface="Arial" charset="0"/>
              </a:rPr>
              <a:t> </a:t>
            </a:r>
            <a:r>
              <a:rPr lang="sk-SK" dirty="0" smtClean="0">
                <a:cs typeface="Arial" charset="0"/>
              </a:rPr>
              <a:t>a plagát o Škótsku, Anglicku, Walese a Severnom Írsku. </a:t>
            </a:r>
            <a:r>
              <a:rPr lang="sk-SK" dirty="0" smtClean="0"/>
              <a:t>V </a:t>
            </a:r>
            <a:r>
              <a:rPr lang="sk-SK" dirty="0"/>
              <a:t>prezentácií </a:t>
            </a:r>
            <a:r>
              <a:rPr lang="sk-SK" dirty="0" smtClean="0"/>
              <a:t>a na plagáte predstavíte hlavné mesto, vlajku, rastlinu, farbu</a:t>
            </a:r>
            <a:r>
              <a:rPr lang="sk-SK" dirty="0"/>
              <a:t> </a:t>
            </a:r>
            <a:r>
              <a:rPr lang="sk-SK" dirty="0" smtClean="0"/>
              <a:t>a patróna danej krajiny. Vyhľadajte na internete zaujímavosti o krajine, historické pamiatky, národný šport, jedlo, nápoje, životný štýl... Môžete použiť </a:t>
            </a:r>
            <a:r>
              <a:rPr lang="sk-SK" dirty="0"/>
              <a:t>fotografie, </a:t>
            </a:r>
            <a:r>
              <a:rPr lang="sk-SK" dirty="0" smtClean="0"/>
              <a:t>obrázky, mapy a informácie z internetu</a:t>
            </a:r>
          </a:p>
          <a:p>
            <a:pPr algn="just">
              <a:spcBef>
                <a:spcPts val="0"/>
              </a:spcBef>
              <a:defRPr/>
            </a:pPr>
            <a:r>
              <a:rPr lang="sk-SK" dirty="0" smtClean="0"/>
              <a:t>Budete rozdelení do štyroch skupín. </a:t>
            </a:r>
            <a:r>
              <a:rPr lang="sk-SK" dirty="0" smtClean="0">
                <a:cs typeface="Arial" charset="0"/>
              </a:rPr>
              <a:t>V </a:t>
            </a:r>
            <a:r>
              <a:rPr lang="sk-SK" dirty="0">
                <a:cs typeface="Arial" charset="0"/>
              </a:rPr>
              <a:t>každom tíme musíte </a:t>
            </a:r>
            <a:r>
              <a:rPr lang="sk-SK" dirty="0" smtClean="0">
                <a:cs typeface="Arial" charset="0"/>
              </a:rPr>
              <a:t>navzájom </a:t>
            </a:r>
            <a:r>
              <a:rPr lang="sk-SK" dirty="0">
                <a:cs typeface="Arial" charset="0"/>
              </a:rPr>
              <a:t>spolupracovať a podporovať sa navzájom. Projekt bude trvať 3 týždne</a:t>
            </a:r>
            <a:r>
              <a:rPr lang="sk-SK" dirty="0" smtClean="0">
                <a:cs typeface="Arial" charset="0"/>
              </a:rPr>
              <a:t>.</a:t>
            </a:r>
            <a:endParaRPr lang="sk-SK" dirty="0">
              <a:cs typeface="Arial" charset="0"/>
            </a:endParaRPr>
          </a:p>
          <a:p>
            <a:pPr algn="just">
              <a:defRPr/>
            </a:pPr>
            <a:r>
              <a:rPr lang="sk-SK" dirty="0">
                <a:cs typeface="Arial" charset="0"/>
              </a:rPr>
              <a:t>Každá zo skupín si vylosuje jednu </a:t>
            </a:r>
            <a:r>
              <a:rPr lang="sk-SK" dirty="0" smtClean="0">
                <a:cs typeface="Arial" charset="0"/>
              </a:rPr>
              <a:t>krajinu. </a:t>
            </a:r>
            <a:r>
              <a:rPr lang="sk-SK" dirty="0">
                <a:cs typeface="Arial" charset="0"/>
              </a:rPr>
              <a:t>Na záver sa uskutoční spoločná prezentácia pripravených </a:t>
            </a:r>
            <a:r>
              <a:rPr lang="sk-SK" dirty="0" smtClean="0">
                <a:cs typeface="Arial" charset="0"/>
              </a:rPr>
              <a:t>tém.</a:t>
            </a:r>
            <a:endParaRPr lang="sk-SK" dirty="0">
              <a:cs typeface="Arial" charset="0"/>
            </a:endParaRPr>
          </a:p>
        </p:txBody>
      </p:sp>
    </p:spTree>
    <p:extLst>
      <p:ext uri="{BB962C8B-B14F-4D97-AF65-F5344CB8AC3E}">
        <p14:creationId xmlns:p14="http://schemas.microsoft.com/office/powerpoint/2010/main" val="33127817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Proces</a:t>
            </a:r>
            <a:endParaRPr lang="sk-SK" dirty="0"/>
          </a:p>
        </p:txBody>
      </p:sp>
      <p:sp>
        <p:nvSpPr>
          <p:cNvPr id="3" name="Zástupný objekt pre obsah 2"/>
          <p:cNvSpPr>
            <a:spLocks noGrp="1"/>
          </p:cNvSpPr>
          <p:nvPr>
            <p:ph idx="1"/>
          </p:nvPr>
        </p:nvSpPr>
        <p:spPr/>
        <p:txBody>
          <a:bodyPr/>
          <a:lstStyle/>
          <a:p>
            <a:pPr marL="0" indent="0">
              <a:buNone/>
            </a:pPr>
            <a:r>
              <a:rPr lang="sk-SK" dirty="0" smtClean="0"/>
              <a:t>Rozdelenie do skupín:</a:t>
            </a:r>
          </a:p>
          <a:p>
            <a:pPr marL="0" indent="0">
              <a:buNone/>
            </a:pPr>
            <a:endParaRPr lang="sk-SK" dirty="0" smtClean="0"/>
          </a:p>
          <a:p>
            <a:pPr marL="0" indent="0">
              <a:buNone/>
            </a:pPr>
            <a:r>
              <a:rPr lang="sk-SK" dirty="0" smtClean="0"/>
              <a:t>1.skupina: Škótsko</a:t>
            </a:r>
          </a:p>
          <a:p>
            <a:pPr marL="0" indent="0">
              <a:buNone/>
            </a:pPr>
            <a:r>
              <a:rPr lang="sk-SK" dirty="0" smtClean="0"/>
              <a:t>2.skupina: Anglicko</a:t>
            </a:r>
          </a:p>
          <a:p>
            <a:pPr marL="0" indent="0">
              <a:buNone/>
            </a:pPr>
            <a:r>
              <a:rPr lang="sk-SK" dirty="0" smtClean="0"/>
              <a:t>3.skupina: Wales</a:t>
            </a:r>
          </a:p>
          <a:p>
            <a:pPr marL="0" indent="0">
              <a:buNone/>
            </a:pPr>
            <a:r>
              <a:rPr lang="sk-SK" dirty="0" smtClean="0"/>
              <a:t>4.skupina: Severné Írsko</a:t>
            </a:r>
            <a:endParaRPr lang="sk-SK" dirty="0"/>
          </a:p>
        </p:txBody>
      </p:sp>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5956" y="2336873"/>
            <a:ext cx="3530455" cy="3711927"/>
          </a:xfrm>
          <a:prstGeom prst="rect">
            <a:avLst/>
          </a:prstGeom>
        </p:spPr>
      </p:pic>
    </p:spTree>
    <p:extLst>
      <p:ext uri="{BB962C8B-B14F-4D97-AF65-F5344CB8AC3E}">
        <p14:creationId xmlns:p14="http://schemas.microsoft.com/office/powerpoint/2010/main" val="16457325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Proces</a:t>
            </a:r>
            <a:endParaRPr lang="sk-SK" dirty="0"/>
          </a:p>
        </p:txBody>
      </p:sp>
      <p:sp>
        <p:nvSpPr>
          <p:cNvPr id="3" name="Zástupný objekt pre obsah 2"/>
          <p:cNvSpPr>
            <a:spLocks noGrp="1"/>
          </p:cNvSpPr>
          <p:nvPr>
            <p:ph idx="1"/>
          </p:nvPr>
        </p:nvSpPr>
        <p:spPr/>
        <p:txBody>
          <a:bodyPr>
            <a:normAutofit/>
          </a:bodyPr>
          <a:lstStyle/>
          <a:p>
            <a:pPr marL="457200" indent="-457200">
              <a:buAutoNum type="arabicPeriod"/>
              <a:defRPr/>
            </a:pPr>
            <a:r>
              <a:rPr lang="sk-SK" b="1" dirty="0" smtClean="0">
                <a:cs typeface="Arial" charset="0"/>
              </a:rPr>
              <a:t>týždeň</a:t>
            </a:r>
            <a:r>
              <a:rPr lang="sk-SK" dirty="0">
                <a:cs typeface="Arial" charset="0"/>
              </a:rPr>
              <a:t>: </a:t>
            </a:r>
            <a:endParaRPr lang="sk-SK" dirty="0" smtClean="0">
              <a:cs typeface="Arial" charset="0"/>
            </a:endParaRPr>
          </a:p>
          <a:p>
            <a:pPr>
              <a:defRPr/>
            </a:pPr>
            <a:r>
              <a:rPr lang="sk-SK" dirty="0" smtClean="0">
                <a:cs typeface="Arial" charset="0"/>
              </a:rPr>
              <a:t>Losovanie </a:t>
            </a:r>
            <a:r>
              <a:rPr lang="sk-SK" dirty="0">
                <a:cs typeface="Arial" charset="0"/>
              </a:rPr>
              <a:t>– každá skupina si vylosuje svoju úlohu. </a:t>
            </a:r>
          </a:p>
          <a:p>
            <a:pPr>
              <a:defRPr/>
            </a:pPr>
            <a:r>
              <a:rPr lang="sk-SK" dirty="0">
                <a:cs typeface="Arial" charset="0"/>
              </a:rPr>
              <a:t>Oboznámte sa s dostupnými </a:t>
            </a:r>
            <a:r>
              <a:rPr lang="sk-SK" dirty="0" smtClean="0">
                <a:cs typeface="Arial" charset="0"/>
              </a:rPr>
              <a:t>zdrojmi.</a:t>
            </a:r>
            <a:endParaRPr lang="sk-SK" dirty="0">
              <a:cs typeface="Arial" charset="0"/>
            </a:endParaRPr>
          </a:p>
          <a:p>
            <a:pPr>
              <a:defRPr/>
            </a:pPr>
            <a:r>
              <a:rPr lang="sk-SK" dirty="0">
                <a:cs typeface="Arial" charset="0"/>
              </a:rPr>
              <a:t>Vyberte dôležité </a:t>
            </a:r>
            <a:r>
              <a:rPr lang="sk-SK" dirty="0" smtClean="0">
                <a:cs typeface="Arial" charset="0"/>
              </a:rPr>
              <a:t>informácie.</a:t>
            </a:r>
            <a:endParaRPr lang="sk-SK" dirty="0">
              <a:cs typeface="Arial" charset="0"/>
            </a:endParaRPr>
          </a:p>
          <a:p>
            <a:pPr>
              <a:defRPr/>
            </a:pPr>
            <a:r>
              <a:rPr lang="sk-SK" dirty="0">
                <a:cs typeface="Arial" charset="0"/>
              </a:rPr>
              <a:t>Vyhľadajte symboly, fotografie pamiatok a miest, obrázky, </a:t>
            </a:r>
            <a:r>
              <a:rPr lang="sk-SK" dirty="0" smtClean="0">
                <a:cs typeface="Arial" charset="0"/>
              </a:rPr>
              <a:t>mapy.</a:t>
            </a:r>
            <a:endParaRPr lang="sk-SK" dirty="0">
              <a:cs typeface="Arial" charset="0"/>
            </a:endParaRPr>
          </a:p>
          <a:p>
            <a:pPr>
              <a:defRPr/>
            </a:pPr>
            <a:endParaRPr lang="sk-SK" dirty="0">
              <a:cs typeface="Arial" charset="0"/>
            </a:endParaRPr>
          </a:p>
          <a:p>
            <a:pPr marL="0" indent="0">
              <a:buNone/>
              <a:defRPr/>
            </a:pPr>
            <a:endParaRPr lang="sk-SK" dirty="0"/>
          </a:p>
        </p:txBody>
      </p:sp>
    </p:spTree>
    <p:extLst>
      <p:ext uri="{BB962C8B-B14F-4D97-AF65-F5344CB8AC3E}">
        <p14:creationId xmlns:p14="http://schemas.microsoft.com/office/powerpoint/2010/main" val="369757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Proces</a:t>
            </a:r>
            <a:endParaRPr lang="sk-SK" dirty="0"/>
          </a:p>
        </p:txBody>
      </p:sp>
      <p:sp>
        <p:nvSpPr>
          <p:cNvPr id="3" name="Zástupný objekt pre obsah 2"/>
          <p:cNvSpPr>
            <a:spLocks noGrp="1"/>
          </p:cNvSpPr>
          <p:nvPr>
            <p:ph idx="1"/>
          </p:nvPr>
        </p:nvSpPr>
        <p:spPr/>
        <p:txBody>
          <a:bodyPr>
            <a:normAutofit/>
          </a:bodyPr>
          <a:lstStyle/>
          <a:p>
            <a:pPr marL="0" indent="0">
              <a:buNone/>
              <a:defRPr/>
            </a:pPr>
            <a:r>
              <a:rPr lang="sk-SK" b="1" dirty="0" smtClean="0">
                <a:cs typeface="Arial" charset="0"/>
              </a:rPr>
              <a:t>2.Týždeň</a:t>
            </a:r>
          </a:p>
          <a:p>
            <a:pPr algn="just">
              <a:defRPr/>
            </a:pPr>
            <a:r>
              <a:rPr lang="sk-SK" dirty="0" smtClean="0">
                <a:cs typeface="Arial" charset="0"/>
              </a:rPr>
              <a:t>Začnite pracovať na prezentácií.</a:t>
            </a:r>
          </a:p>
          <a:p>
            <a:pPr marL="0" lvl="0" indent="0" algn="just">
              <a:spcBef>
                <a:spcPts val="400"/>
              </a:spcBef>
              <a:buNone/>
            </a:pPr>
            <a:r>
              <a:rPr lang="sk-SK" b="1" dirty="0" smtClean="0">
                <a:solidFill>
                  <a:srgbClr val="FFFFFF"/>
                </a:solidFill>
              </a:rPr>
              <a:t>Nezabúdajte </a:t>
            </a:r>
            <a:r>
              <a:rPr lang="sk-SK" b="1" dirty="0">
                <a:solidFill>
                  <a:srgbClr val="FFFFFF"/>
                </a:solidFill>
              </a:rPr>
              <a:t>na to, že Vaše práce majú obsahovať:</a:t>
            </a:r>
          </a:p>
          <a:p>
            <a:pPr lvl="0" algn="just">
              <a:spcBef>
                <a:spcPts val="400"/>
              </a:spcBef>
            </a:pPr>
            <a:r>
              <a:rPr lang="sk-SK" dirty="0">
                <a:solidFill>
                  <a:srgbClr val="FFFFFF"/>
                </a:solidFill>
              </a:rPr>
              <a:t>1. Titul/ Tému</a:t>
            </a:r>
          </a:p>
          <a:p>
            <a:pPr lvl="0" algn="just">
              <a:spcBef>
                <a:spcPts val="400"/>
              </a:spcBef>
            </a:pPr>
            <a:r>
              <a:rPr lang="sk-SK" dirty="0">
                <a:solidFill>
                  <a:srgbClr val="FFFFFF"/>
                </a:solidFill>
              </a:rPr>
              <a:t>2. Mená a priezviská autorov.</a:t>
            </a:r>
          </a:p>
          <a:p>
            <a:pPr lvl="0" algn="just">
              <a:spcBef>
                <a:spcPts val="400"/>
              </a:spcBef>
            </a:pPr>
            <a:r>
              <a:rPr lang="sk-SK" dirty="0">
                <a:solidFill>
                  <a:srgbClr val="FFFFFF"/>
                </a:solidFill>
              </a:rPr>
              <a:t>3. </a:t>
            </a:r>
            <a:r>
              <a:rPr lang="sk-SK" dirty="0" smtClean="0">
                <a:solidFill>
                  <a:srgbClr val="FFFFFF"/>
                </a:solidFill>
              </a:rPr>
              <a:t>Zaujímavé a </a:t>
            </a:r>
            <a:r>
              <a:rPr lang="sk-SK" dirty="0">
                <a:solidFill>
                  <a:srgbClr val="FFFFFF"/>
                </a:solidFill>
              </a:rPr>
              <a:t>vyčerpávajúce </a:t>
            </a:r>
            <a:r>
              <a:rPr lang="sk-SK" dirty="0" smtClean="0">
                <a:solidFill>
                  <a:srgbClr val="FFFFFF"/>
                </a:solidFill>
              </a:rPr>
              <a:t>informácie. </a:t>
            </a:r>
            <a:r>
              <a:rPr lang="sk-SK" dirty="0">
                <a:solidFill>
                  <a:srgbClr val="FFFFFF"/>
                </a:solidFill>
              </a:rPr>
              <a:t>V</a:t>
            </a:r>
            <a:r>
              <a:rPr lang="sk-SK" dirty="0" smtClean="0">
                <a:solidFill>
                  <a:srgbClr val="FFFFFF"/>
                </a:solidFill>
              </a:rPr>
              <a:t>yužite </a:t>
            </a:r>
            <a:r>
              <a:rPr lang="sk-SK" dirty="0">
                <a:solidFill>
                  <a:srgbClr val="FFFFFF"/>
                </a:solidFill>
              </a:rPr>
              <a:t>uvedené </a:t>
            </a:r>
            <a:r>
              <a:rPr lang="sk-SK" dirty="0" smtClean="0">
                <a:solidFill>
                  <a:srgbClr val="FFFFFF"/>
                </a:solidFill>
              </a:rPr>
              <a:t>zdroje (prípadne vlastné), môžete o pomoc poprosiť aj rodičov, či poradiť sa s učiteľom.</a:t>
            </a:r>
            <a:endParaRPr lang="sk-SK" dirty="0">
              <a:solidFill>
                <a:srgbClr val="FFFFFF"/>
              </a:solidFill>
            </a:endParaRPr>
          </a:p>
          <a:p>
            <a:pPr lvl="0" algn="just">
              <a:spcBef>
                <a:spcPts val="400"/>
              </a:spcBef>
            </a:pPr>
            <a:r>
              <a:rPr lang="sk-SK" dirty="0">
                <a:solidFill>
                  <a:srgbClr val="FFFFFF"/>
                </a:solidFill>
              </a:rPr>
              <a:t>Vaše práce </a:t>
            </a:r>
            <a:r>
              <a:rPr lang="sk-SK" dirty="0" smtClean="0">
                <a:solidFill>
                  <a:srgbClr val="FFFFFF"/>
                </a:solidFill>
              </a:rPr>
              <a:t>budú </a:t>
            </a:r>
            <a:r>
              <a:rPr lang="sk-SK" dirty="0">
                <a:solidFill>
                  <a:srgbClr val="FFFFFF"/>
                </a:solidFill>
              </a:rPr>
              <a:t>na záver prezentované pred celou triedou.</a:t>
            </a:r>
          </a:p>
          <a:p>
            <a:pPr>
              <a:defRPr/>
            </a:pPr>
            <a:endParaRPr lang="sk-SK" dirty="0">
              <a:cs typeface="Arial" charset="0"/>
            </a:endParaRPr>
          </a:p>
          <a:p>
            <a:pPr marL="0" indent="0">
              <a:buNone/>
            </a:pPr>
            <a:endParaRPr lang="sk-SK" dirty="0"/>
          </a:p>
        </p:txBody>
      </p:sp>
    </p:spTree>
    <p:extLst>
      <p:ext uri="{BB962C8B-B14F-4D97-AF65-F5344CB8AC3E}">
        <p14:creationId xmlns:p14="http://schemas.microsoft.com/office/powerpoint/2010/main" val="12639838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PROCES</a:t>
            </a:r>
            <a:endParaRPr lang="sk-SK" dirty="0"/>
          </a:p>
        </p:txBody>
      </p:sp>
      <p:sp>
        <p:nvSpPr>
          <p:cNvPr id="3" name="Zástupný objekt pre obsah 2"/>
          <p:cNvSpPr>
            <a:spLocks noGrp="1"/>
          </p:cNvSpPr>
          <p:nvPr>
            <p:ph idx="1"/>
          </p:nvPr>
        </p:nvSpPr>
        <p:spPr/>
        <p:txBody>
          <a:bodyPr>
            <a:normAutofit/>
          </a:bodyPr>
          <a:lstStyle/>
          <a:p>
            <a:pPr marL="0" indent="0">
              <a:buNone/>
            </a:pPr>
            <a:r>
              <a:rPr lang="sk-SK" b="1" dirty="0" smtClean="0"/>
              <a:t>3.Týždeň</a:t>
            </a:r>
          </a:p>
          <a:p>
            <a:pPr algn="just">
              <a:defRPr/>
            </a:pPr>
            <a:r>
              <a:rPr lang="sk-SK" dirty="0">
                <a:cs typeface="Arial" charset="0"/>
              </a:rPr>
              <a:t>Každá skupina predstaví </a:t>
            </a:r>
            <a:r>
              <a:rPr lang="sk-SK" dirty="0" smtClean="0">
                <a:cs typeface="Arial" charset="0"/>
              </a:rPr>
              <a:t>svoju prezentáciu.</a:t>
            </a:r>
            <a:endParaRPr lang="sk-SK" dirty="0">
              <a:cs typeface="Arial" charset="0"/>
            </a:endParaRPr>
          </a:p>
          <a:p>
            <a:pPr algn="just">
              <a:defRPr/>
            </a:pPr>
            <a:r>
              <a:rPr lang="sk-SK" dirty="0">
                <a:cs typeface="Arial" charset="0"/>
              </a:rPr>
              <a:t>Čas prezentácie by nemal </a:t>
            </a:r>
            <a:r>
              <a:rPr lang="sk-SK" dirty="0" smtClean="0">
                <a:cs typeface="Arial" charset="0"/>
              </a:rPr>
              <a:t>prekročiť </a:t>
            </a:r>
            <a:r>
              <a:rPr lang="sk-SK" dirty="0">
                <a:cs typeface="Arial" charset="0"/>
              </a:rPr>
              <a:t>10 </a:t>
            </a:r>
            <a:r>
              <a:rPr lang="sk-SK" dirty="0" smtClean="0">
                <a:cs typeface="Arial" charset="0"/>
              </a:rPr>
              <a:t>minút.</a:t>
            </a:r>
            <a:endParaRPr lang="sk-SK" dirty="0">
              <a:cs typeface="Arial" charset="0"/>
            </a:endParaRPr>
          </a:p>
          <a:p>
            <a:pPr algn="just">
              <a:defRPr/>
            </a:pPr>
            <a:r>
              <a:rPr lang="sk-SK" dirty="0" smtClean="0">
                <a:cs typeface="Arial" charset="0"/>
              </a:rPr>
              <a:t>Každá </a:t>
            </a:r>
            <a:r>
              <a:rPr lang="sk-SK" dirty="0">
                <a:cs typeface="Arial" charset="0"/>
              </a:rPr>
              <a:t>skupina </a:t>
            </a:r>
            <a:r>
              <a:rPr lang="sk-SK" dirty="0" smtClean="0">
                <a:cs typeface="Arial" charset="0"/>
              </a:rPr>
              <a:t>bude prezentovať aj svoj plagát.</a:t>
            </a:r>
          </a:p>
          <a:p>
            <a:pPr algn="just">
              <a:defRPr/>
            </a:pPr>
            <a:r>
              <a:rPr lang="sk-SK" dirty="0">
                <a:cs typeface="Arial" charset="0"/>
              </a:rPr>
              <a:t>Projekt ohodnotí </a:t>
            </a:r>
            <a:r>
              <a:rPr lang="sk-SK" dirty="0" smtClean="0">
                <a:cs typeface="Arial" charset="0"/>
              </a:rPr>
              <a:t>učiteľ spolu s ostatnými žiakmi.</a:t>
            </a:r>
            <a:endParaRPr lang="sk-SK" dirty="0">
              <a:cs typeface="Arial" charset="0"/>
            </a:endParaRPr>
          </a:p>
          <a:p>
            <a:pPr>
              <a:defRPr/>
            </a:pPr>
            <a:endParaRPr lang="sk-SK" b="1" dirty="0"/>
          </a:p>
        </p:txBody>
      </p:sp>
    </p:spTree>
    <p:extLst>
      <p:ext uri="{BB962C8B-B14F-4D97-AF65-F5344CB8AC3E}">
        <p14:creationId xmlns:p14="http://schemas.microsoft.com/office/powerpoint/2010/main" val="11092134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Berlí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
  <TotalTime>269</TotalTime>
  <Words>1092</Words>
  <Application>Microsoft Office PowerPoint</Application>
  <PresentationFormat>Panoramiczny</PresentationFormat>
  <Paragraphs>132</Paragraphs>
  <Slides>20</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20</vt:i4>
      </vt:variant>
    </vt:vector>
  </HeadingPairs>
  <TitlesOfParts>
    <vt:vector size="25" baseType="lpstr">
      <vt:lpstr>Arial</vt:lpstr>
      <vt:lpstr>Lucida Sans Unicode</vt:lpstr>
      <vt:lpstr>Mangal</vt:lpstr>
      <vt:lpstr>Trebuchet MS</vt:lpstr>
      <vt:lpstr>Berlín</vt:lpstr>
      <vt:lpstr>SPOJENÉ KRÁĽOVSTVO</vt:lpstr>
      <vt:lpstr>OBSAH</vt:lpstr>
      <vt:lpstr>ÚVOD</vt:lpstr>
      <vt:lpstr>ÚVOD</vt:lpstr>
      <vt:lpstr>Úloha</vt:lpstr>
      <vt:lpstr>Proces</vt:lpstr>
      <vt:lpstr>Proces</vt:lpstr>
      <vt:lpstr>Proces</vt:lpstr>
      <vt:lpstr>PROCES</vt:lpstr>
      <vt:lpstr>ZDROJE</vt:lpstr>
      <vt:lpstr>ZDROJE</vt:lpstr>
      <vt:lpstr>HODNOTENIE</vt:lpstr>
      <vt:lpstr>HODNOTENIE</vt:lpstr>
      <vt:lpstr>HODNOTENIE</vt:lpstr>
      <vt:lpstr>HODNOTENIE</vt:lpstr>
      <vt:lpstr>ZÁVER</vt:lpstr>
      <vt:lpstr>ZÁVER</vt:lpstr>
      <vt:lpstr>PORADCA PRE UČITEĽA</vt:lpstr>
      <vt:lpstr>PORADCA PRE UČITEĽA</vt:lpstr>
      <vt:lpstr>PORADCA PRE UČITEĽA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SPOJENÉ KRÁĽOVSTVO</dc:title>
  <dc:creator>Misa</dc:creator>
  <cp:lastModifiedBy>Anna Basta</cp:lastModifiedBy>
  <cp:revision>34</cp:revision>
  <dcterms:created xsi:type="dcterms:W3CDTF">2017-12-26T13:38:13Z</dcterms:created>
  <dcterms:modified xsi:type="dcterms:W3CDTF">2020-01-22T13:45:32Z</dcterms:modified>
</cp:coreProperties>
</file>