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2"/>
  </p:notesMasterIdLst>
  <p:sldIdLst>
    <p:sldId id="256" r:id="rId2"/>
    <p:sldId id="257" r:id="rId3"/>
    <p:sldId id="260" r:id="rId4"/>
    <p:sldId id="276" r:id="rId5"/>
    <p:sldId id="258" r:id="rId6"/>
    <p:sldId id="278" r:id="rId7"/>
    <p:sldId id="259" r:id="rId8"/>
    <p:sldId id="279" r:id="rId9"/>
    <p:sldId id="263" r:id="rId10"/>
    <p:sldId id="264" r:id="rId11"/>
    <p:sldId id="265" r:id="rId12"/>
    <p:sldId id="266" r:id="rId13"/>
    <p:sldId id="267" r:id="rId14"/>
    <p:sldId id="268" r:id="rId15"/>
    <p:sldId id="273" r:id="rId16"/>
    <p:sldId id="274" r:id="rId17"/>
    <p:sldId id="270" r:id="rId18"/>
    <p:sldId id="280" r:id="rId19"/>
    <p:sldId id="271" r:id="rId20"/>
    <p:sldId id="281" r:id="rId2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varScale="1">
        <p:scale>
          <a:sx n="84" d="100"/>
          <a:sy n="84" d="100"/>
        </p:scale>
        <p:origin x="1426" y="77"/>
      </p:cViewPr>
      <p:guideLst>
        <p:guide orient="horz" pos="2160"/>
        <p:guide pos="2880"/>
      </p:guideLst>
    </p:cSldViewPr>
  </p:slideViewPr>
  <p:outlineViewPr>
    <p:cViewPr>
      <p:scale>
        <a:sx n="33" d="100"/>
        <a:sy n="33" d="100"/>
      </p:scale>
      <p:origin x="18" y="0"/>
    </p:cViewPr>
  </p:outlineViewPr>
  <p:notesTextViewPr>
    <p:cViewPr>
      <p:scale>
        <a:sx n="1" d="1"/>
        <a:sy n="1" d="1"/>
      </p:scale>
      <p:origin x="0" y="0"/>
    </p:cViewPr>
  </p:notesTextViewPr>
  <p:sorterViewPr>
    <p:cViewPr>
      <p:scale>
        <a:sx n="200" d="100"/>
        <a:sy n="200" d="100"/>
      </p:scale>
      <p:origin x="0" y="1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6C9A0E-C1E6-4BA9-9C19-0608F82F1158}" type="datetimeFigureOut">
              <a:rPr lang="sk-SK" smtClean="0"/>
              <a:t>22. 1. 2020</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21098-3788-4963-B072-C1D5D909E3E5}" type="slidenum">
              <a:rPr lang="sk-SK" smtClean="0"/>
              <a:t>‹#›</a:t>
            </a:fld>
            <a:endParaRPr lang="sk-SK"/>
          </a:p>
        </p:txBody>
      </p:sp>
    </p:spTree>
    <p:extLst>
      <p:ext uri="{BB962C8B-B14F-4D97-AF65-F5344CB8AC3E}">
        <p14:creationId xmlns:p14="http://schemas.microsoft.com/office/powerpoint/2010/main" val="346577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sk-SK"/>
              <a:t>Upravte štýly predlohy textu</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Upravte štýl predlohy podnadpisov</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A0FAA92-E98D-4C45-ACE2-3A4692C3CC83}" type="datetimeFigureOut">
              <a:rPr lang="sk-SK" smtClean="0"/>
              <a:pPr/>
              <a:t>22. 1. 2020</a:t>
            </a:fld>
            <a:endParaRPr lang="sk-SK"/>
          </a:p>
        </p:txBody>
      </p:sp>
      <p:sp>
        <p:nvSpPr>
          <p:cNvPr id="5" name="Footer Placeholder 4"/>
          <p:cNvSpPr>
            <a:spLocks noGrp="1"/>
          </p:cNvSpPr>
          <p:nvPr>
            <p:ph type="ftr" sz="quarter" idx="11"/>
          </p:nvPr>
        </p:nvSpPr>
        <p:spPr>
          <a:xfrm>
            <a:off x="1174044" y="5357592"/>
            <a:ext cx="5034845" cy="365125"/>
          </a:xfrm>
        </p:spPr>
        <p:txBody>
          <a:bodyPr/>
          <a:lstStyle/>
          <a:p>
            <a:endParaRPr lang="sk-SK"/>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Vertical Text Placeholder 2"/>
          <p:cNvSpPr>
            <a:spLocks noGrp="1"/>
          </p:cNvSpPr>
          <p:nvPr>
            <p:ph type="body" orient="vert" idx="1"/>
          </p:nvPr>
        </p:nvSpPr>
        <p:spPr/>
        <p:txBody>
          <a:bodyPr vert="eaVert" anchor="ct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BA0FAA92-E98D-4C45-ACE2-3A4692C3CC83}" type="datetimeFigureOut">
              <a:rPr lang="sk-SK" smtClean="0"/>
              <a:pPr/>
              <a:t>22. 1. 2020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sk-SK"/>
              <a:t>Upravte štýly predlohy textu</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BA0FAA92-E98D-4C45-ACE2-3A4692C3CC83}" type="datetimeFigureOut">
              <a:rPr lang="sk-SK" smtClean="0"/>
              <a:pPr/>
              <a:t>22. 1. 2020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Content Placeholder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BA0FAA92-E98D-4C45-ACE2-3A4692C3CC83}" type="datetimeFigureOut">
              <a:rPr lang="sk-SK" smtClean="0"/>
              <a:pPr/>
              <a:t>22. 1. 2020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sk-SK"/>
              <a:t>Upravte štýly predlohy textu</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Upravte štýl predlohy textu.</a:t>
            </a:r>
          </a:p>
        </p:txBody>
      </p:sp>
      <p:sp>
        <p:nvSpPr>
          <p:cNvPr id="4" name="Date Placeholder 3"/>
          <p:cNvSpPr>
            <a:spLocks noGrp="1"/>
          </p:cNvSpPr>
          <p:nvPr>
            <p:ph type="dt" sz="half" idx="10"/>
          </p:nvPr>
        </p:nvSpPr>
        <p:spPr/>
        <p:txBody>
          <a:bodyPr/>
          <a:lstStyle/>
          <a:p>
            <a:fld id="{BA0FAA92-E98D-4C45-ACE2-3A4692C3CC83}" type="datetimeFigureOut">
              <a:rPr lang="sk-SK" smtClean="0"/>
              <a:pPr/>
              <a:t>22. 1. 2020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5" name="Date Placeholder 4"/>
          <p:cNvSpPr>
            <a:spLocks noGrp="1"/>
          </p:cNvSpPr>
          <p:nvPr>
            <p:ph type="dt" sz="half" idx="10"/>
          </p:nvPr>
        </p:nvSpPr>
        <p:spPr/>
        <p:txBody>
          <a:bodyPr/>
          <a:lstStyle/>
          <a:p>
            <a:fld id="{BA0FAA92-E98D-4C45-ACE2-3A4692C3CC83}" type="datetimeFigureOut">
              <a:rPr lang="sk-SK" smtClean="0"/>
              <a:pPr/>
              <a:t>22. 1. 2020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0D6096F-7A03-4B4F-BC8E-7AC81E92F2B4}" type="slidenum">
              <a:rPr lang="sk-SK" smtClean="0"/>
              <a:pPr/>
              <a:t>‹#›</a:t>
            </a:fld>
            <a:endParaRPr lang="sk-SK"/>
          </a:p>
        </p:txBody>
      </p:sp>
      <p:sp>
        <p:nvSpPr>
          <p:cNvPr id="9" name="Content Placeholder 8"/>
          <p:cNvSpPr>
            <a:spLocks noGrp="1"/>
          </p:cNvSpPr>
          <p:nvPr>
            <p:ph sz="quarter" idx="13"/>
          </p:nvPr>
        </p:nvSpPr>
        <p:spPr>
          <a:xfrm>
            <a:off x="1298448" y="2121407"/>
            <a:ext cx="3200400" cy="3602736"/>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Tree>
  </p:cSld>
  <p:clrMapOvr>
    <a:masterClrMapping/>
  </p:clrMapOvr>
  <p:transition spd="slow" advTm="13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Upravte štýly predlohy textu</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7" name="Date Placeholder 6"/>
          <p:cNvSpPr>
            <a:spLocks noGrp="1"/>
          </p:cNvSpPr>
          <p:nvPr>
            <p:ph type="dt" sz="half" idx="10"/>
          </p:nvPr>
        </p:nvSpPr>
        <p:spPr/>
        <p:txBody>
          <a:bodyPr/>
          <a:lstStyle/>
          <a:p>
            <a:fld id="{BA0FAA92-E98D-4C45-ACE2-3A4692C3CC83}" type="datetimeFigureOut">
              <a:rPr lang="sk-SK" smtClean="0"/>
              <a:pPr/>
              <a:t>22. 1. 2020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0D6096F-7A03-4B4F-BC8E-7AC81E92F2B4}" type="slidenum">
              <a:rPr lang="sk-SK" smtClean="0"/>
              <a:pPr/>
              <a:t>‹#›</a:t>
            </a:fld>
            <a:endParaRPr lang="sk-SK"/>
          </a:p>
        </p:txBody>
      </p:sp>
      <p:sp>
        <p:nvSpPr>
          <p:cNvPr id="11" name="Content Placeholder 10"/>
          <p:cNvSpPr>
            <a:spLocks noGrp="1"/>
          </p:cNvSpPr>
          <p:nvPr>
            <p:ph sz="quarter" idx="13"/>
          </p:nvPr>
        </p:nvSpPr>
        <p:spPr>
          <a:xfrm>
            <a:off x="1298448" y="2944368"/>
            <a:ext cx="3227832" cy="2779776"/>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Tree>
  </p:cSld>
  <p:clrMapOvr>
    <a:masterClrMapping/>
  </p:clrMapOvr>
  <p:transition spd="slow" advTm="13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a:p>
        </p:txBody>
      </p:sp>
      <p:sp>
        <p:nvSpPr>
          <p:cNvPr id="3" name="Date Placeholder 2"/>
          <p:cNvSpPr>
            <a:spLocks noGrp="1"/>
          </p:cNvSpPr>
          <p:nvPr>
            <p:ph type="dt" sz="half" idx="10"/>
          </p:nvPr>
        </p:nvSpPr>
        <p:spPr/>
        <p:txBody>
          <a:bodyPr/>
          <a:lstStyle/>
          <a:p>
            <a:fld id="{BA0FAA92-E98D-4C45-ACE2-3A4692C3CC83}" type="datetimeFigureOut">
              <a:rPr lang="sk-SK" smtClean="0"/>
              <a:pPr/>
              <a:t>22. 1. 2020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FAA92-E98D-4C45-ACE2-3A4692C3CC83}" type="datetimeFigureOut">
              <a:rPr lang="sk-SK" smtClean="0"/>
              <a:pPr/>
              <a:t>22. 1. 2020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sk-SK"/>
              <a:t>Upravte štýly predlohy textu</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Date Placeholder 4"/>
          <p:cNvSpPr>
            <a:spLocks noGrp="1"/>
          </p:cNvSpPr>
          <p:nvPr>
            <p:ph type="dt" sz="half" idx="10"/>
          </p:nvPr>
        </p:nvSpPr>
        <p:spPr>
          <a:xfrm rot="60000">
            <a:off x="6341698" y="5885672"/>
            <a:ext cx="1213821" cy="365125"/>
          </a:xfrm>
        </p:spPr>
        <p:txBody>
          <a:bodyPr/>
          <a:lstStyle/>
          <a:p>
            <a:fld id="{BA0FAA92-E98D-4C45-ACE2-3A4692C3CC83}" type="datetimeFigureOut">
              <a:rPr lang="sk-SK" smtClean="0"/>
              <a:pPr/>
              <a:t>22. 1. 2020</a:t>
            </a:fld>
            <a:endParaRPr lang="sk-SK"/>
          </a:p>
        </p:txBody>
      </p:sp>
      <p:sp>
        <p:nvSpPr>
          <p:cNvPr id="6" name="Footer Placeholder 5"/>
          <p:cNvSpPr>
            <a:spLocks noGrp="1"/>
          </p:cNvSpPr>
          <p:nvPr>
            <p:ph type="ftr" sz="quarter" idx="11"/>
          </p:nvPr>
        </p:nvSpPr>
        <p:spPr>
          <a:xfrm rot="-60000">
            <a:off x="914554" y="5829261"/>
            <a:ext cx="3522607" cy="365125"/>
          </a:xfrm>
        </p:spPr>
        <p:txBody>
          <a:bodyPr/>
          <a:lstStyle/>
          <a:p>
            <a:endParaRPr lang="sk-SK"/>
          </a:p>
        </p:txBody>
      </p:sp>
      <p:sp>
        <p:nvSpPr>
          <p:cNvPr id="7" name="Slide Number Placeholder 6"/>
          <p:cNvSpPr>
            <a:spLocks noGrp="1"/>
          </p:cNvSpPr>
          <p:nvPr>
            <p:ph type="sldNum" sz="quarter" idx="12"/>
          </p:nvPr>
        </p:nvSpPr>
        <p:spPr>
          <a:xfrm rot="60000">
            <a:off x="7557313" y="5896961"/>
            <a:ext cx="554023" cy="365125"/>
          </a:xfrm>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sk-SK"/>
              <a:t>Upravte štýly predlohy textu</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Date Placeholder 4"/>
          <p:cNvSpPr>
            <a:spLocks noGrp="1"/>
          </p:cNvSpPr>
          <p:nvPr>
            <p:ph type="dt" sz="half" idx="10"/>
          </p:nvPr>
        </p:nvSpPr>
        <p:spPr>
          <a:xfrm rot="60000">
            <a:off x="6345936" y="5888737"/>
            <a:ext cx="1213821" cy="365125"/>
          </a:xfrm>
        </p:spPr>
        <p:txBody>
          <a:bodyPr/>
          <a:lstStyle/>
          <a:p>
            <a:fld id="{BA0FAA92-E98D-4C45-ACE2-3A4692C3CC83}" type="datetimeFigureOut">
              <a:rPr lang="sk-SK" smtClean="0"/>
              <a:pPr/>
              <a:t>22. 1. 2020</a:t>
            </a:fld>
            <a:endParaRPr lang="sk-SK"/>
          </a:p>
        </p:txBody>
      </p:sp>
      <p:sp>
        <p:nvSpPr>
          <p:cNvPr id="6" name="Footer Placeholder 5"/>
          <p:cNvSpPr>
            <a:spLocks noGrp="1"/>
          </p:cNvSpPr>
          <p:nvPr>
            <p:ph type="ftr" sz="quarter" idx="11"/>
          </p:nvPr>
        </p:nvSpPr>
        <p:spPr>
          <a:xfrm rot="-60000">
            <a:off x="914569" y="5831037"/>
            <a:ext cx="3319043" cy="365125"/>
          </a:xfrm>
        </p:spPr>
        <p:txBody>
          <a:bodyPr/>
          <a:lstStyle/>
          <a:p>
            <a:endParaRPr lang="sk-SK"/>
          </a:p>
        </p:txBody>
      </p:sp>
      <p:sp>
        <p:nvSpPr>
          <p:cNvPr id="7" name="Slide Number Placeholder 6"/>
          <p:cNvSpPr>
            <a:spLocks noGrp="1"/>
          </p:cNvSpPr>
          <p:nvPr>
            <p:ph type="sldNum" sz="quarter" idx="12"/>
          </p:nvPr>
        </p:nvSpPr>
        <p:spPr>
          <a:xfrm rot="60000">
            <a:off x="7562089" y="5900026"/>
            <a:ext cx="554023" cy="365125"/>
          </a:xfrm>
        </p:spPr>
        <p:txBody>
          <a:bodyPr/>
          <a:lstStyle/>
          <a:p>
            <a:fld id="{10D6096F-7A03-4B4F-BC8E-7AC81E92F2B4}" type="slidenum">
              <a:rPr lang="sk-SK" smtClean="0"/>
              <a:pPr/>
              <a:t>‹#›</a:t>
            </a:fld>
            <a:endParaRPr lang="sk-SK"/>
          </a:p>
        </p:txBody>
      </p:sp>
    </p:spTree>
  </p:cSld>
  <p:clrMapOvr>
    <a:masterClrMapping/>
  </p:clrMapOvr>
  <p:transition spd="slow" advTm="13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A0FAA92-E98D-4C45-ACE2-3A4692C3CC83}" type="datetimeFigureOut">
              <a:rPr lang="sk-SK" smtClean="0"/>
              <a:pPr/>
              <a:t>22. 1. 2020</a:t>
            </a:fld>
            <a:endParaRPr lang="sk-SK"/>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sk-SK"/>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0D6096F-7A03-4B4F-BC8E-7AC81E92F2B4}"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advTm="13000">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recepty.cz/recept/ovocny-salat-3-7059" TargetMode="External"/><Relationship Id="rId3" Type="http://schemas.openxmlformats.org/officeDocument/2006/relationships/hyperlink" Target="https://www.idnes.cz/onadnes/zdravi/sporty-ktere-prospivaji-zdravi.A170718_095913_dieta_pet" TargetMode="External"/><Relationship Id="rId7" Type="http://schemas.openxmlformats.org/officeDocument/2006/relationships/hyperlink" Target="https://www.recepty.cz/ovocny-salat-kucharka" TargetMode="External"/><Relationship Id="rId2" Type="http://schemas.openxmlformats.org/officeDocument/2006/relationships/hyperlink" Target="https://manboxeo.cz/sportem-ku-zdravi-aneb-hlavni-duvody-proc-sportovat" TargetMode="External"/><Relationship Id="rId1" Type="http://schemas.openxmlformats.org/officeDocument/2006/relationships/slideLayout" Target="../slideLayouts/slideLayout2.xml"/><Relationship Id="rId6" Type="http://schemas.openxmlformats.org/officeDocument/2006/relationships/hyperlink" Target="https://www.benu.cz/sportem-ku-zdravi" TargetMode="External"/><Relationship Id="rId5" Type="http://schemas.openxmlformats.org/officeDocument/2006/relationships/hyperlink" Target="https://cs.wikipedia.org/wiki/PRO_Zdrav%C3%AD_a_Sport" TargetMode="External"/><Relationship Id="rId4" Type="http://schemas.openxmlformats.org/officeDocument/2006/relationships/hyperlink" Target="http://www.aktivityprozdravi.cz/muj-zivotni-styl/wellness-a-relaxace/zdravi-a-sport" TargetMode="External"/><Relationship Id="rId9" Type="http://schemas.openxmlformats.org/officeDocument/2006/relationships/hyperlink" Target="https://recepty.vareni.cz/vyhledavani/?q=Jednoduch%C3%BD+ovocn%C3%BD+sal%C3%A1t&amp;druh=14&amp;search=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598424" y="2050379"/>
            <a:ext cx="5723468" cy="985993"/>
          </a:xfrm>
        </p:spPr>
        <p:txBody>
          <a:bodyPr>
            <a:normAutofit fontScale="90000"/>
          </a:bodyPr>
          <a:lstStyle/>
          <a:p>
            <a:r>
              <a:rPr lang="pl-PL" b="1" dirty="0"/>
              <a:t/>
            </a:r>
            <a:br>
              <a:rPr lang="pl-PL" b="1" dirty="0"/>
            </a:br>
            <a:r>
              <a:rPr lang="pl-PL" b="1" dirty="0"/>
              <a:t>Sport a </a:t>
            </a:r>
            <a:r>
              <a:rPr lang="pl-PL" b="1" dirty="0" err="1"/>
              <a:t>zdraví</a:t>
            </a:r>
            <a:endParaRPr lang="sk-SK" b="1" dirty="0"/>
          </a:p>
        </p:txBody>
      </p:sp>
      <p:sp>
        <p:nvSpPr>
          <p:cNvPr id="3" name="Podnadpis 2"/>
          <p:cNvSpPr>
            <a:spLocks noGrp="1"/>
          </p:cNvSpPr>
          <p:nvPr>
            <p:ph type="subTitle" idx="1"/>
          </p:nvPr>
        </p:nvSpPr>
        <p:spPr>
          <a:xfrm>
            <a:off x="1715910" y="4299922"/>
            <a:ext cx="5712179" cy="1524000"/>
          </a:xfrm>
        </p:spPr>
        <p:txBody>
          <a:bodyPr>
            <a:normAutofit fontScale="70000" lnSpcReduction="20000"/>
          </a:bodyPr>
          <a:lstStyle/>
          <a:p>
            <a:endParaRPr lang="sk-SK" sz="2000" dirty="0"/>
          </a:p>
          <a:p>
            <a:endParaRPr lang="sk-SK" sz="2000" dirty="0"/>
          </a:p>
          <a:p>
            <a:r>
              <a:rPr lang="sk-SK" sz="2600" dirty="0"/>
              <a:t>WEB QEST PRE ŽIAKOV DRUHÉHO STUPŇA ZÁKLADNÝCH ŠKÔL SO SLUCHOVÝM POSTIHNUTÍM</a:t>
            </a:r>
          </a:p>
          <a:p>
            <a:endParaRPr lang="sk-SK" sz="2600" dirty="0"/>
          </a:p>
          <a:p>
            <a:r>
              <a:rPr lang="sk-SK" sz="2600" dirty="0"/>
              <a:t>Vypracovala : Marta </a:t>
            </a:r>
            <a:r>
              <a:rPr lang="sk-SK" sz="2600" dirty="0" err="1"/>
              <a:t>Ferencová</a:t>
            </a:r>
            <a:endParaRPr lang="sk-SK" sz="2600" dirty="0"/>
          </a:p>
        </p:txBody>
      </p:sp>
      <p:pic>
        <p:nvPicPr>
          <p:cNvPr id="2050" name="Picture 2" descr="C:\Users\Marta Dvorakova\Desktop\4ec393a50f3b3be2ad020a8247a093ad_download-kids-sports-clipart-clipartmonk-free-clip-art-images_450-23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3360410"/>
            <a:ext cx="1792540" cy="936104"/>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 xmlns:a16="http://schemas.microsoft.com/office/drawing/2014/main" id="{C4CA3F29-4A31-44C6-A2D9-A2A6A30BE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434"/>
            <a:ext cx="9144000" cy="1877232"/>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620"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582904"/>
      </p:ext>
    </p:extLst>
  </p:cSld>
  <p:clrMapOvr>
    <a:masterClrMapping/>
  </p:clrMapOvr>
  <p:transition spd="slow" advTm="13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sk-SK" dirty="0"/>
              <a:t>PROCES</a:t>
            </a:r>
          </a:p>
        </p:txBody>
      </p:sp>
      <p:sp>
        <p:nvSpPr>
          <p:cNvPr id="6" name="Zástupný symbol obsahu 5"/>
          <p:cNvSpPr>
            <a:spLocks noGrp="1"/>
          </p:cNvSpPr>
          <p:nvPr>
            <p:ph idx="1"/>
          </p:nvPr>
        </p:nvSpPr>
        <p:spPr/>
        <p:txBody>
          <a:bodyPr>
            <a:normAutofit/>
          </a:bodyPr>
          <a:lstStyle/>
          <a:p>
            <a:pPr>
              <a:buFont typeface="Wingdings" pitchFamily="2" charset="2"/>
              <a:buChar char="Ø"/>
            </a:pPr>
            <a:r>
              <a:rPr lang="sk-SK" sz="2200" dirty="0"/>
              <a:t>Všetky informácie by sa mali týkať témy.</a:t>
            </a:r>
          </a:p>
          <a:p>
            <a:pPr>
              <a:buFont typeface="Wingdings" pitchFamily="2" charset="2"/>
              <a:buChar char="Ø"/>
            </a:pPr>
            <a:r>
              <a:rPr lang="sk-SK" sz="2200" dirty="0"/>
              <a:t>Prezentácia by mala obsahovať informácie zo zdrojových materiálov. Môžete využiť aj iné odkazy.</a:t>
            </a:r>
          </a:p>
          <a:p>
            <a:pPr>
              <a:buFont typeface="Wingdings" pitchFamily="2" charset="2"/>
              <a:buChar char="Ø"/>
            </a:pPr>
            <a:endParaRPr lang="sk-SK" sz="2200" dirty="0"/>
          </a:p>
          <a:p>
            <a:pPr>
              <a:buFont typeface="Wingdings" pitchFamily="2" charset="2"/>
              <a:buChar char="Ø"/>
            </a:pPr>
            <a:endParaRPr lang="sk-SK" sz="2200" dirty="0"/>
          </a:p>
        </p:txBody>
      </p:sp>
      <p:pic>
        <p:nvPicPr>
          <p:cNvPr id="1026" name="Picture 2" descr="C:\Users\Marta Dvorakova\Desktop\4ec393a50f3b3be2ad020a8247a093ad_download-kids-sports-clipart-clipartmonk-free-clip-art-images_450-2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090461"/>
            <a:ext cx="3048528" cy="1592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700980"/>
      </p:ext>
    </p:extLst>
  </p:cSld>
  <p:clrMapOvr>
    <a:masterClrMapping/>
  </p:clrMapOvr>
  <p:transition spd="slow" advTm="13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a:t>PROCES</a:t>
            </a:r>
          </a:p>
        </p:txBody>
      </p:sp>
      <p:sp>
        <p:nvSpPr>
          <p:cNvPr id="3" name="Zástupný symbol obsahu 2"/>
          <p:cNvSpPr>
            <a:spLocks noGrp="1"/>
          </p:cNvSpPr>
          <p:nvPr>
            <p:ph idx="1"/>
          </p:nvPr>
        </p:nvSpPr>
        <p:spPr/>
        <p:txBody>
          <a:bodyPr/>
          <a:lstStyle/>
          <a:p>
            <a:pPr>
              <a:buNone/>
            </a:pPr>
            <a:r>
              <a:rPr lang="sk-SK" sz="2200" dirty="0"/>
              <a:t>3. týždeň</a:t>
            </a:r>
          </a:p>
          <a:p>
            <a:pPr>
              <a:buFont typeface="Wingdings" pitchFamily="2" charset="2"/>
              <a:buChar char="Ø"/>
            </a:pPr>
            <a:r>
              <a:rPr lang="sk-SK" sz="2200" dirty="0"/>
              <a:t>Každá skupina predstaví svoju prezentáciu.</a:t>
            </a:r>
          </a:p>
          <a:p>
            <a:pPr>
              <a:buFont typeface="Wingdings" pitchFamily="2" charset="2"/>
              <a:buChar char="Ø"/>
            </a:pPr>
            <a:r>
              <a:rPr lang="sk-SK" sz="2200" dirty="0"/>
              <a:t>Čas prezentácie by nemal prekročiť 10 minút.</a:t>
            </a:r>
          </a:p>
          <a:p>
            <a:pPr>
              <a:buFont typeface="Wingdings" pitchFamily="2" charset="2"/>
              <a:buChar char="Ø"/>
            </a:pPr>
            <a:r>
              <a:rPr lang="sk-SK" sz="2200" dirty="0"/>
              <a:t>Skupiny budú prezentovať aj svoje plagáty.</a:t>
            </a:r>
          </a:p>
          <a:p>
            <a:pPr>
              <a:buFont typeface="Wingdings" pitchFamily="2" charset="2"/>
              <a:buChar char="Ø"/>
            </a:pPr>
            <a:r>
              <a:rPr lang="sk-SK" sz="2200" dirty="0"/>
              <a:t>Projekt ohodnotí učiteľ </a:t>
            </a:r>
          </a:p>
          <a:p>
            <a:pPr>
              <a:buNone/>
            </a:pPr>
            <a:r>
              <a:rPr lang="sk-SK" sz="2200" dirty="0"/>
              <a:t>	spolu s ostatnými </a:t>
            </a:r>
          </a:p>
          <a:p>
            <a:pPr>
              <a:buNone/>
            </a:pPr>
            <a:r>
              <a:rPr lang="sk-SK" sz="2200" dirty="0"/>
              <a:t>	žiakmi.</a:t>
            </a:r>
          </a:p>
          <a:p>
            <a:pPr marL="0" indent="0">
              <a:buNone/>
            </a:pPr>
            <a:endParaRPr lang="sk-SK"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095073"/>
            <a:ext cx="2609528" cy="1630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321211"/>
      </p:ext>
    </p:extLst>
  </p:cSld>
  <p:clrMapOvr>
    <a:masterClrMapping/>
  </p:clrMapOvr>
  <p:transition spd="slow" advTm="13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Zdroje </a:t>
            </a:r>
          </a:p>
        </p:txBody>
      </p:sp>
      <p:sp>
        <p:nvSpPr>
          <p:cNvPr id="3" name="Zástupný symbol obsahu 2"/>
          <p:cNvSpPr>
            <a:spLocks noGrp="1"/>
          </p:cNvSpPr>
          <p:nvPr>
            <p:ph idx="1"/>
          </p:nvPr>
        </p:nvSpPr>
        <p:spPr/>
        <p:txBody>
          <a:bodyPr>
            <a:noAutofit/>
          </a:bodyPr>
          <a:lstStyle/>
          <a:p>
            <a:pPr>
              <a:buFont typeface="Wingdings" panose="05000000000000000000" pitchFamily="2" charset="2"/>
              <a:buChar char="Ø"/>
            </a:pPr>
            <a:r>
              <a:rPr lang="pl-PL" sz="1400" dirty="0">
                <a:hlinkClick r:id="rId2"/>
              </a:rPr>
              <a:t>https://</a:t>
            </a:r>
            <a:r>
              <a:rPr lang="pl-PL" sz="1400" dirty="0" smtClean="0">
                <a:hlinkClick r:id="rId2"/>
              </a:rPr>
              <a:t>manboxeo.cz/sportem-ku-zdravi-aneb-hlavni-duvody-proc-sportovat</a:t>
            </a:r>
            <a:endParaRPr lang="pl-PL" sz="1400" dirty="0" smtClean="0"/>
          </a:p>
          <a:p>
            <a:pPr>
              <a:buFont typeface="Wingdings" panose="05000000000000000000" pitchFamily="2" charset="2"/>
              <a:buChar char="Ø"/>
            </a:pPr>
            <a:r>
              <a:rPr lang="pl-PL" sz="1400" dirty="0">
                <a:hlinkClick r:id="rId3"/>
              </a:rPr>
              <a:t>https://</a:t>
            </a:r>
            <a:r>
              <a:rPr lang="pl-PL" sz="1400" dirty="0" smtClean="0">
                <a:hlinkClick r:id="rId3"/>
              </a:rPr>
              <a:t>www.idnes.cz/onadnes/zdravi/sporty-ktere-prospivaji-zdravi.A170718_095913_dieta_pet</a:t>
            </a:r>
            <a:endParaRPr lang="pl-PL" sz="1400" dirty="0" smtClean="0"/>
          </a:p>
          <a:p>
            <a:pPr>
              <a:buFont typeface="Wingdings" panose="05000000000000000000" pitchFamily="2" charset="2"/>
              <a:buChar char="Ø"/>
            </a:pPr>
            <a:r>
              <a:rPr lang="pl-PL" sz="1400" dirty="0">
                <a:hlinkClick r:id="rId4"/>
              </a:rPr>
              <a:t>http://</a:t>
            </a:r>
            <a:r>
              <a:rPr lang="pl-PL" sz="1400" dirty="0" smtClean="0">
                <a:hlinkClick r:id="rId4"/>
              </a:rPr>
              <a:t>www.aktivityprozdravi.cz/muj-zivotni-styl/wellness-a-relaxace/zdravi-a-sport</a:t>
            </a:r>
            <a:endParaRPr lang="pl-PL" sz="1400" dirty="0" smtClean="0"/>
          </a:p>
          <a:p>
            <a:pPr>
              <a:buFont typeface="Wingdings" panose="05000000000000000000" pitchFamily="2" charset="2"/>
              <a:buChar char="Ø"/>
            </a:pPr>
            <a:r>
              <a:rPr lang="pl-PL" sz="1400" dirty="0">
                <a:hlinkClick r:id="rId5"/>
              </a:rPr>
              <a:t>https://</a:t>
            </a:r>
            <a:r>
              <a:rPr lang="pl-PL" sz="1400" dirty="0" smtClean="0">
                <a:hlinkClick r:id="rId5"/>
              </a:rPr>
              <a:t>cs.wikipedia.org/wiki/PRO_Zdrav%C3%AD_a_Sport</a:t>
            </a:r>
            <a:endParaRPr lang="pl-PL" sz="1400" dirty="0" smtClean="0"/>
          </a:p>
          <a:p>
            <a:pPr>
              <a:buFont typeface="Wingdings" panose="05000000000000000000" pitchFamily="2" charset="2"/>
              <a:buChar char="Ø"/>
            </a:pPr>
            <a:r>
              <a:rPr lang="pl-PL" sz="1400" dirty="0">
                <a:hlinkClick r:id="rId6"/>
              </a:rPr>
              <a:t>https://</a:t>
            </a:r>
            <a:r>
              <a:rPr lang="pl-PL" sz="1400" dirty="0" smtClean="0">
                <a:hlinkClick r:id="rId6"/>
              </a:rPr>
              <a:t>www.benu.cz/sportem-ku-zdravi</a:t>
            </a:r>
            <a:endParaRPr lang="pl-PL" sz="1400" dirty="0" smtClean="0"/>
          </a:p>
          <a:p>
            <a:pPr>
              <a:buFont typeface="Wingdings" panose="05000000000000000000" pitchFamily="2" charset="2"/>
              <a:buChar char="Ø"/>
            </a:pPr>
            <a:r>
              <a:rPr lang="pl-PL" sz="1400" dirty="0">
                <a:hlinkClick r:id="rId7"/>
              </a:rPr>
              <a:t>https://</a:t>
            </a:r>
            <a:r>
              <a:rPr lang="pl-PL" sz="1400" dirty="0" smtClean="0">
                <a:hlinkClick r:id="rId7"/>
              </a:rPr>
              <a:t>www.recepty.cz/ovocny-salat-kucharka</a:t>
            </a:r>
            <a:endParaRPr lang="pl-PL" sz="1400" dirty="0" smtClean="0"/>
          </a:p>
          <a:p>
            <a:pPr>
              <a:buFont typeface="Wingdings" panose="05000000000000000000" pitchFamily="2" charset="2"/>
              <a:buChar char="Ø"/>
            </a:pPr>
            <a:r>
              <a:rPr lang="pl-PL" sz="1400" dirty="0">
                <a:hlinkClick r:id="rId8"/>
              </a:rPr>
              <a:t>https://</a:t>
            </a:r>
            <a:r>
              <a:rPr lang="pl-PL" sz="1400" dirty="0" smtClean="0">
                <a:hlinkClick r:id="rId8"/>
              </a:rPr>
              <a:t>www.recepty.cz/recept/ovocny-salat-3-7059</a:t>
            </a:r>
            <a:endParaRPr lang="pl-PL" sz="1400" dirty="0" smtClean="0"/>
          </a:p>
          <a:p>
            <a:pPr>
              <a:buFont typeface="Wingdings" panose="05000000000000000000" pitchFamily="2" charset="2"/>
              <a:buChar char="Ø"/>
            </a:pPr>
            <a:r>
              <a:rPr lang="pl-PL" sz="1400" dirty="0">
                <a:hlinkClick r:id="rId9"/>
              </a:rPr>
              <a:t>https://recepty.vareni.cz/vyhledavani/?q=Jednoduch%C3%BD+ovocn%C3%BD+sal%C3%A1t&amp;druh=14&amp;search=1</a:t>
            </a:r>
            <a:endParaRPr lang="sk-SK" sz="1300" dirty="0"/>
          </a:p>
        </p:txBody>
      </p:sp>
    </p:spTree>
    <p:extLst>
      <p:ext uri="{BB962C8B-B14F-4D97-AF65-F5344CB8AC3E}">
        <p14:creationId xmlns:p14="http://schemas.microsoft.com/office/powerpoint/2010/main" val="3838560510"/>
      </p:ext>
    </p:extLst>
  </p:cSld>
  <p:clrMapOvr>
    <a:masterClrMapping/>
  </p:clrMapOvr>
  <p:transition spd="slow" advTm="13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HODNOTENIE</a:t>
            </a:r>
          </a:p>
        </p:txBody>
      </p:sp>
      <p:sp>
        <p:nvSpPr>
          <p:cNvPr id="3" name="Zástupný symbol obsahu 2"/>
          <p:cNvSpPr>
            <a:spLocks noGrp="1"/>
          </p:cNvSpPr>
          <p:nvPr>
            <p:ph idx="1"/>
          </p:nvPr>
        </p:nvSpPr>
        <p:spPr/>
        <p:txBody>
          <a:bodyPr>
            <a:normAutofit/>
          </a:bodyPr>
          <a:lstStyle/>
          <a:p>
            <a:pPr algn="just">
              <a:buFont typeface="Wingdings" panose="05000000000000000000" pitchFamily="2" charset="2"/>
              <a:buChar char="Ø"/>
            </a:pPr>
            <a:r>
              <a:rPr lang="sk-SK" sz="2200" dirty="0"/>
              <a:t>Každá skupina bude za svoju prácu ohodnotená    na základe toho, ako svoju úlohu splní. Hodnotí sa estetická a obsahová stránka prezentácie, plagát, použité zdroje, vzájomná spolupráca a záverečné prezentovanie projektu.</a:t>
            </a:r>
          </a:p>
          <a:p>
            <a:pPr algn="just">
              <a:buFont typeface="Wingdings" panose="05000000000000000000" pitchFamily="2" charset="2"/>
              <a:buChar char="Ø"/>
            </a:pPr>
            <a:r>
              <a:rPr lang="sk-SK" sz="2200" dirty="0"/>
              <a:t>Známka bude za celý projekt, preto je dôležitý celkový dojem.</a:t>
            </a:r>
          </a:p>
        </p:txBody>
      </p:sp>
    </p:spTree>
    <p:extLst>
      <p:ext uri="{BB962C8B-B14F-4D97-AF65-F5344CB8AC3E}">
        <p14:creationId xmlns:p14="http://schemas.microsoft.com/office/powerpoint/2010/main" val="1448767839"/>
      </p:ext>
    </p:extLst>
  </p:cSld>
  <p:clrMapOvr>
    <a:masterClrMapping/>
  </p:clrMapOvr>
  <p:transition spd="slow" advTm="13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HODNOTENIE</a:t>
            </a:r>
          </a:p>
        </p:txBody>
      </p:sp>
      <p:graphicFrame>
        <p:nvGraphicFramePr>
          <p:cNvPr id="4" name="Symbol zastępczy zawartości 3">
            <a:extLst>
              <a:ext uri="{FF2B5EF4-FFF2-40B4-BE49-F238E27FC236}">
                <a16:creationId xmlns="" xmlns:a16="http://schemas.microsoft.com/office/drawing/2014/main" id="{7AEBFCAB-81F7-4A73-90FF-4EBDE263A680}"/>
              </a:ext>
            </a:extLst>
          </p:cNvPr>
          <p:cNvGraphicFramePr>
            <a:graphicFrameLocks/>
          </p:cNvGraphicFramePr>
          <p:nvPr>
            <p:extLst>
              <p:ext uri="{D42A27DB-BD31-4B8C-83A1-F6EECF244321}">
                <p14:modId xmlns:p14="http://schemas.microsoft.com/office/powerpoint/2010/main" val="53868000"/>
              </p:ext>
            </p:extLst>
          </p:nvPr>
        </p:nvGraphicFramePr>
        <p:xfrm>
          <a:off x="1142976" y="1765002"/>
          <a:ext cx="6929487" cy="4235766"/>
        </p:xfrm>
        <a:graphic>
          <a:graphicData uri="http://schemas.openxmlformats.org/drawingml/2006/table">
            <a:tbl>
              <a:tblPr firstRow="1" bandRow="1">
                <a:tableStyleId>{5C22544A-7EE6-4342-B048-85BDC9FD1C3A}</a:tableStyleId>
              </a:tblPr>
              <a:tblGrid>
                <a:gridCol w="1410660">
                  <a:extLst>
                    <a:ext uri="{9D8B030D-6E8A-4147-A177-3AD203B41FA5}">
                      <a16:colId xmlns="" xmlns:a16="http://schemas.microsoft.com/office/drawing/2014/main" val="1881291383"/>
                    </a:ext>
                  </a:extLst>
                </a:gridCol>
                <a:gridCol w="2740920">
                  <a:extLst>
                    <a:ext uri="{9D8B030D-6E8A-4147-A177-3AD203B41FA5}">
                      <a16:colId xmlns="" xmlns:a16="http://schemas.microsoft.com/office/drawing/2014/main" val="3731982650"/>
                    </a:ext>
                  </a:extLst>
                </a:gridCol>
                <a:gridCol w="1388171">
                  <a:extLst>
                    <a:ext uri="{9D8B030D-6E8A-4147-A177-3AD203B41FA5}">
                      <a16:colId xmlns="" xmlns:a16="http://schemas.microsoft.com/office/drawing/2014/main" val="3935696474"/>
                    </a:ext>
                  </a:extLst>
                </a:gridCol>
                <a:gridCol w="1389736">
                  <a:extLst>
                    <a:ext uri="{9D8B030D-6E8A-4147-A177-3AD203B41FA5}">
                      <a16:colId xmlns="" xmlns:a16="http://schemas.microsoft.com/office/drawing/2014/main" val="834379282"/>
                    </a:ext>
                  </a:extLst>
                </a:gridCol>
              </a:tblGrid>
              <a:tr h="290121">
                <a:tc>
                  <a:txBody>
                    <a:bodyPr/>
                    <a:lstStyle/>
                    <a:p>
                      <a:pPr marL="0" marR="0" lvl="0" indent="0" algn="ctr"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Počet bodov</a:t>
                      </a:r>
                    </a:p>
                  </a:txBody>
                  <a:tcPr marL="62699" marR="62699"/>
                </a:tc>
                <a:tc>
                  <a:txBody>
                    <a:bodyPr/>
                    <a:lstStyle/>
                    <a:p>
                      <a:pPr marL="0" marR="0" lvl="0" indent="0" algn="ctr" rtl="0" hangingPunct="0">
                        <a:lnSpc>
                          <a:spcPct val="100000"/>
                        </a:lnSpc>
                        <a:spcBef>
                          <a:spcPts val="0"/>
                        </a:spcBef>
                        <a:spcAft>
                          <a:spcPts val="0"/>
                        </a:spcAft>
                        <a:buNone/>
                        <a:tabLst/>
                      </a:pPr>
                      <a:r>
                        <a:rPr lang="pl-PL" sz="1200" b="0" i="0" u="none" strike="noStrike" kern="1200" dirty="0">
                          <a:latin typeface="+mn-lt"/>
                          <a:ea typeface="Lucida Sans Unicode" pitchFamily="2"/>
                          <a:cs typeface="Mangal" pitchFamily="2"/>
                        </a:rPr>
                        <a:t>1</a:t>
                      </a:r>
                    </a:p>
                  </a:txBody>
                  <a:tcPr marL="62699" marR="62699"/>
                </a:tc>
                <a:tc>
                  <a:txBody>
                    <a:bodyPr/>
                    <a:lstStyle/>
                    <a:p>
                      <a:pPr marL="0" marR="0" lvl="0" indent="0" algn="ctr" rtl="0" hangingPunct="0">
                        <a:lnSpc>
                          <a:spcPct val="100000"/>
                        </a:lnSpc>
                        <a:spcBef>
                          <a:spcPts val="0"/>
                        </a:spcBef>
                        <a:spcAft>
                          <a:spcPts val="0"/>
                        </a:spcAft>
                        <a:buNone/>
                        <a:tabLst/>
                      </a:pPr>
                      <a:r>
                        <a:rPr lang="pl-PL" sz="1200" b="0" i="0" u="none" strike="noStrike" kern="1200" dirty="0">
                          <a:latin typeface="+mn-lt"/>
                          <a:ea typeface="Lucida Sans Unicode" pitchFamily="2"/>
                          <a:cs typeface="Mangal" pitchFamily="2"/>
                        </a:rPr>
                        <a:t>2</a:t>
                      </a:r>
                    </a:p>
                  </a:txBody>
                  <a:tcPr marL="62699" marR="62699"/>
                </a:tc>
                <a:tc>
                  <a:txBody>
                    <a:bodyPr/>
                    <a:lstStyle/>
                    <a:p>
                      <a:pPr marL="0" marR="0" lvl="0" indent="0" algn="ctr" rtl="0" hangingPunct="0">
                        <a:lnSpc>
                          <a:spcPct val="100000"/>
                        </a:lnSpc>
                        <a:spcBef>
                          <a:spcPts val="0"/>
                        </a:spcBef>
                        <a:spcAft>
                          <a:spcPts val="0"/>
                        </a:spcAft>
                        <a:buNone/>
                        <a:tabLst/>
                      </a:pPr>
                      <a:r>
                        <a:rPr lang="pl-PL" sz="1200" b="0" i="0" u="none" strike="noStrike" kern="1200">
                          <a:latin typeface="+mn-lt"/>
                          <a:ea typeface="Lucida Sans Unicode" pitchFamily="2"/>
                          <a:cs typeface="Mangal" pitchFamily="2"/>
                        </a:rPr>
                        <a:t>3</a:t>
                      </a:r>
                    </a:p>
                  </a:txBody>
                  <a:tcPr marL="62699" marR="62699"/>
                </a:tc>
                <a:extLst>
                  <a:ext uri="{0D108BD9-81ED-4DB2-BD59-A6C34878D82A}">
                    <a16:rowId xmlns="" xmlns:a16="http://schemas.microsoft.com/office/drawing/2014/main" val="1944231571"/>
                  </a:ext>
                </a:extLst>
              </a:tr>
              <a:tr h="1653689">
                <a:tc>
                  <a:txBody>
                    <a:bodyPr/>
                    <a:lstStyle/>
                    <a:p>
                      <a:pPr marL="0" marR="0" lvl="0" indent="0" algn="ctr" rtl="0" hangingPunct="0">
                        <a:lnSpc>
                          <a:spcPct val="100000"/>
                        </a:lnSpc>
                        <a:spcBef>
                          <a:spcPts val="0"/>
                        </a:spcBef>
                        <a:spcAft>
                          <a:spcPts val="0"/>
                        </a:spcAft>
                        <a:buNone/>
                        <a:tabLst/>
                      </a:pPr>
                      <a:endParaRPr lang="sk-SK" sz="1200" b="1" i="0" u="none" strike="noStrike" kern="1200" noProof="0" dirty="0">
                        <a:latin typeface="+mn-lt"/>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200" b="1" i="0" u="none" strike="noStrike" kern="1200" noProof="0" dirty="0">
                          <a:latin typeface="+mn-lt"/>
                          <a:ea typeface="Lucida Sans Unicode" pitchFamily="2"/>
                          <a:cs typeface="Mangal" pitchFamily="2"/>
                        </a:rPr>
                        <a:t>Obsahová stránka</a:t>
                      </a:r>
                    </a:p>
                  </a:txBody>
                  <a:tcPr marL="62699" marR="62699"/>
                </a:tc>
                <a:tc>
                  <a:txBody>
                    <a:bodyPr/>
                    <a:lstStyle/>
                    <a:p>
                      <a:pPr marL="0" marR="0" lvl="0" indent="0" algn="just"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Málo</a:t>
                      </a:r>
                      <a:r>
                        <a:rPr lang="sk-SK" sz="1200" b="0" i="0" u="none" strike="noStrike" kern="1200" baseline="0" noProof="0" dirty="0">
                          <a:latin typeface="+mn-lt"/>
                          <a:ea typeface="Lucida Sans Unicode" pitchFamily="2"/>
                          <a:cs typeface="Mangal" pitchFamily="2"/>
                        </a:rPr>
                        <a:t> informácií, ktoré nesúvisia s témou</a:t>
                      </a:r>
                      <a:r>
                        <a:rPr lang="sk-SK" sz="1200" b="0" i="0" u="none" strike="noStrike" kern="1200" noProof="0" dirty="0">
                          <a:latin typeface="+mn-lt"/>
                          <a:ea typeface="Lucida Sans Unicode" pitchFamily="2"/>
                          <a:cs typeface="Mangal" pitchFamily="2"/>
                        </a:rPr>
                        <a:t>.</a:t>
                      </a:r>
                    </a:p>
                    <a:p>
                      <a:pPr marL="0" marR="0" lvl="0" indent="0" algn="just"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Slabé využitie zdrojov.</a:t>
                      </a:r>
                    </a:p>
                  </a:txBody>
                  <a:tcPr marL="62699" marR="62699"/>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Veľa informácií, ktoré súvisia</a:t>
                      </a:r>
                      <a:r>
                        <a:rPr lang="sk-SK" sz="1200" b="0" i="0" u="none" strike="noStrike" kern="1200" baseline="0" noProof="0" dirty="0">
                          <a:latin typeface="+mn-lt"/>
                          <a:ea typeface="Lucida Sans Unicode" pitchFamily="2"/>
                          <a:cs typeface="Mangal" pitchFamily="2"/>
                        </a:rPr>
                        <a:t> s témou</a:t>
                      </a:r>
                      <a:r>
                        <a:rPr lang="sk-SK" sz="1200" b="0" i="0" u="none" strike="noStrike" kern="1200" noProof="0" dirty="0">
                          <a:latin typeface="+mn-lt"/>
                          <a:ea typeface="Lucida Sans Unicode" pitchFamily="2"/>
                          <a:cs typeface="Mangal" pitchFamily="2"/>
                        </a:rPr>
                        <a:t>. Dobré využitie zdrojov.</a:t>
                      </a:r>
                    </a:p>
                  </a:txBody>
                  <a:tcPr marL="62699" marR="62699"/>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Vyčerpávajúce informácie, ktoré súvisia s témou, využitie všetkých</a:t>
                      </a:r>
                      <a:r>
                        <a:rPr lang="sk-SK" sz="1200" b="0" i="0" u="none" strike="noStrike" kern="1200" baseline="0" noProof="0" dirty="0">
                          <a:latin typeface="+mn-lt"/>
                          <a:ea typeface="Lucida Sans Unicode" pitchFamily="2"/>
                          <a:cs typeface="Mangal" pitchFamily="2"/>
                        </a:rPr>
                        <a:t> uvedených zdrojov, prípadne aj iných zdrojových materiálov</a:t>
                      </a:r>
                      <a:r>
                        <a:rPr lang="sk-SK" sz="1200" b="0" i="0" u="none" strike="noStrike" kern="1200" noProof="0" dirty="0">
                          <a:latin typeface="+mn-lt"/>
                          <a:ea typeface="Lucida Sans Unicode" pitchFamily="2"/>
                          <a:cs typeface="Mangal" pitchFamily="2"/>
                        </a:rPr>
                        <a:t>.</a:t>
                      </a:r>
                    </a:p>
                  </a:txBody>
                  <a:tcPr marL="62699" marR="62699"/>
                </a:tc>
                <a:extLst>
                  <a:ext uri="{0D108BD9-81ED-4DB2-BD59-A6C34878D82A}">
                    <a16:rowId xmlns="" xmlns:a16="http://schemas.microsoft.com/office/drawing/2014/main" val="1959416184"/>
                  </a:ext>
                </a:extLst>
              </a:tr>
              <a:tr h="2001835">
                <a:tc>
                  <a:txBody>
                    <a:bodyPr/>
                    <a:lstStyle/>
                    <a:p>
                      <a:pPr marL="0" marR="0" lvl="0" indent="0" algn="ctr" rtl="0" hangingPunct="0">
                        <a:lnSpc>
                          <a:spcPct val="100000"/>
                        </a:lnSpc>
                        <a:spcBef>
                          <a:spcPts val="0"/>
                        </a:spcBef>
                        <a:spcAft>
                          <a:spcPts val="0"/>
                        </a:spcAft>
                        <a:buNone/>
                        <a:tabLst/>
                      </a:pPr>
                      <a:endParaRPr lang="sk-SK" sz="1200" b="1" i="0" u="none" strike="noStrike" kern="1200" noProof="0" dirty="0">
                        <a:latin typeface="+mn-lt"/>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200" b="1" i="0" u="none" strike="noStrike" kern="1200" noProof="0" dirty="0">
                          <a:latin typeface="+mn-lt"/>
                          <a:ea typeface="Lucida Sans Unicode" pitchFamily="2"/>
                          <a:cs typeface="Mangal" pitchFamily="2"/>
                        </a:rPr>
                        <a:t>Estetický dojem</a:t>
                      </a:r>
                    </a:p>
                  </a:txBody>
                  <a:tcPr marL="62699" marR="62699"/>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Málo čitateľná, neestetická práca.</a:t>
                      </a:r>
                    </a:p>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Zle rozvrhnuté</a:t>
                      </a:r>
                      <a:r>
                        <a:rPr lang="sk-SK" sz="1200" b="0" i="0" u="none" strike="noStrike" kern="1200" baseline="0" noProof="0" dirty="0">
                          <a:latin typeface="+mn-lt"/>
                          <a:ea typeface="Lucida Sans Unicode" pitchFamily="2"/>
                          <a:cs typeface="Mangal" pitchFamily="2"/>
                        </a:rPr>
                        <a:t> informácie na stránke</a:t>
                      </a:r>
                      <a:r>
                        <a:rPr lang="sk-SK" sz="1200" b="0" i="0" u="none" strike="noStrike" kern="1200" noProof="0" dirty="0">
                          <a:latin typeface="+mn-lt"/>
                          <a:ea typeface="Lucida Sans Unicode" pitchFamily="2"/>
                          <a:cs typeface="Mangal" pitchFamily="2"/>
                        </a:rPr>
                        <a:t>.</a:t>
                      </a:r>
                    </a:p>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Chýbajú grafické</a:t>
                      </a:r>
                      <a:r>
                        <a:rPr lang="sk-SK" sz="1200" b="0" i="0" u="none" strike="noStrike" kern="1200" baseline="0" noProof="0" dirty="0">
                          <a:latin typeface="+mn-lt"/>
                          <a:ea typeface="Lucida Sans Unicode" pitchFamily="2"/>
                          <a:cs typeface="Mangal" pitchFamily="2"/>
                        </a:rPr>
                        <a:t> prvky</a:t>
                      </a:r>
                      <a:r>
                        <a:rPr lang="sk-SK" sz="1200" b="0" i="0" u="none" strike="noStrike" kern="1200" noProof="0" dirty="0">
                          <a:latin typeface="+mn-lt"/>
                          <a:ea typeface="Lucida Sans Unicode" pitchFamily="2"/>
                          <a:cs typeface="Mangal" pitchFamily="2"/>
                        </a:rPr>
                        <a:t>.</a:t>
                      </a:r>
                    </a:p>
                  </a:txBody>
                  <a:tcPr marL="62699" marR="62699"/>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Práca čitateľná a estetická.</a:t>
                      </a:r>
                    </a:p>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Dobre rozvrhnuté informácie na stránke.</a:t>
                      </a:r>
                    </a:p>
                  </a:txBody>
                  <a:tcPr marL="62699" marR="62699"/>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Práca estetická, čitateľná, prehľadná, motivujúca k oboznámeniu sa s jej obsahom. Dobre</a:t>
                      </a:r>
                      <a:r>
                        <a:rPr lang="sk-SK" sz="1200" b="0" i="0" u="none" strike="noStrike" kern="1200" baseline="0" noProof="0" dirty="0">
                          <a:latin typeface="+mn-lt"/>
                          <a:ea typeface="Lucida Sans Unicode" pitchFamily="2"/>
                          <a:cs typeface="Mangal" pitchFamily="2"/>
                        </a:rPr>
                        <a:t> rozvrhnutie informácií na stránke. Vhodná grafika</a:t>
                      </a:r>
                      <a:r>
                        <a:rPr lang="sk-SK" sz="1200" b="0" i="0" u="none" strike="noStrike" kern="1200" noProof="0" dirty="0">
                          <a:latin typeface="+mn-lt"/>
                          <a:ea typeface="Lucida Sans Unicode" pitchFamily="2"/>
                          <a:cs typeface="Mangal" pitchFamily="2"/>
                        </a:rPr>
                        <a:t>.</a:t>
                      </a:r>
                    </a:p>
                  </a:txBody>
                  <a:tcPr marL="62699" marR="62699"/>
                </a:tc>
                <a:extLst>
                  <a:ext uri="{0D108BD9-81ED-4DB2-BD59-A6C34878D82A}">
                    <a16:rowId xmlns="" xmlns:a16="http://schemas.microsoft.com/office/drawing/2014/main" val="147985353"/>
                  </a:ext>
                </a:extLst>
              </a:tr>
              <a:tr h="290121">
                <a:tc>
                  <a:txBody>
                    <a:bodyPr/>
                    <a:lstStyle/>
                    <a:p>
                      <a:endParaRPr lang="pl-PL" sz="1200">
                        <a:latin typeface="+mn-lt"/>
                      </a:endParaRPr>
                    </a:p>
                  </a:txBody>
                  <a:tcPr marL="62699" marR="62699"/>
                </a:tc>
                <a:tc>
                  <a:txBody>
                    <a:bodyPr/>
                    <a:lstStyle/>
                    <a:p>
                      <a:endParaRPr lang="pl-PL" sz="1200">
                        <a:latin typeface="+mn-lt"/>
                      </a:endParaRPr>
                    </a:p>
                  </a:txBody>
                  <a:tcPr marL="62699" marR="62699"/>
                </a:tc>
                <a:tc>
                  <a:txBody>
                    <a:bodyPr/>
                    <a:lstStyle/>
                    <a:p>
                      <a:endParaRPr lang="pl-PL" sz="1200">
                        <a:latin typeface="+mn-lt"/>
                      </a:endParaRPr>
                    </a:p>
                  </a:txBody>
                  <a:tcPr marL="62699" marR="62699"/>
                </a:tc>
                <a:tc>
                  <a:txBody>
                    <a:bodyPr/>
                    <a:lstStyle/>
                    <a:p>
                      <a:endParaRPr lang="pl-PL" sz="1200" dirty="0">
                        <a:latin typeface="+mn-lt"/>
                      </a:endParaRPr>
                    </a:p>
                  </a:txBody>
                  <a:tcPr marL="62699" marR="62699"/>
                </a:tc>
                <a:extLst>
                  <a:ext uri="{0D108BD9-81ED-4DB2-BD59-A6C34878D82A}">
                    <a16:rowId xmlns="" xmlns:a16="http://schemas.microsoft.com/office/drawing/2014/main" val="3050768924"/>
                  </a:ext>
                </a:extLst>
              </a:tr>
            </a:tbl>
          </a:graphicData>
        </a:graphic>
      </p:graphicFrame>
    </p:spTree>
    <p:extLst>
      <p:ext uri="{BB962C8B-B14F-4D97-AF65-F5344CB8AC3E}">
        <p14:creationId xmlns:p14="http://schemas.microsoft.com/office/powerpoint/2010/main" val="1121828261"/>
      </p:ext>
    </p:extLst>
  </p:cSld>
  <p:clrMapOvr>
    <a:masterClrMapping/>
  </p:clrMapOvr>
  <p:transition spd="slow" advTm="13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C0CD12C-8DAB-4BBA-AD29-6181233E261A}"/>
              </a:ext>
            </a:extLst>
          </p:cNvPr>
          <p:cNvSpPr>
            <a:spLocks noGrp="1"/>
          </p:cNvSpPr>
          <p:nvPr>
            <p:ph type="title"/>
          </p:nvPr>
        </p:nvSpPr>
        <p:spPr/>
        <p:txBody>
          <a:bodyPr/>
          <a:lstStyle/>
          <a:p>
            <a:r>
              <a:rPr lang="pl-PL" dirty="0"/>
              <a:t>HODNOTENIE</a:t>
            </a:r>
          </a:p>
        </p:txBody>
      </p:sp>
      <p:graphicFrame>
        <p:nvGraphicFramePr>
          <p:cNvPr id="4" name="Symbol zastępczy zawartości 3">
            <a:extLst>
              <a:ext uri="{FF2B5EF4-FFF2-40B4-BE49-F238E27FC236}">
                <a16:creationId xmlns="" xmlns:a16="http://schemas.microsoft.com/office/drawing/2014/main" id="{8A697328-50B1-4956-A40E-81CC2D808C62}"/>
              </a:ext>
            </a:extLst>
          </p:cNvPr>
          <p:cNvGraphicFramePr>
            <a:graphicFrameLocks noGrp="1"/>
          </p:cNvGraphicFramePr>
          <p:nvPr>
            <p:ph idx="1"/>
            <p:extLst>
              <p:ext uri="{D42A27DB-BD31-4B8C-83A1-F6EECF244321}">
                <p14:modId xmlns:p14="http://schemas.microsoft.com/office/powerpoint/2010/main" val="1876230750"/>
              </p:ext>
            </p:extLst>
          </p:nvPr>
        </p:nvGraphicFramePr>
        <p:xfrm>
          <a:off x="1071536" y="1714488"/>
          <a:ext cx="7072364" cy="4286280"/>
        </p:xfrm>
        <a:graphic>
          <a:graphicData uri="http://schemas.openxmlformats.org/drawingml/2006/table">
            <a:tbl>
              <a:tblPr firstRow="1" bandRow="1">
                <a:tableStyleId>{5C22544A-7EE6-4342-B048-85BDC9FD1C3A}</a:tableStyleId>
              </a:tblPr>
              <a:tblGrid>
                <a:gridCol w="1768091">
                  <a:extLst>
                    <a:ext uri="{9D8B030D-6E8A-4147-A177-3AD203B41FA5}">
                      <a16:colId xmlns="" xmlns:a16="http://schemas.microsoft.com/office/drawing/2014/main" val="2936206050"/>
                    </a:ext>
                  </a:extLst>
                </a:gridCol>
                <a:gridCol w="1768091">
                  <a:extLst>
                    <a:ext uri="{9D8B030D-6E8A-4147-A177-3AD203B41FA5}">
                      <a16:colId xmlns="" xmlns:a16="http://schemas.microsoft.com/office/drawing/2014/main" val="1415636367"/>
                    </a:ext>
                  </a:extLst>
                </a:gridCol>
                <a:gridCol w="1768091">
                  <a:extLst>
                    <a:ext uri="{9D8B030D-6E8A-4147-A177-3AD203B41FA5}">
                      <a16:colId xmlns="" xmlns:a16="http://schemas.microsoft.com/office/drawing/2014/main" val="2978477218"/>
                    </a:ext>
                  </a:extLst>
                </a:gridCol>
                <a:gridCol w="1768091">
                  <a:extLst>
                    <a:ext uri="{9D8B030D-6E8A-4147-A177-3AD203B41FA5}">
                      <a16:colId xmlns="" xmlns:a16="http://schemas.microsoft.com/office/drawing/2014/main" val="3665793086"/>
                    </a:ext>
                  </a:extLst>
                </a:gridCol>
              </a:tblGrid>
              <a:tr h="385427">
                <a:tc>
                  <a:txBody>
                    <a:bodyPr/>
                    <a:lstStyle/>
                    <a:p>
                      <a:pPr marL="0" marR="0" lvl="0" indent="0" algn="ctr"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Počet</a:t>
                      </a:r>
                      <a:r>
                        <a:rPr lang="sk-SK" sz="1200" b="0" i="0" u="none" strike="noStrike" kern="1200" baseline="0" noProof="0" dirty="0">
                          <a:latin typeface="+mn-lt"/>
                          <a:ea typeface="Lucida Sans Unicode" pitchFamily="2"/>
                          <a:cs typeface="Mangal" pitchFamily="2"/>
                        </a:rPr>
                        <a:t> bodov</a:t>
                      </a:r>
                      <a:endParaRPr lang="sk-SK" sz="1200" b="0" i="0" u="none" strike="noStrike" kern="1200" noProof="0" dirty="0">
                        <a:latin typeface="+mn-lt"/>
                        <a:ea typeface="Lucida Sans Unicode" pitchFamily="2"/>
                        <a:cs typeface="Mangal" pitchFamily="2"/>
                      </a:endParaRPr>
                    </a:p>
                  </a:txBody>
                  <a:tcPr marL="68580" marR="68580"/>
                </a:tc>
                <a:tc>
                  <a:txBody>
                    <a:bodyPr/>
                    <a:lstStyle/>
                    <a:p>
                      <a:pPr marL="0" marR="0" lvl="0" indent="0" algn="ctr" rtl="0" hangingPunct="0">
                        <a:lnSpc>
                          <a:spcPct val="100000"/>
                        </a:lnSpc>
                        <a:spcBef>
                          <a:spcPts val="0"/>
                        </a:spcBef>
                        <a:spcAft>
                          <a:spcPts val="0"/>
                        </a:spcAft>
                        <a:buNone/>
                        <a:tabLst/>
                      </a:pPr>
                      <a:r>
                        <a:rPr lang="pl-PL" sz="1200" b="0" i="0" u="none" strike="noStrike" kern="1200" dirty="0">
                          <a:latin typeface="+mn-lt"/>
                          <a:ea typeface="Lucida Sans Unicode" pitchFamily="2"/>
                          <a:cs typeface="Mangal" pitchFamily="2"/>
                        </a:rPr>
                        <a:t>1</a:t>
                      </a:r>
                    </a:p>
                  </a:txBody>
                  <a:tcPr marL="68580" marR="68580"/>
                </a:tc>
                <a:tc>
                  <a:txBody>
                    <a:bodyPr/>
                    <a:lstStyle/>
                    <a:p>
                      <a:pPr marL="0" marR="0" lvl="0" indent="0" algn="ctr" rtl="0" hangingPunct="0">
                        <a:lnSpc>
                          <a:spcPct val="100000"/>
                        </a:lnSpc>
                        <a:spcBef>
                          <a:spcPts val="0"/>
                        </a:spcBef>
                        <a:spcAft>
                          <a:spcPts val="0"/>
                        </a:spcAft>
                        <a:buNone/>
                        <a:tabLst/>
                      </a:pPr>
                      <a:r>
                        <a:rPr lang="pl-PL" sz="1200" b="0" i="0" u="none" strike="noStrike" kern="1200">
                          <a:latin typeface="+mn-lt"/>
                          <a:ea typeface="Lucida Sans Unicode" pitchFamily="2"/>
                          <a:cs typeface="Mangal" pitchFamily="2"/>
                        </a:rPr>
                        <a:t>2</a:t>
                      </a:r>
                    </a:p>
                  </a:txBody>
                  <a:tcPr marL="68580" marR="68580"/>
                </a:tc>
                <a:tc>
                  <a:txBody>
                    <a:bodyPr/>
                    <a:lstStyle/>
                    <a:p>
                      <a:pPr marL="0" marR="0" lvl="0" indent="0" algn="ctr" rtl="0" hangingPunct="0">
                        <a:lnSpc>
                          <a:spcPct val="100000"/>
                        </a:lnSpc>
                        <a:spcBef>
                          <a:spcPts val="0"/>
                        </a:spcBef>
                        <a:spcAft>
                          <a:spcPts val="0"/>
                        </a:spcAft>
                        <a:buNone/>
                        <a:tabLst/>
                      </a:pPr>
                      <a:r>
                        <a:rPr lang="pl-PL" sz="1200" b="0" i="0" u="none" strike="noStrike" kern="1200">
                          <a:latin typeface="+mn-lt"/>
                          <a:ea typeface="Lucida Sans Unicode" pitchFamily="2"/>
                          <a:cs typeface="Mangal" pitchFamily="2"/>
                        </a:rPr>
                        <a:t>3</a:t>
                      </a:r>
                    </a:p>
                  </a:txBody>
                  <a:tcPr marL="68580" marR="68580"/>
                </a:tc>
                <a:extLst>
                  <a:ext uri="{0D108BD9-81ED-4DB2-BD59-A6C34878D82A}">
                    <a16:rowId xmlns="" xmlns:a16="http://schemas.microsoft.com/office/drawing/2014/main" val="2285355102"/>
                  </a:ext>
                </a:extLst>
              </a:tr>
              <a:tr h="2095154">
                <a:tc>
                  <a:txBody>
                    <a:bodyPr/>
                    <a:lstStyle/>
                    <a:p>
                      <a:pPr marL="0" marR="0" lvl="0" indent="0" algn="ctr" rtl="0" hangingPunct="0">
                        <a:lnSpc>
                          <a:spcPct val="100000"/>
                        </a:lnSpc>
                        <a:spcBef>
                          <a:spcPts val="0"/>
                        </a:spcBef>
                        <a:spcAft>
                          <a:spcPts val="0"/>
                        </a:spcAft>
                        <a:buNone/>
                        <a:tabLst/>
                      </a:pPr>
                      <a:r>
                        <a:rPr lang="sk-SK" sz="1200" b="1" i="0" u="none" strike="noStrike" kern="1200" noProof="0" dirty="0">
                          <a:latin typeface="+mn-lt"/>
                          <a:ea typeface="Lucida Sans Unicode" pitchFamily="2"/>
                          <a:cs typeface="Mangal" pitchFamily="2"/>
                        </a:rPr>
                        <a:t>Zaangažovanie skupiny a schopnosť spolupráce</a:t>
                      </a:r>
                    </a:p>
                  </a:txBody>
                  <a:tcPr marL="68580" marR="68580"/>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Chýbajúce zaangažovanie</a:t>
                      </a:r>
                      <a:r>
                        <a:rPr lang="sk-SK" sz="1200" b="0" i="0" u="none" strike="noStrike" kern="1200" baseline="0" noProof="0" dirty="0">
                          <a:latin typeface="+mn-lt"/>
                          <a:ea typeface="Lucida Sans Unicode" pitchFamily="2"/>
                          <a:cs typeface="Mangal" pitchFamily="2"/>
                        </a:rPr>
                        <a:t> všetkých členov skupiny a slabá spolupráca</a:t>
                      </a:r>
                      <a:r>
                        <a:rPr lang="sk-SK" sz="1200" b="0" i="0" u="none" strike="noStrike" kern="1200" noProof="0" dirty="0">
                          <a:latin typeface="+mn-lt"/>
                          <a:ea typeface="Lucida Sans Unicode" pitchFamily="2"/>
                          <a:cs typeface="Mangal" pitchFamily="2"/>
                        </a:rPr>
                        <a:t>.</a:t>
                      </a:r>
                    </a:p>
                  </a:txBody>
                  <a:tcPr marL="68580" marR="68580"/>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Dobré zaangažovanie všetkých členov skupiny. Spolupráca na uspokojivej úrovni.</a:t>
                      </a:r>
                    </a:p>
                  </a:txBody>
                  <a:tcPr marL="68580" marR="68580"/>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Dobré zaangažovanie všetkých členov skupiny. Vzájomné motivovanie sa do práce. Schopnosť skupinovej spolupráce</a:t>
                      </a:r>
                      <a:r>
                        <a:rPr lang="sk-SK" sz="1200" b="0" i="0" u="none" strike="noStrike" kern="1200" baseline="0" noProof="0" dirty="0">
                          <a:latin typeface="+mn-lt"/>
                          <a:ea typeface="Lucida Sans Unicode" pitchFamily="2"/>
                          <a:cs typeface="Mangal" pitchFamily="2"/>
                        </a:rPr>
                        <a:t> na uspokojivej úrovni</a:t>
                      </a:r>
                      <a:r>
                        <a:rPr lang="sk-SK" sz="1200" b="0" i="0" u="none" strike="noStrike" kern="1200" noProof="0" dirty="0">
                          <a:latin typeface="+mn-lt"/>
                          <a:ea typeface="Lucida Sans Unicode" pitchFamily="2"/>
                          <a:cs typeface="Mangal" pitchFamily="2"/>
                        </a:rPr>
                        <a:t>.</a:t>
                      </a:r>
                    </a:p>
                  </a:txBody>
                  <a:tcPr marL="68580" marR="68580"/>
                </a:tc>
                <a:extLst>
                  <a:ext uri="{0D108BD9-81ED-4DB2-BD59-A6C34878D82A}">
                    <a16:rowId xmlns="" xmlns:a16="http://schemas.microsoft.com/office/drawing/2014/main" val="2698600199"/>
                  </a:ext>
                </a:extLst>
              </a:tr>
              <a:tr h="1805699">
                <a:tc>
                  <a:txBody>
                    <a:bodyPr/>
                    <a:lstStyle/>
                    <a:p>
                      <a:pPr marL="0" marR="0" lvl="0" indent="0" algn="ctr" rtl="0" hangingPunct="0">
                        <a:lnSpc>
                          <a:spcPct val="100000"/>
                        </a:lnSpc>
                        <a:spcBef>
                          <a:spcPts val="0"/>
                        </a:spcBef>
                        <a:spcAft>
                          <a:spcPts val="0"/>
                        </a:spcAft>
                        <a:buNone/>
                        <a:tabLst/>
                      </a:pPr>
                      <a:endParaRPr lang="sk-SK" sz="1200" b="1" i="0" u="none" strike="noStrike" kern="1200" noProof="0" dirty="0">
                        <a:latin typeface="+mn-lt"/>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200" b="1" i="0" u="none" strike="noStrike" kern="1200" noProof="0" dirty="0">
                          <a:latin typeface="+mn-lt"/>
                          <a:ea typeface="Lucida Sans Unicode" pitchFamily="2"/>
                          <a:cs typeface="Mangal" pitchFamily="2"/>
                        </a:rPr>
                        <a:t>Prezentácia</a:t>
                      </a:r>
                    </a:p>
                  </a:txBody>
                  <a:tcPr marL="68580" marR="68580"/>
                </a:tc>
                <a:tc>
                  <a:txBody>
                    <a:bodyPr/>
                    <a:lstStyle/>
                    <a:p>
                      <a:pPr marL="0" marR="0" lvl="0" indent="0" algn="l"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Prezentácia čítaná. Chýbajú odpovede</a:t>
                      </a:r>
                      <a:r>
                        <a:rPr lang="sk-SK" sz="1200" b="0" i="0" u="none" strike="noStrike" kern="1200" baseline="0" noProof="0" dirty="0">
                          <a:latin typeface="+mn-lt"/>
                          <a:ea typeface="Lucida Sans Unicode" pitchFamily="2"/>
                          <a:cs typeface="Mangal" pitchFamily="2"/>
                        </a:rPr>
                        <a:t> na otázky učiteľa</a:t>
                      </a:r>
                      <a:r>
                        <a:rPr lang="sk-SK" sz="1200" b="0" i="0" u="none" strike="noStrike" kern="1200" noProof="0" dirty="0">
                          <a:latin typeface="+mn-lt"/>
                          <a:ea typeface="Lucida Sans Unicode" pitchFamily="2"/>
                          <a:cs typeface="Mangal" pitchFamily="2"/>
                        </a:rPr>
                        <a:t>.</a:t>
                      </a:r>
                    </a:p>
                  </a:txBody>
                  <a:tcPr marL="68580" marR="68580"/>
                </a:tc>
                <a:tc>
                  <a:txBody>
                    <a:bodyPr/>
                    <a:lstStyle/>
                    <a:p>
                      <a:pPr marL="0" marR="0" lvl="0" indent="0"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Prezentácia čiastočne hovorená spamäti, čiastočne čítaná.</a:t>
                      </a:r>
                      <a:r>
                        <a:rPr lang="sk-SK" sz="1200" b="0" i="0" u="none" strike="noStrike" kern="1200" baseline="0" noProof="0" dirty="0">
                          <a:latin typeface="+mn-lt"/>
                          <a:ea typeface="Lucida Sans Unicode" pitchFamily="2"/>
                          <a:cs typeface="Mangal" pitchFamily="2"/>
                        </a:rPr>
                        <a:t> Chýbajú uspokojivé odpovede na otázky učiteľa. </a:t>
                      </a:r>
                      <a:endParaRPr lang="sk-SK" sz="1200" b="0" i="0" u="none" strike="noStrike" kern="1200" noProof="0" dirty="0">
                        <a:latin typeface="+mn-lt"/>
                        <a:ea typeface="Lucida Sans Unicode" pitchFamily="2"/>
                        <a:cs typeface="Mangal" pitchFamily="2"/>
                      </a:endParaRPr>
                    </a:p>
                  </a:txBody>
                  <a:tcPr marL="68580" marR="68580"/>
                </a:tc>
                <a:tc>
                  <a:txBody>
                    <a:bodyPr/>
                    <a:lstStyle/>
                    <a:p>
                      <a:pPr marL="0" marR="0" lvl="0" indent="0" rtl="0" hangingPunct="0">
                        <a:lnSpc>
                          <a:spcPct val="100000"/>
                        </a:lnSpc>
                        <a:spcBef>
                          <a:spcPts val="0"/>
                        </a:spcBef>
                        <a:spcAft>
                          <a:spcPts val="0"/>
                        </a:spcAft>
                        <a:buNone/>
                        <a:tabLst/>
                      </a:pPr>
                      <a:r>
                        <a:rPr lang="sk-SK" sz="1200" b="0" i="0" u="none" strike="noStrike" kern="1200" noProof="0" dirty="0">
                          <a:latin typeface="+mn-lt"/>
                          <a:ea typeface="Lucida Sans Unicode" pitchFamily="2"/>
                          <a:cs typeface="Mangal" pitchFamily="2"/>
                        </a:rPr>
                        <a:t>Prezentácia hovorená</a:t>
                      </a:r>
                      <a:r>
                        <a:rPr lang="sk-SK" sz="1200" b="0" i="0" u="none" strike="noStrike" kern="1200" baseline="0" noProof="0" dirty="0">
                          <a:latin typeface="+mn-lt"/>
                          <a:ea typeface="Lucida Sans Unicode" pitchFamily="2"/>
                          <a:cs typeface="Mangal" pitchFamily="2"/>
                        </a:rPr>
                        <a:t> spamäti. Správne odpovede na otázky učiteľa</a:t>
                      </a:r>
                      <a:r>
                        <a:rPr lang="sk-SK" sz="1200" b="0" i="0" u="none" strike="noStrike" kern="1200" noProof="0" dirty="0">
                          <a:latin typeface="+mn-lt"/>
                          <a:ea typeface="Lucida Sans Unicode" pitchFamily="2"/>
                          <a:cs typeface="Mangal" pitchFamily="2"/>
                        </a:rPr>
                        <a:t>.</a:t>
                      </a:r>
                    </a:p>
                  </a:txBody>
                  <a:tcPr marL="68580" marR="68580"/>
                </a:tc>
                <a:extLst>
                  <a:ext uri="{0D108BD9-81ED-4DB2-BD59-A6C34878D82A}">
                    <a16:rowId xmlns="" xmlns:a16="http://schemas.microsoft.com/office/drawing/2014/main" val="911627455"/>
                  </a:ext>
                </a:extLst>
              </a:tr>
            </a:tbl>
          </a:graphicData>
        </a:graphic>
      </p:graphicFrame>
    </p:spTree>
    <p:extLst>
      <p:ext uri="{BB962C8B-B14F-4D97-AF65-F5344CB8AC3E}">
        <p14:creationId xmlns:p14="http://schemas.microsoft.com/office/powerpoint/2010/main" val="3204847531"/>
      </p:ext>
    </p:extLst>
  </p:cSld>
  <p:clrMapOvr>
    <a:masterClrMapping/>
  </p:clrMapOvr>
  <p:transition spd="slow" advTm="13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B9795F6-4745-4DDA-9641-86537B0E08DC}"/>
              </a:ext>
            </a:extLst>
          </p:cNvPr>
          <p:cNvSpPr>
            <a:spLocks noGrp="1"/>
          </p:cNvSpPr>
          <p:nvPr>
            <p:ph type="title"/>
          </p:nvPr>
        </p:nvSpPr>
        <p:spPr/>
        <p:txBody>
          <a:bodyPr/>
          <a:lstStyle/>
          <a:p>
            <a:r>
              <a:rPr lang="pl-PL" b="1" dirty="0"/>
              <a:t>HODNOTENIE</a:t>
            </a:r>
            <a:endParaRPr lang="pl-PL" dirty="0"/>
          </a:p>
        </p:txBody>
      </p:sp>
      <p:graphicFrame>
        <p:nvGraphicFramePr>
          <p:cNvPr id="4" name="Symbol zastępczy zawartości 3">
            <a:extLst>
              <a:ext uri="{FF2B5EF4-FFF2-40B4-BE49-F238E27FC236}">
                <a16:creationId xmlns="" xmlns:a16="http://schemas.microsoft.com/office/drawing/2014/main" id="{961B7A34-BA3B-4305-97FD-A85EB4F079CE}"/>
              </a:ext>
            </a:extLst>
          </p:cNvPr>
          <p:cNvGraphicFramePr>
            <a:graphicFrameLocks noGrp="1"/>
          </p:cNvGraphicFramePr>
          <p:nvPr>
            <p:ph idx="1"/>
            <p:extLst>
              <p:ext uri="{D42A27DB-BD31-4B8C-83A1-F6EECF244321}">
                <p14:modId xmlns:p14="http://schemas.microsoft.com/office/powerpoint/2010/main" val="3044516200"/>
              </p:ext>
            </p:extLst>
          </p:nvPr>
        </p:nvGraphicFramePr>
        <p:xfrm>
          <a:off x="1214414" y="2214552"/>
          <a:ext cx="6715172" cy="3026624"/>
        </p:xfrm>
        <a:graphic>
          <a:graphicData uri="http://schemas.openxmlformats.org/drawingml/2006/table">
            <a:tbl>
              <a:tblPr firstRow="1" bandRow="1">
                <a:tableStyleId>{5C22544A-7EE6-4342-B048-85BDC9FD1C3A}</a:tableStyleId>
              </a:tblPr>
              <a:tblGrid>
                <a:gridCol w="2859734">
                  <a:extLst>
                    <a:ext uri="{9D8B030D-6E8A-4147-A177-3AD203B41FA5}">
                      <a16:colId xmlns="" xmlns:a16="http://schemas.microsoft.com/office/drawing/2014/main" val="907188457"/>
                    </a:ext>
                  </a:extLst>
                </a:gridCol>
                <a:gridCol w="3855438">
                  <a:extLst>
                    <a:ext uri="{9D8B030D-6E8A-4147-A177-3AD203B41FA5}">
                      <a16:colId xmlns="" xmlns:a16="http://schemas.microsoft.com/office/drawing/2014/main" val="2920306546"/>
                    </a:ext>
                  </a:extLst>
                </a:gridCol>
              </a:tblGrid>
              <a:tr h="408398">
                <a:tc>
                  <a:txBody>
                    <a:bodyPr/>
                    <a:lstStyle/>
                    <a:p>
                      <a:pPr algn="ctr"/>
                      <a:r>
                        <a:rPr lang="pl-PL" sz="1800" dirty="0"/>
                        <a:t>BODY</a:t>
                      </a:r>
                    </a:p>
                  </a:txBody>
                  <a:tcPr marL="68580" marR="68580"/>
                </a:tc>
                <a:tc>
                  <a:txBody>
                    <a:bodyPr/>
                    <a:lstStyle/>
                    <a:p>
                      <a:pPr algn="ctr"/>
                      <a:r>
                        <a:rPr lang="pl-PL" sz="1800" dirty="0"/>
                        <a:t>HODNOTENIE</a:t>
                      </a:r>
                    </a:p>
                  </a:txBody>
                  <a:tcPr marL="68580" marR="68580"/>
                </a:tc>
                <a:extLst>
                  <a:ext uri="{0D108BD9-81ED-4DB2-BD59-A6C34878D82A}">
                    <a16:rowId xmlns="" xmlns:a16="http://schemas.microsoft.com/office/drawing/2014/main" val="2485956178"/>
                  </a:ext>
                </a:extLst>
              </a:tr>
              <a:tr h="436371">
                <a:tc>
                  <a:txBody>
                    <a:bodyPr/>
                    <a:lstStyle/>
                    <a:p>
                      <a:pPr algn="ctr"/>
                      <a:r>
                        <a:rPr lang="pl-PL" sz="1800" dirty="0">
                          <a:latin typeface="+mj-lt"/>
                        </a:rPr>
                        <a:t>&lt;4</a:t>
                      </a:r>
                    </a:p>
                  </a:txBody>
                  <a:tcPr marL="68580" marR="68580"/>
                </a:tc>
                <a:tc>
                  <a:txBody>
                    <a:bodyPr/>
                    <a:lstStyle/>
                    <a:p>
                      <a:pPr algn="ctr"/>
                      <a:r>
                        <a:rPr lang="sk-SK" sz="1800" noProof="0" dirty="0">
                          <a:latin typeface="+mj-lt"/>
                        </a:rPr>
                        <a:t>nedostatočný</a:t>
                      </a:r>
                    </a:p>
                  </a:txBody>
                  <a:tcPr marL="68580" marR="68580"/>
                </a:tc>
                <a:extLst>
                  <a:ext uri="{0D108BD9-81ED-4DB2-BD59-A6C34878D82A}">
                    <a16:rowId xmlns="" xmlns:a16="http://schemas.microsoft.com/office/drawing/2014/main" val="2514161529"/>
                  </a:ext>
                </a:extLst>
              </a:tr>
              <a:tr h="436371">
                <a:tc>
                  <a:txBody>
                    <a:bodyPr/>
                    <a:lstStyle/>
                    <a:p>
                      <a:pPr algn="ctr"/>
                      <a:r>
                        <a:rPr lang="pl-PL" sz="1800" dirty="0">
                          <a:latin typeface="+mj-lt"/>
                        </a:rPr>
                        <a:t>4-5</a:t>
                      </a:r>
                    </a:p>
                  </a:txBody>
                  <a:tcPr marL="68580" marR="68580"/>
                </a:tc>
                <a:tc>
                  <a:txBody>
                    <a:bodyPr/>
                    <a:lstStyle/>
                    <a:p>
                      <a:pPr algn="ctr"/>
                      <a:r>
                        <a:rPr lang="sk-SK" sz="1800" noProof="0" dirty="0">
                          <a:latin typeface="+mj-lt"/>
                        </a:rPr>
                        <a:t>prípustný</a:t>
                      </a:r>
                    </a:p>
                  </a:txBody>
                  <a:tcPr marL="68580" marR="68580"/>
                </a:tc>
                <a:extLst>
                  <a:ext uri="{0D108BD9-81ED-4DB2-BD59-A6C34878D82A}">
                    <a16:rowId xmlns="" xmlns:a16="http://schemas.microsoft.com/office/drawing/2014/main" val="125137976"/>
                  </a:ext>
                </a:extLst>
              </a:tr>
              <a:tr h="436371">
                <a:tc>
                  <a:txBody>
                    <a:bodyPr/>
                    <a:lstStyle/>
                    <a:p>
                      <a:pPr algn="ctr"/>
                      <a:r>
                        <a:rPr lang="pl-PL" sz="1800" dirty="0">
                          <a:latin typeface="+mj-lt"/>
                        </a:rPr>
                        <a:t>6-7</a:t>
                      </a:r>
                    </a:p>
                  </a:txBody>
                  <a:tcPr marL="68580" marR="68580"/>
                </a:tc>
                <a:tc>
                  <a:txBody>
                    <a:bodyPr/>
                    <a:lstStyle/>
                    <a:p>
                      <a:pPr algn="ctr"/>
                      <a:r>
                        <a:rPr lang="sk-SK" sz="1800" noProof="0" dirty="0">
                          <a:latin typeface="+mj-lt"/>
                        </a:rPr>
                        <a:t>dostatočný</a:t>
                      </a:r>
                    </a:p>
                  </a:txBody>
                  <a:tcPr marL="68580" marR="68580"/>
                </a:tc>
                <a:extLst>
                  <a:ext uri="{0D108BD9-81ED-4DB2-BD59-A6C34878D82A}">
                    <a16:rowId xmlns="" xmlns:a16="http://schemas.microsoft.com/office/drawing/2014/main" val="2481088150"/>
                  </a:ext>
                </a:extLst>
              </a:tr>
              <a:tr h="436371">
                <a:tc>
                  <a:txBody>
                    <a:bodyPr/>
                    <a:lstStyle/>
                    <a:p>
                      <a:pPr algn="ctr"/>
                      <a:r>
                        <a:rPr lang="pl-PL" sz="1800" dirty="0">
                          <a:latin typeface="+mj-lt"/>
                        </a:rPr>
                        <a:t>8-9</a:t>
                      </a:r>
                    </a:p>
                  </a:txBody>
                  <a:tcPr marL="68580" marR="68580"/>
                </a:tc>
                <a:tc>
                  <a:txBody>
                    <a:bodyPr/>
                    <a:lstStyle/>
                    <a:p>
                      <a:pPr algn="ctr"/>
                      <a:r>
                        <a:rPr lang="sk-SK" sz="1800" noProof="0" dirty="0">
                          <a:latin typeface="+mj-lt"/>
                        </a:rPr>
                        <a:t>dobrý</a:t>
                      </a:r>
                    </a:p>
                  </a:txBody>
                  <a:tcPr marL="68580" marR="68580"/>
                </a:tc>
                <a:extLst>
                  <a:ext uri="{0D108BD9-81ED-4DB2-BD59-A6C34878D82A}">
                    <a16:rowId xmlns="" xmlns:a16="http://schemas.microsoft.com/office/drawing/2014/main" val="1930618423"/>
                  </a:ext>
                </a:extLst>
              </a:tr>
              <a:tr h="436371">
                <a:tc>
                  <a:txBody>
                    <a:bodyPr/>
                    <a:lstStyle/>
                    <a:p>
                      <a:pPr algn="ctr"/>
                      <a:r>
                        <a:rPr lang="pl-PL" sz="1800" dirty="0">
                          <a:latin typeface="+mj-lt"/>
                        </a:rPr>
                        <a:t>10-11</a:t>
                      </a:r>
                    </a:p>
                  </a:txBody>
                  <a:tcPr marL="68580" marR="68580"/>
                </a:tc>
                <a:tc>
                  <a:txBody>
                    <a:bodyPr/>
                    <a:lstStyle/>
                    <a:p>
                      <a:pPr algn="ctr"/>
                      <a:r>
                        <a:rPr lang="sk-SK" sz="1800" noProof="0" dirty="0">
                          <a:latin typeface="+mj-lt"/>
                        </a:rPr>
                        <a:t>veľmi dobrý</a:t>
                      </a:r>
                    </a:p>
                  </a:txBody>
                  <a:tcPr marL="68580" marR="68580"/>
                </a:tc>
                <a:extLst>
                  <a:ext uri="{0D108BD9-81ED-4DB2-BD59-A6C34878D82A}">
                    <a16:rowId xmlns="" xmlns:a16="http://schemas.microsoft.com/office/drawing/2014/main" val="4018388455"/>
                  </a:ext>
                </a:extLst>
              </a:tr>
              <a:tr h="436371">
                <a:tc>
                  <a:txBody>
                    <a:bodyPr/>
                    <a:lstStyle/>
                    <a:p>
                      <a:pPr algn="ctr"/>
                      <a:r>
                        <a:rPr lang="pl-PL" sz="1800" dirty="0">
                          <a:latin typeface="+mj-lt"/>
                        </a:rPr>
                        <a:t>12</a:t>
                      </a:r>
                    </a:p>
                  </a:txBody>
                  <a:tcPr marL="68580" marR="68580"/>
                </a:tc>
                <a:tc>
                  <a:txBody>
                    <a:bodyPr/>
                    <a:lstStyle/>
                    <a:p>
                      <a:pPr algn="ctr"/>
                      <a:r>
                        <a:rPr lang="sk-SK" sz="1800" noProof="0" dirty="0">
                          <a:latin typeface="+mj-lt"/>
                        </a:rPr>
                        <a:t>výborný</a:t>
                      </a:r>
                    </a:p>
                  </a:txBody>
                  <a:tcPr marL="68580" marR="68580"/>
                </a:tc>
                <a:extLst>
                  <a:ext uri="{0D108BD9-81ED-4DB2-BD59-A6C34878D82A}">
                    <a16:rowId xmlns="" xmlns:a16="http://schemas.microsoft.com/office/drawing/2014/main" val="114488780"/>
                  </a:ext>
                </a:extLst>
              </a:tr>
            </a:tbl>
          </a:graphicData>
        </a:graphic>
      </p:graphicFrame>
    </p:spTree>
    <p:extLst>
      <p:ext uri="{BB962C8B-B14F-4D97-AF65-F5344CB8AC3E}">
        <p14:creationId xmlns:p14="http://schemas.microsoft.com/office/powerpoint/2010/main" val="2882351112"/>
      </p:ext>
    </p:extLst>
  </p:cSld>
  <p:clrMapOvr>
    <a:masterClrMapping/>
  </p:clrMapOvr>
  <p:transition spd="slow" advTm="13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ZÁVER</a:t>
            </a:r>
          </a:p>
        </p:txBody>
      </p:sp>
      <p:sp>
        <p:nvSpPr>
          <p:cNvPr id="3" name="Zástupný symbol obsahu 2"/>
          <p:cNvSpPr>
            <a:spLocks noGrp="1"/>
          </p:cNvSpPr>
          <p:nvPr>
            <p:ph idx="1"/>
          </p:nvPr>
        </p:nvSpPr>
        <p:spPr/>
        <p:txBody>
          <a:bodyPr>
            <a:noAutofit/>
          </a:bodyPr>
          <a:lstStyle/>
          <a:p>
            <a:pPr>
              <a:buFont typeface="Wingdings" pitchFamily="2" charset="2"/>
              <a:buChar char="Ø"/>
            </a:pPr>
            <a:r>
              <a:rPr lang="sk-SK" sz="2200" dirty="0"/>
              <a:t>V rámci tohto projektu ste mali možnosť zistiť aké je dôležité vo vašom veku športovať a zdravo sa stravovať.</a:t>
            </a:r>
          </a:p>
          <a:p>
            <a:pPr>
              <a:buFont typeface="Wingdings" pitchFamily="2" charset="2"/>
              <a:buChar char="Ø"/>
            </a:pPr>
            <a:r>
              <a:rPr lang="sk-SK" sz="2200" dirty="0"/>
              <a:t>Dozvedeli ste veľa informácií o rôznych športoch a prečo potraviny delíme na zdravé a nezdravé.</a:t>
            </a:r>
          </a:p>
          <a:p>
            <a:pPr>
              <a:buFont typeface="Wingdings" pitchFamily="2" charset="2"/>
              <a:buChar char="Ø"/>
            </a:pPr>
            <a:r>
              <a:rPr lang="sk-SK" sz="2200" dirty="0"/>
              <a:t>Spoznali ste zásady spolupráce a komunikácie v skupine. </a:t>
            </a:r>
          </a:p>
          <a:p>
            <a:pPr>
              <a:buFont typeface="Wingdings" pitchFamily="2" charset="2"/>
              <a:buChar char="Ø"/>
            </a:pPr>
            <a:r>
              <a:rPr lang="sk-SK" sz="2200" dirty="0"/>
              <a:t>Naučili ste sa vyhľadávať a používať rôzne zdroje informácií.</a:t>
            </a:r>
          </a:p>
        </p:txBody>
      </p:sp>
    </p:spTree>
    <p:extLst>
      <p:ext uri="{BB962C8B-B14F-4D97-AF65-F5344CB8AC3E}">
        <p14:creationId xmlns:p14="http://schemas.microsoft.com/office/powerpoint/2010/main" val="4026267160"/>
      </p:ext>
    </p:extLst>
  </p:cSld>
  <p:clrMapOvr>
    <a:masterClrMapping/>
  </p:clrMapOvr>
  <p:transition spd="slow" advTm="1300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ZÁVER</a:t>
            </a:r>
          </a:p>
        </p:txBody>
      </p:sp>
      <p:sp>
        <p:nvSpPr>
          <p:cNvPr id="3" name="Zástupný symbol obsahu 2"/>
          <p:cNvSpPr>
            <a:spLocks noGrp="1"/>
          </p:cNvSpPr>
          <p:nvPr>
            <p:ph idx="1"/>
          </p:nvPr>
        </p:nvSpPr>
        <p:spPr/>
        <p:txBody>
          <a:bodyPr>
            <a:normAutofit/>
          </a:bodyPr>
          <a:lstStyle/>
          <a:p>
            <a:pPr>
              <a:buFont typeface="Wingdings" pitchFamily="2" charset="2"/>
              <a:buChar char="Ø"/>
            </a:pPr>
            <a:r>
              <a:rPr lang="sk-SK" sz="2200" dirty="0"/>
              <a:t>Mali ste možnosť pripraviť a prezentovať  svoj plagát.</a:t>
            </a:r>
          </a:p>
          <a:p>
            <a:pPr>
              <a:buFont typeface="Wingdings" pitchFamily="2" charset="2"/>
              <a:buChar char="Ø"/>
            </a:pPr>
            <a:r>
              <a:rPr lang="sk-SK" sz="2200" dirty="0"/>
              <a:t>Zistili ste, že na internete viete vyhľadať veľa potrebných informácií, ktoré môžete použiť pri plnení Vašej úlohy.</a:t>
            </a:r>
          </a:p>
          <a:p>
            <a:pPr>
              <a:buFont typeface="Wingdings" pitchFamily="2" charset="2"/>
              <a:buChar char="Ø"/>
            </a:pPr>
            <a:r>
              <a:rPr lang="sk-SK" sz="2200" dirty="0"/>
              <a:t>Sami ste prezentovali svoju prácu.</a:t>
            </a:r>
          </a:p>
          <a:p>
            <a:pPr>
              <a:buFont typeface="Wingdings" pitchFamily="2" charset="2"/>
              <a:buChar char="Ø"/>
            </a:pPr>
            <a:r>
              <a:rPr lang="sk-SK" sz="2200" dirty="0"/>
              <a:t>Vaša práca je vzorom aj pre vašich kamarátov. </a:t>
            </a:r>
          </a:p>
          <a:p>
            <a:pPr>
              <a:buFont typeface="Wingdings" pitchFamily="2" charset="2"/>
              <a:buChar char="Ø"/>
            </a:pPr>
            <a:endParaRPr lang="sk-SK" sz="2200" dirty="0"/>
          </a:p>
        </p:txBody>
      </p:sp>
    </p:spTree>
  </p:cSld>
  <p:clrMapOvr>
    <a:masterClrMapping/>
  </p:clrMapOvr>
  <p:transition spd="slow" advTm="13000">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PRÍRUČKA PRE UČITEĽA</a:t>
            </a:r>
          </a:p>
        </p:txBody>
      </p:sp>
      <p:sp>
        <p:nvSpPr>
          <p:cNvPr id="3" name="Zástupný symbol obsahu 2"/>
          <p:cNvSpPr>
            <a:spLocks noGrp="1"/>
          </p:cNvSpPr>
          <p:nvPr>
            <p:ph idx="1"/>
          </p:nvPr>
        </p:nvSpPr>
        <p:spPr/>
        <p:txBody>
          <a:bodyPr>
            <a:noAutofit/>
          </a:bodyPr>
          <a:lstStyle/>
          <a:p>
            <a:pPr algn="just">
              <a:buFont typeface="Wingdings" panose="05000000000000000000" pitchFamily="2" charset="2"/>
              <a:buChar char="Ø"/>
            </a:pPr>
            <a:r>
              <a:rPr lang="sk-SK" sz="1700" dirty="0"/>
              <a:t>WQ je možné využiť na hodinách telesnej výchovy a pri popoludňajších športových aktivitách.</a:t>
            </a:r>
          </a:p>
          <a:p>
            <a:pPr algn="just">
              <a:buFont typeface="Wingdings" panose="05000000000000000000" pitchFamily="2" charset="2"/>
              <a:buChar char="Ø"/>
            </a:pPr>
            <a:r>
              <a:rPr lang="sk-SK" sz="1700" dirty="0"/>
              <a:t>Pred samotným WQ by sa mal učiteľ oboznámiť s jeho obsahom, pozrieť si ponúkané zdroje a v prípade potreby ich zmeniť, upraviť alebo nahradiť inými.</a:t>
            </a:r>
          </a:p>
          <a:p>
            <a:pPr algn="just">
              <a:buFont typeface="Wingdings" panose="05000000000000000000" pitchFamily="2" charset="2"/>
              <a:buChar char="Ø"/>
            </a:pPr>
            <a:r>
              <a:rPr lang="sk-SK" sz="1700" dirty="0"/>
              <a:t>Skupiny je potrebné vytvoriť s ohľadom na poznávacie schopností žiakov, ich zručnosti, záujmy, aby sily boli vyrovnané.</a:t>
            </a:r>
          </a:p>
          <a:p>
            <a:pPr algn="just">
              <a:buFont typeface="Wingdings" panose="05000000000000000000" pitchFamily="2" charset="2"/>
              <a:buChar char="Ø"/>
            </a:pPr>
            <a:r>
              <a:rPr lang="sk-SK" sz="1700" dirty="0"/>
              <a:t>Dôležité je, aby žiaci vedeli tvoriť prezentáciu v programe </a:t>
            </a:r>
            <a:r>
              <a:rPr lang="sk-SK" sz="1700" dirty="0" err="1"/>
              <a:t>Power</a:t>
            </a:r>
            <a:r>
              <a:rPr lang="sk-SK" sz="1700" dirty="0"/>
              <a:t> Point.</a:t>
            </a:r>
          </a:p>
          <a:p>
            <a:pPr algn="just">
              <a:buFont typeface="Wingdings" panose="05000000000000000000" pitchFamily="2" charset="2"/>
              <a:buChar char="Ø"/>
            </a:pPr>
            <a:r>
              <a:rPr lang="sk-SK" sz="1700" dirty="0"/>
              <a:t>Je potrebné zabezpečiť žiakom prístup k počítaču a pracovať na PC s veľkou obrazovkou – vytvoriť príjemnú atmosféru pri práci.</a:t>
            </a:r>
          </a:p>
        </p:txBody>
      </p:sp>
    </p:spTree>
    <p:extLst>
      <p:ext uri="{BB962C8B-B14F-4D97-AF65-F5344CB8AC3E}">
        <p14:creationId xmlns:p14="http://schemas.microsoft.com/office/powerpoint/2010/main" val="1874303839"/>
      </p:ext>
    </p:extLst>
  </p:cSld>
  <p:clrMapOvr>
    <a:masterClrMapping/>
  </p:clrMapOvr>
  <p:transition spd="slow" advTm="13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OBSAH</a:t>
            </a:r>
          </a:p>
        </p:txBody>
      </p:sp>
      <p:sp>
        <p:nvSpPr>
          <p:cNvPr id="3" name="Zástupný symbol obsahu 2"/>
          <p:cNvSpPr>
            <a:spLocks noGrp="1"/>
          </p:cNvSpPr>
          <p:nvPr>
            <p:ph idx="1"/>
          </p:nvPr>
        </p:nvSpPr>
        <p:spPr/>
        <p:txBody>
          <a:bodyPr>
            <a:normAutofit/>
          </a:bodyPr>
          <a:lstStyle/>
          <a:p>
            <a:pPr marL="0" indent="0">
              <a:buNone/>
            </a:pPr>
            <a:r>
              <a:rPr lang="pl-PL" sz="2000" dirty="0"/>
              <a:t>1. </a:t>
            </a:r>
            <a:r>
              <a:rPr lang="sk-SK" sz="2000" dirty="0"/>
              <a:t>Úvod</a:t>
            </a:r>
          </a:p>
          <a:p>
            <a:pPr marL="0" indent="0">
              <a:buNone/>
            </a:pPr>
            <a:r>
              <a:rPr lang="sk-SK" sz="2000" dirty="0"/>
              <a:t>2. Úlohy</a:t>
            </a:r>
          </a:p>
          <a:p>
            <a:pPr marL="0" indent="0">
              <a:buNone/>
            </a:pPr>
            <a:r>
              <a:rPr lang="sk-SK" sz="2000" dirty="0"/>
              <a:t>3. Proces</a:t>
            </a:r>
          </a:p>
          <a:p>
            <a:pPr marL="0" indent="0">
              <a:buNone/>
            </a:pPr>
            <a:r>
              <a:rPr lang="sk-SK" sz="2000" dirty="0"/>
              <a:t>4. Zdroje</a:t>
            </a:r>
          </a:p>
          <a:p>
            <a:pPr marL="0" indent="0">
              <a:buNone/>
            </a:pPr>
            <a:r>
              <a:rPr lang="sk-SK" sz="2000" dirty="0"/>
              <a:t>5. Vyhodnotenie</a:t>
            </a:r>
          </a:p>
          <a:p>
            <a:pPr marL="0" indent="0">
              <a:buNone/>
            </a:pPr>
            <a:r>
              <a:rPr lang="sk-SK" sz="2000" dirty="0"/>
              <a:t>6. Záver</a:t>
            </a:r>
          </a:p>
          <a:p>
            <a:pPr marL="0" indent="0">
              <a:buNone/>
            </a:pPr>
            <a:r>
              <a:rPr lang="sk-SK" sz="2000" dirty="0"/>
              <a:t>7. Poradca pre učiteľa</a:t>
            </a:r>
          </a:p>
          <a:p>
            <a:endParaRPr lang="sk-SK" sz="2000" dirty="0"/>
          </a:p>
        </p:txBody>
      </p:sp>
    </p:spTree>
    <p:extLst>
      <p:ext uri="{BB962C8B-B14F-4D97-AF65-F5344CB8AC3E}">
        <p14:creationId xmlns:p14="http://schemas.microsoft.com/office/powerpoint/2010/main" val="3686232883"/>
      </p:ext>
    </p:extLst>
  </p:cSld>
  <p:clrMapOvr>
    <a:masterClrMapping/>
  </p:clrMapOvr>
  <p:transition spd="slow" advTm="13000">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043608" y="2132856"/>
            <a:ext cx="6965245" cy="1202485"/>
          </a:xfrm>
        </p:spPr>
        <p:txBody>
          <a:bodyPr/>
          <a:lstStyle/>
          <a:p>
            <a:r>
              <a:rPr lang="sk-SK" dirty="0"/>
              <a:t>PRÍRUČKA PRE UČITEĽA</a:t>
            </a:r>
          </a:p>
        </p:txBody>
      </p:sp>
      <p:sp>
        <p:nvSpPr>
          <p:cNvPr id="3" name="Zástupný symbol obsahu 2"/>
          <p:cNvSpPr>
            <a:spLocks noGrp="1"/>
          </p:cNvSpPr>
          <p:nvPr>
            <p:ph idx="1"/>
          </p:nvPr>
        </p:nvSpPr>
        <p:spPr>
          <a:xfrm>
            <a:off x="1331640" y="3254188"/>
            <a:ext cx="6196405" cy="3603812"/>
          </a:xfrm>
        </p:spPr>
        <p:txBody>
          <a:bodyPr>
            <a:normAutofit/>
          </a:bodyPr>
          <a:lstStyle/>
          <a:p>
            <a:pPr algn="just">
              <a:buFont typeface="Wingdings" pitchFamily="2" charset="2"/>
              <a:buChar char="Ø"/>
            </a:pPr>
            <a:r>
              <a:rPr lang="sk-SK" sz="1700" dirty="0"/>
              <a:t>Vedieť objektívne ohodnotiť svoju prácu a prácu kamarátov zo skupiny.</a:t>
            </a:r>
          </a:p>
          <a:p>
            <a:pPr algn="just">
              <a:buFont typeface="Wingdings" pitchFamily="2" charset="2"/>
              <a:buChar char="Ø"/>
            </a:pPr>
            <a:r>
              <a:rPr lang="sk-SK" sz="1700" dirty="0"/>
              <a:t>Čas na realizáciu projektu by mal byť prispôsobený možnostiam žiaka. Učiteľ by mal po oboznámení WQ určiť potrebný čas na jeho realizáciu.</a:t>
            </a:r>
          </a:p>
          <a:p>
            <a:pPr algn="just">
              <a:buFont typeface="Wingdings" pitchFamily="2" charset="2"/>
              <a:buChar char="Ø"/>
            </a:pPr>
            <a:r>
              <a:rPr lang="sk-SK" sz="1700" dirty="0"/>
              <a:t>Učiteľ by mal byť nápomocný žiakom pri získavaní relevantných údajov, mal by vysvetľovať, usmerňovať.</a:t>
            </a:r>
          </a:p>
          <a:p>
            <a:pPr algn="just">
              <a:buFont typeface="Wingdings" pitchFamily="2" charset="2"/>
              <a:buChar char="Ø"/>
            </a:pPr>
            <a:r>
              <a:rPr lang="sk-SK" sz="1700" dirty="0"/>
              <a:t>Hodnotenie práce by mal učiteľ prispôsobiť celej triede.</a:t>
            </a:r>
          </a:p>
          <a:p>
            <a:pPr algn="just">
              <a:buFont typeface="Wingdings" pitchFamily="2" charset="2"/>
              <a:buChar char="Ø"/>
            </a:pPr>
            <a:r>
              <a:rPr lang="sk-SK" sz="1700" dirty="0"/>
              <a:t>Po prezentácií projektov by mal učiteľ zhrnúť získané vedomosti.</a:t>
            </a:r>
          </a:p>
          <a:p>
            <a:pPr algn="just">
              <a:buFont typeface="Wingdings" pitchFamily="2" charset="2"/>
              <a:buChar char="Ø"/>
            </a:pPr>
            <a:endParaRPr lang="sk-SK" sz="1700" dirty="0"/>
          </a:p>
        </p:txBody>
      </p:sp>
      <p:pic>
        <p:nvPicPr>
          <p:cNvPr id="5" name="Obraz 4">
            <a:extLst>
              <a:ext uri="{FF2B5EF4-FFF2-40B4-BE49-F238E27FC236}">
                <a16:creationId xmlns="" xmlns:a16="http://schemas.microsoft.com/office/drawing/2014/main" id="{AAC9D389-CD1F-4103-A5A4-1A93BA336D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8304"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3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ÚVOD</a:t>
            </a:r>
          </a:p>
        </p:txBody>
      </p:sp>
      <p:sp>
        <p:nvSpPr>
          <p:cNvPr id="3" name="Zástupný symbol obsahu 2"/>
          <p:cNvSpPr>
            <a:spLocks noGrp="1"/>
          </p:cNvSpPr>
          <p:nvPr>
            <p:ph idx="1"/>
          </p:nvPr>
        </p:nvSpPr>
        <p:spPr/>
        <p:txBody>
          <a:bodyPr>
            <a:normAutofit/>
          </a:bodyPr>
          <a:lstStyle/>
          <a:p>
            <a:pPr marL="0" indent="0">
              <a:buNone/>
            </a:pPr>
            <a:r>
              <a:rPr lang="sk-SK" dirty="0"/>
              <a:t>V dnešnej dobe je čoraz viac detí, ktorým pohyb veľa nehovorí. Oveľa radšej trávia voľný čas pred televíznou obrazovkou alebo pri počítači. Výsledkom je okrem iného vzrastajúci počet obéznych detí, detská agresivita a množstvo iných problémov. Aj preto by sme sa mali čo najviac usilovať svojim deťom zakomponovať do života pohyb.</a:t>
            </a:r>
          </a:p>
        </p:txBody>
      </p:sp>
      <p:pic>
        <p:nvPicPr>
          <p:cNvPr id="1027" name="Picture 3" descr="C:\Users\Marta Dvorakova\Desktop\4ec393a50f3b3be2ad020a8247a093ad_download-kids-sports-clipart-clipartmonk-free-clip-art-images_450-2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899828"/>
            <a:ext cx="1912422" cy="99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20304"/>
      </p:ext>
    </p:extLst>
  </p:cSld>
  <p:clrMapOvr>
    <a:masterClrMapping/>
  </p:clrMapOvr>
  <p:transition spd="slow" advTm="13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ÚVOD</a:t>
            </a:r>
          </a:p>
        </p:txBody>
      </p:sp>
      <p:sp>
        <p:nvSpPr>
          <p:cNvPr id="3" name="Zástupný symbol obsahu 2"/>
          <p:cNvSpPr>
            <a:spLocks noGrp="1"/>
          </p:cNvSpPr>
          <p:nvPr>
            <p:ph idx="1"/>
          </p:nvPr>
        </p:nvSpPr>
        <p:spPr/>
        <p:txBody>
          <a:bodyPr>
            <a:normAutofit/>
          </a:bodyPr>
          <a:lstStyle/>
          <a:p>
            <a:pPr marL="0" indent="0">
              <a:buNone/>
            </a:pPr>
            <a:r>
              <a:rPr lang="sk-SK" dirty="0"/>
              <a:t>Pohybové aktivity rozvíjajú osobnosť detí.</a:t>
            </a:r>
          </a:p>
          <a:p>
            <a:pPr marL="0" indent="0">
              <a:buNone/>
            </a:pPr>
            <a:r>
              <a:rPr lang="sk-SK" dirty="0"/>
              <a:t>Hra má veľký emocionálny charakter.</a:t>
            </a:r>
          </a:p>
          <a:p>
            <a:pPr marL="0" indent="0">
              <a:buNone/>
            </a:pPr>
            <a:r>
              <a:rPr lang="sk-SK" dirty="0"/>
              <a:t>Pri každej hre sa snažíme vytvoriť príjemnú atmosféru.</a:t>
            </a:r>
          </a:p>
          <a:p>
            <a:pPr marL="0" indent="0">
              <a:buNone/>
            </a:pPr>
            <a:r>
              <a:rPr lang="sk-SK" dirty="0"/>
              <a:t>Ak sa pohybové aktivity spájajú s príjemným </a:t>
            </a:r>
          </a:p>
          <a:p>
            <a:pPr marL="0" indent="0">
              <a:buNone/>
            </a:pPr>
            <a:r>
              <a:rPr lang="sk-SK" dirty="0"/>
              <a:t>zážitkom, deti ich budú vyhľadávať </a:t>
            </a:r>
          </a:p>
          <a:p>
            <a:pPr marL="0" indent="0">
              <a:buNone/>
            </a:pPr>
            <a:r>
              <a:rPr lang="sk-SK" dirty="0"/>
              <a:t>aj mimo školy.</a:t>
            </a:r>
          </a:p>
        </p:txBody>
      </p:sp>
      <p:pic>
        <p:nvPicPr>
          <p:cNvPr id="1027" name="Picture 3" descr="C:\Users\Marta Dvorakova\Desktop\4ec393a50f3b3be2ad020a8247a093ad_download-kids-sports-clipart-clipartmonk-free-clip-art-images_450-2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869160"/>
            <a:ext cx="1913562" cy="99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20304"/>
      </p:ext>
    </p:extLst>
  </p:cSld>
  <p:clrMapOvr>
    <a:masterClrMapping/>
  </p:clrMapOvr>
  <p:transition spd="slow" advTm="13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ÚLOHA</a:t>
            </a:r>
          </a:p>
        </p:txBody>
      </p:sp>
      <p:sp>
        <p:nvSpPr>
          <p:cNvPr id="3" name="Zástupný symbol obsahu 2"/>
          <p:cNvSpPr>
            <a:spLocks noGrp="1"/>
          </p:cNvSpPr>
          <p:nvPr>
            <p:ph idx="1"/>
          </p:nvPr>
        </p:nvSpPr>
        <p:spPr/>
        <p:txBody>
          <a:bodyPr>
            <a:normAutofit lnSpcReduction="10000"/>
          </a:bodyPr>
          <a:lstStyle/>
          <a:p>
            <a:pPr algn="just">
              <a:buFont typeface="Wingdings" panose="05000000000000000000" pitchFamily="2" charset="2"/>
              <a:buChar char="Ø"/>
            </a:pPr>
            <a:r>
              <a:rPr lang="sk-SK" dirty="0"/>
              <a:t>V rámci tohto projektu, vašou úlohou bude pripraviť pre kamarátov: </a:t>
            </a:r>
          </a:p>
          <a:p>
            <a:pPr algn="just">
              <a:buFont typeface="Wingdings" panose="05000000000000000000" pitchFamily="2" charset="2"/>
              <a:buChar char="Ø"/>
            </a:pPr>
            <a:r>
              <a:rPr lang="sk-SK" dirty="0"/>
              <a:t>ŠPORTOVÝ DEŇ, OVOCNÝ ŠALÁT,  </a:t>
            </a:r>
          </a:p>
          <a:p>
            <a:pPr algn="just">
              <a:buNone/>
            </a:pPr>
            <a:r>
              <a:rPr lang="sk-SK" dirty="0"/>
              <a:t>    a plagát na tému: MY A ZDRAVÉ POTRAVINY. Všetky vaše činnosti opíšete v prezentácií vo forme </a:t>
            </a:r>
            <a:r>
              <a:rPr lang="sk-SK" dirty="0" err="1"/>
              <a:t>Power</a:t>
            </a:r>
            <a:r>
              <a:rPr lang="sk-SK" dirty="0"/>
              <a:t> Pointu.</a:t>
            </a:r>
          </a:p>
          <a:p>
            <a:pPr algn="just">
              <a:buFont typeface="Wingdings" panose="05000000000000000000" pitchFamily="2" charset="2"/>
              <a:buChar char="Ø"/>
            </a:pPr>
            <a:r>
              <a:rPr lang="sk-SK" dirty="0"/>
              <a:t>Vytvoríte si dve pracovné skupiny v ktorých si musíte navzájom pomáhať a spolupracovať .</a:t>
            </a:r>
          </a:p>
          <a:p>
            <a:pPr algn="just">
              <a:buFont typeface="Wingdings" panose="05000000000000000000" pitchFamily="2" charset="2"/>
              <a:buChar char="Ø"/>
            </a:pPr>
            <a:r>
              <a:rPr lang="sk-SK" dirty="0"/>
              <a:t>Projekt bude trvať 3 týždne.</a:t>
            </a:r>
          </a:p>
        </p:txBody>
      </p:sp>
    </p:spTree>
    <p:extLst>
      <p:ext uri="{BB962C8B-B14F-4D97-AF65-F5344CB8AC3E}">
        <p14:creationId xmlns:p14="http://schemas.microsoft.com/office/powerpoint/2010/main" val="3653692677"/>
      </p:ext>
    </p:extLst>
  </p:cSld>
  <p:clrMapOvr>
    <a:masterClrMapping/>
  </p:clrMapOvr>
  <p:transition spd="slow" advTm="13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ÚLOHA</a:t>
            </a:r>
          </a:p>
        </p:txBody>
      </p:sp>
      <p:sp>
        <p:nvSpPr>
          <p:cNvPr id="3" name="Zástupný symbol obsahu 2"/>
          <p:cNvSpPr>
            <a:spLocks noGrp="1"/>
          </p:cNvSpPr>
          <p:nvPr>
            <p:ph idx="1"/>
          </p:nvPr>
        </p:nvSpPr>
        <p:spPr/>
        <p:txBody>
          <a:bodyPr>
            <a:normAutofit/>
          </a:bodyPr>
          <a:lstStyle/>
          <a:p>
            <a:pPr algn="just">
              <a:buFont typeface="Wingdings" panose="05000000000000000000" pitchFamily="2" charset="2"/>
              <a:buChar char="Ø"/>
            </a:pPr>
            <a:r>
              <a:rPr lang="sk-SK" sz="2000" dirty="0"/>
              <a:t>Na internete si vyhľadajte športové aktivity, ktoré by ste pripravili a realizovali na školskom dvore.</a:t>
            </a:r>
            <a:endParaRPr lang="sk-SK" sz="2200" dirty="0"/>
          </a:p>
          <a:p>
            <a:pPr algn="just">
              <a:buFont typeface="Wingdings" panose="05000000000000000000" pitchFamily="2" charset="2"/>
              <a:buChar char="Ø"/>
            </a:pPr>
            <a:r>
              <a:rPr lang="sk-SK" sz="2200" dirty="0"/>
              <a:t>Na prípravu ovocného šalátu si vyhľadajte recept a popíšte jeho prípravu.</a:t>
            </a:r>
          </a:p>
          <a:p>
            <a:pPr algn="just">
              <a:buFont typeface="Wingdings" panose="05000000000000000000" pitchFamily="2" charset="2"/>
              <a:buChar char="Ø"/>
            </a:pPr>
            <a:r>
              <a:rPr lang="sk-SK" sz="2200" dirty="0"/>
              <a:t>Pri výrobe plagátu použite letáky z obchodov a vystrihnutím rôznych obrázkov potravín pripravte  plagát z vhodnými a nevhodnými potravinami.</a:t>
            </a:r>
          </a:p>
          <a:p>
            <a:pPr algn="just">
              <a:buFont typeface="Wingdings" panose="05000000000000000000" pitchFamily="2" charset="2"/>
              <a:buChar char="Ø"/>
            </a:pPr>
            <a:r>
              <a:rPr lang="sk-SK" sz="2200" dirty="0"/>
              <a:t>Na záver sa uskutoční spoločná prezentácia, kde si porovnáte svoje  nápady  a skúsenosti.</a:t>
            </a:r>
          </a:p>
        </p:txBody>
      </p:sp>
    </p:spTree>
    <p:extLst>
      <p:ext uri="{BB962C8B-B14F-4D97-AF65-F5344CB8AC3E}">
        <p14:creationId xmlns:p14="http://schemas.microsoft.com/office/powerpoint/2010/main" val="3653692677"/>
      </p:ext>
    </p:extLst>
  </p:cSld>
  <p:clrMapOvr>
    <a:masterClrMapping/>
  </p:clrMapOvr>
  <p:transition spd="slow" advTm="13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 </a:t>
            </a:r>
          </a:p>
        </p:txBody>
      </p:sp>
      <p:sp>
        <p:nvSpPr>
          <p:cNvPr id="3" name="Zástupný symbol obsahu 2"/>
          <p:cNvSpPr>
            <a:spLocks noGrp="1"/>
          </p:cNvSpPr>
          <p:nvPr>
            <p:ph idx="1"/>
          </p:nvPr>
        </p:nvSpPr>
        <p:spPr/>
        <p:txBody>
          <a:bodyPr>
            <a:noAutofit/>
          </a:bodyPr>
          <a:lstStyle/>
          <a:p>
            <a:pPr marL="457200" indent="-457200">
              <a:buNone/>
            </a:pPr>
            <a:r>
              <a:rPr lang="sk-SK" sz="2200" dirty="0"/>
              <a:t>      1. týždeň </a:t>
            </a:r>
          </a:p>
          <a:p>
            <a:pPr marL="457200" indent="-457200">
              <a:buFont typeface="Wingdings" pitchFamily="2" charset="2"/>
              <a:buChar char="Ø"/>
            </a:pPr>
            <a:r>
              <a:rPr lang="sk-SK" sz="2200" dirty="0"/>
              <a:t>Vyhľadajte si  športové aktivity, ktoré sa dajú realizovať na školskom dvore. Pre inšpiráciu môžete použiť literatúru, internet</a:t>
            </a:r>
          </a:p>
          <a:p>
            <a:pPr marL="457200" indent="-457200">
              <a:buFont typeface="Wingdings" pitchFamily="2" charset="2"/>
              <a:buChar char="Ø"/>
            </a:pPr>
            <a:r>
              <a:rPr lang="sk-SK" sz="2200" dirty="0"/>
              <a:t>Vypíšte, aké to budú aktivity a aké cvičebné náčinie a náradie budete potrebovať. Pripravte si popis úloh, čo majú deti realizovať na jednotlivých stanovištiach a po akom časovom intervale bude výmena.</a:t>
            </a:r>
          </a:p>
          <a:p>
            <a:pPr marL="457200" indent="-457200">
              <a:buFont typeface="Wingdings" pitchFamily="2" charset="2"/>
              <a:buChar char="Ø"/>
            </a:pPr>
            <a:r>
              <a:rPr lang="sk-SK" sz="2200" dirty="0"/>
              <a:t>Hry by mali byť zábavné a veselé.</a:t>
            </a:r>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a:p>
            <a:pPr marL="457200" indent="-457200">
              <a:buFont typeface="Wingdings" pitchFamily="2" charset="2"/>
              <a:buChar char="Ø"/>
            </a:pPr>
            <a:endParaRPr lang="sk-SK" sz="2200" dirty="0"/>
          </a:p>
        </p:txBody>
      </p:sp>
    </p:spTree>
    <p:extLst>
      <p:ext uri="{BB962C8B-B14F-4D97-AF65-F5344CB8AC3E}">
        <p14:creationId xmlns:p14="http://schemas.microsoft.com/office/powerpoint/2010/main" val="3491872413"/>
      </p:ext>
    </p:extLst>
  </p:cSld>
  <p:clrMapOvr>
    <a:masterClrMapping/>
  </p:clrMapOvr>
  <p:transition spd="slow" advTm="13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a:t>
            </a:r>
          </a:p>
        </p:txBody>
      </p:sp>
      <p:sp>
        <p:nvSpPr>
          <p:cNvPr id="6" name="Zástupný symbol obsahu 5"/>
          <p:cNvSpPr>
            <a:spLocks noGrp="1"/>
          </p:cNvSpPr>
          <p:nvPr>
            <p:ph idx="1"/>
          </p:nvPr>
        </p:nvSpPr>
        <p:spPr/>
        <p:txBody>
          <a:bodyPr>
            <a:normAutofit/>
          </a:bodyPr>
          <a:lstStyle/>
          <a:p>
            <a:pPr>
              <a:buFont typeface="Wingdings" pitchFamily="2" charset="2"/>
              <a:buChar char="Ø"/>
            </a:pPr>
            <a:r>
              <a:rPr lang="sk-SK" sz="2200" dirty="0"/>
              <a:t>Vyhľadajte si recept na prípravu šalátu.</a:t>
            </a:r>
          </a:p>
          <a:p>
            <a:pPr>
              <a:buFont typeface="Wingdings" pitchFamily="2" charset="2"/>
              <a:buChar char="Ø"/>
            </a:pPr>
            <a:r>
              <a:rPr lang="sk-SK" sz="2200" dirty="0"/>
              <a:t>Pripravte si materiál na výrobu plagátu.</a:t>
            </a:r>
          </a:p>
          <a:p>
            <a:pPr>
              <a:buFont typeface="Wingdings" pitchFamily="2" charset="2"/>
              <a:buChar char="Ø"/>
            </a:pPr>
            <a:endParaRPr lang="sk-SK" sz="2200" dirty="0"/>
          </a:p>
          <a:p>
            <a:pPr>
              <a:buNone/>
            </a:pPr>
            <a:endParaRPr lang="sk-SK" sz="2200" dirty="0"/>
          </a:p>
          <a:p>
            <a:pPr algn="just">
              <a:buNone/>
            </a:pPr>
            <a:endParaRPr lang="sk-SK" sz="2200" dirty="0"/>
          </a:p>
        </p:txBody>
      </p:sp>
      <p:pic>
        <p:nvPicPr>
          <p:cNvPr id="2051" name="Picture 3" descr="C:\Users\Marta\Desktop\fruit-salad-650x484.jpg"/>
          <p:cNvPicPr>
            <a:picLocks noChangeAspect="1" noChangeArrowheads="1"/>
          </p:cNvPicPr>
          <p:nvPr/>
        </p:nvPicPr>
        <p:blipFill>
          <a:blip r:embed="rId2"/>
          <a:srcRect/>
          <a:stretch>
            <a:fillRect/>
          </a:stretch>
        </p:blipFill>
        <p:spPr bwMode="auto">
          <a:xfrm>
            <a:off x="4429124" y="3307444"/>
            <a:ext cx="3258870" cy="2426605"/>
          </a:xfrm>
          <a:prstGeom prst="rect">
            <a:avLst/>
          </a:prstGeom>
          <a:noFill/>
        </p:spPr>
      </p:pic>
    </p:spTree>
  </p:cSld>
  <p:clrMapOvr>
    <a:masterClrMapping/>
  </p:clrMapOvr>
  <p:transition spd="slow" advTm="13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 </a:t>
            </a:r>
          </a:p>
        </p:txBody>
      </p:sp>
      <p:sp>
        <p:nvSpPr>
          <p:cNvPr id="3" name="Zástupný symbol obsahu 2"/>
          <p:cNvSpPr>
            <a:spLocks noGrp="1"/>
          </p:cNvSpPr>
          <p:nvPr>
            <p:ph idx="1"/>
          </p:nvPr>
        </p:nvSpPr>
        <p:spPr/>
        <p:txBody>
          <a:bodyPr>
            <a:normAutofit/>
          </a:bodyPr>
          <a:lstStyle/>
          <a:p>
            <a:pPr marL="0" indent="0">
              <a:buNone/>
            </a:pPr>
            <a:r>
              <a:rPr lang="sk-SK" sz="2200" dirty="0"/>
              <a:t>2 týždeň</a:t>
            </a:r>
          </a:p>
          <a:p>
            <a:pPr marL="0" indent="0">
              <a:buNone/>
            </a:pPr>
            <a:r>
              <a:rPr lang="sk-SK" sz="2200" dirty="0"/>
              <a:t>Začnite pracovať na prezentácií.</a:t>
            </a:r>
          </a:p>
          <a:p>
            <a:pPr>
              <a:buFont typeface="Wingdings" panose="05000000000000000000" pitchFamily="2" charset="2"/>
              <a:buChar char="Ø"/>
            </a:pPr>
            <a:r>
              <a:rPr lang="sk-SK" sz="2200" dirty="0"/>
              <a:t>Nezabudnite na to, čo má vaša prezentácia obsahovať:</a:t>
            </a:r>
          </a:p>
          <a:p>
            <a:pPr>
              <a:buNone/>
            </a:pPr>
            <a:r>
              <a:rPr lang="sk-SK" sz="2200" dirty="0"/>
              <a:t>    1. názov a autorov,</a:t>
            </a:r>
          </a:p>
          <a:p>
            <a:pPr>
              <a:buNone/>
            </a:pPr>
            <a:r>
              <a:rPr lang="sk-SK" sz="2200" dirty="0"/>
              <a:t>    2. správne a vyčerpávajúce informácie zaujímavý grafický šat (fotografie, obrázky...), </a:t>
            </a:r>
          </a:p>
          <a:p>
            <a:pPr>
              <a:buNone/>
            </a:pPr>
            <a:r>
              <a:rPr lang="sk-SK" sz="2200" dirty="0"/>
              <a:t>    3. zdroje odkiaľ ste čerpali informácie; môžete sa radiť s učiteľom, rodičmi.</a:t>
            </a:r>
          </a:p>
          <a:p>
            <a:pPr>
              <a:buNone/>
            </a:pPr>
            <a:endParaRPr lang="sk-SK" sz="2200" dirty="0"/>
          </a:p>
          <a:p>
            <a:pPr>
              <a:buNone/>
            </a:pPr>
            <a:endParaRPr lang="sk-SK" sz="2200" dirty="0"/>
          </a:p>
          <a:p>
            <a:pPr>
              <a:buNone/>
            </a:pPr>
            <a:endParaRPr lang="sk-SK" sz="2200" dirty="0"/>
          </a:p>
          <a:p>
            <a:pPr>
              <a:buNone/>
            </a:pPr>
            <a:endParaRPr lang="sk-SK" sz="2200" dirty="0"/>
          </a:p>
          <a:p>
            <a:pPr>
              <a:buNone/>
            </a:pPr>
            <a:endParaRPr lang="sk-SK" sz="2200" dirty="0"/>
          </a:p>
          <a:p>
            <a:pPr>
              <a:buNone/>
            </a:pPr>
            <a:endParaRPr lang="sk-SK" sz="2200" dirty="0"/>
          </a:p>
          <a:p>
            <a:pPr>
              <a:buNone/>
            </a:pPr>
            <a:endParaRPr lang="sk-SK" sz="2200" dirty="0"/>
          </a:p>
          <a:p>
            <a:pPr>
              <a:buNone/>
            </a:pPr>
            <a:endParaRPr lang="sk-SK" sz="2200" dirty="0"/>
          </a:p>
          <a:p>
            <a:pPr>
              <a:buNone/>
            </a:pPr>
            <a:endParaRPr lang="sk-SK" sz="2200" dirty="0"/>
          </a:p>
          <a:p>
            <a:pPr>
              <a:buFont typeface="Wingdings" panose="05000000000000000000" pitchFamily="2" charset="2"/>
              <a:buChar char="Ø"/>
            </a:pPr>
            <a:endParaRPr lang="sk-SK" sz="2200" dirty="0"/>
          </a:p>
          <a:p>
            <a:pPr>
              <a:buFont typeface="Wingdings" panose="05000000000000000000" pitchFamily="2" charset="2"/>
              <a:buChar char="Ø"/>
            </a:pPr>
            <a:endParaRPr lang="sk-SK" sz="2200" dirty="0"/>
          </a:p>
          <a:p>
            <a:pPr>
              <a:buNone/>
            </a:pPr>
            <a:endParaRPr lang="sk-SK" sz="2200" dirty="0"/>
          </a:p>
          <a:p>
            <a:pPr>
              <a:buFont typeface="Wingdings" panose="05000000000000000000" pitchFamily="2" charset="2"/>
              <a:buChar char="Ø"/>
            </a:pPr>
            <a:endParaRPr lang="sk-SK" sz="2200" dirty="0"/>
          </a:p>
        </p:txBody>
      </p:sp>
    </p:spTree>
    <p:extLst>
      <p:ext uri="{BB962C8B-B14F-4D97-AF65-F5344CB8AC3E}">
        <p14:creationId xmlns:p14="http://schemas.microsoft.com/office/powerpoint/2010/main" val="3160350542"/>
      </p:ext>
    </p:extLst>
  </p:cSld>
  <p:clrMapOvr>
    <a:masterClrMapping/>
  </p:clrMapOvr>
  <p:transition spd="slow" advTm="13000">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Špendlík">
  <a:themeElements>
    <a:clrScheme name="Špendlí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Špendlík">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Špendlík">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504</TotalTime>
  <Words>955</Words>
  <Application>Microsoft Office PowerPoint</Application>
  <PresentationFormat>Pokaz na ekranie (4:3)</PresentationFormat>
  <Paragraphs>159</Paragraphs>
  <Slides>20</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20</vt:i4>
      </vt:variant>
    </vt:vector>
  </HeadingPairs>
  <TitlesOfParts>
    <vt:vector size="29" baseType="lpstr">
      <vt:lpstr>Brush Script MT</vt:lpstr>
      <vt:lpstr>Calibri</vt:lpstr>
      <vt:lpstr>Constantia</vt:lpstr>
      <vt:lpstr>Franklin Gothic Book</vt:lpstr>
      <vt:lpstr>Lucida Sans Unicode</vt:lpstr>
      <vt:lpstr>Mangal</vt:lpstr>
      <vt:lpstr>Rage Italic</vt:lpstr>
      <vt:lpstr>Wingdings</vt:lpstr>
      <vt:lpstr>Špendlík</vt:lpstr>
      <vt:lpstr> Sport a zdraví</vt:lpstr>
      <vt:lpstr>OBSAH</vt:lpstr>
      <vt:lpstr>ÚVOD</vt:lpstr>
      <vt:lpstr>ÚVOD</vt:lpstr>
      <vt:lpstr>ÚLOHA</vt:lpstr>
      <vt:lpstr>ÚLOHA</vt:lpstr>
      <vt:lpstr>PROCES </vt:lpstr>
      <vt:lpstr>Proces</vt:lpstr>
      <vt:lpstr>PROCES </vt:lpstr>
      <vt:lpstr>PROCES</vt:lpstr>
      <vt:lpstr>PROCES</vt:lpstr>
      <vt:lpstr>Zdroje </vt:lpstr>
      <vt:lpstr>HODNOTENIE</vt:lpstr>
      <vt:lpstr>HODNOTENIE</vt:lpstr>
      <vt:lpstr>HODNOTENIE</vt:lpstr>
      <vt:lpstr>HODNOTENIE</vt:lpstr>
      <vt:lpstr>ZÁVER</vt:lpstr>
      <vt:lpstr>ZÁVER</vt:lpstr>
      <vt:lpstr>PRÍRUČKA PRE UČITEĽA</vt:lpstr>
      <vt:lpstr>PRÍRUČKA PRE UČITEĽA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ŠPORT A ZDRAVIE</dc:title>
  <dc:creator>Marta Dvorakova</dc:creator>
  <cp:lastModifiedBy>Anna Basta</cp:lastModifiedBy>
  <cp:revision>59</cp:revision>
  <dcterms:created xsi:type="dcterms:W3CDTF">2018-05-02T16:21:23Z</dcterms:created>
  <dcterms:modified xsi:type="dcterms:W3CDTF">2020-01-22T13:55:40Z</dcterms:modified>
</cp:coreProperties>
</file>