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  <p:sldMasterId id="214748391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9" r:id="rId7"/>
    <p:sldId id="268" r:id="rId8"/>
    <p:sldId id="276" r:id="rId9"/>
    <p:sldId id="261" r:id="rId10"/>
    <p:sldId id="262" r:id="rId11"/>
    <p:sldId id="263" r:id="rId12"/>
    <p:sldId id="271" r:id="rId13"/>
    <p:sldId id="273" r:id="rId14"/>
    <p:sldId id="275" r:id="rId15"/>
    <p:sldId id="274" r:id="rId16"/>
    <p:sldId id="264" r:id="rId17"/>
    <p:sldId id="267" r:id="rId18"/>
    <p:sldId id="265" r:id="rId19"/>
    <p:sldId id="266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533" autoAdjust="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07EDA-C424-4DAA-BF72-2BDFEDC2A50F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A7B87-5E16-4EBA-9302-7D0509B8BB3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32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A7B87-5E16-4EBA-9302-7D0509B8BB3A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66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1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5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4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613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3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70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88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38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972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81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055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08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12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9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91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1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1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80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49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24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1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antiskola.eu/cz/referaty/13500-moda-z-19-stoleti" TargetMode="External"/><Relationship Id="rId3" Type="http://schemas.openxmlformats.org/officeDocument/2006/relationships/hyperlink" Target="https://cs.wikipedia.org/wiki/M%C3%B3dn%C3%AD_n%C3%A1vrh%C3%A1%C5%99" TargetMode="External"/><Relationship Id="rId7" Type="http://schemas.openxmlformats.org/officeDocument/2006/relationships/hyperlink" Target="https://www.moda.cz/c/modni-prehlidky-navrhari--1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cs.wikipedia.org/wiki/M%C3%B3da" TargetMode="External"/><Relationship Id="rId5" Type="http://schemas.openxmlformats.org/officeDocument/2006/relationships/hyperlink" Target="https://cs.wikipedia.org/wiki/Gianni_Versace" TargetMode="External"/><Relationship Id="rId4" Type="http://schemas.openxmlformats.org/officeDocument/2006/relationships/hyperlink" Target="https://cs.wikipedia.org/wiki/Hugo_Boss" TargetMode="External"/><Relationship Id="rId9" Type="http://schemas.openxmlformats.org/officeDocument/2006/relationships/hyperlink" Target="https://zena.aktualne.cz/wiki/krasa/modni-navrhari/r~i:wiki:1399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82161" y="2352023"/>
            <a:ext cx="5187047" cy="984738"/>
          </a:xfrm>
        </p:spPr>
        <p:txBody>
          <a:bodyPr>
            <a:normAutofit/>
          </a:bodyPr>
          <a:lstStyle/>
          <a:p>
            <a:r>
              <a:rPr lang="pl-PL" sz="4800" dirty="0" err="1"/>
              <a:t>Módní</a:t>
            </a:r>
            <a:r>
              <a:rPr lang="pl-PL" sz="4800" dirty="0"/>
              <a:t> </a:t>
            </a:r>
            <a:r>
              <a:rPr lang="pl-PL" sz="4800" dirty="0" err="1"/>
              <a:t>svět</a:t>
            </a:r>
            <a:endParaRPr lang="pl-PL" sz="4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6813" y="4854999"/>
            <a:ext cx="10058400" cy="114300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Web </a:t>
            </a:r>
            <a:r>
              <a:rPr lang="sk-SK" dirty="0" err="1"/>
              <a:t>Quest</a:t>
            </a:r>
            <a:r>
              <a:rPr lang="sk-SK" dirty="0"/>
              <a:t> určený pre druhý stupeň základných </a:t>
            </a:r>
            <a:r>
              <a:rPr lang="sk-SK" dirty="0" err="1"/>
              <a:t>ŠkÔl</a:t>
            </a:r>
            <a:r>
              <a:rPr lang="sk-SK" dirty="0"/>
              <a:t>, pre žiakov odboru krajčírstvo a  na hodiny občianskej náuky.</a:t>
            </a:r>
          </a:p>
          <a:p>
            <a:r>
              <a:rPr lang="sk-SK" dirty="0"/>
              <a:t>Autor: </a:t>
            </a:r>
            <a:r>
              <a:rPr lang="sk-SK" dirty="0" err="1"/>
              <a:t>Elżbieta</a:t>
            </a:r>
            <a:r>
              <a:rPr lang="sk-SK" dirty="0"/>
              <a:t> </a:t>
            </a:r>
            <a:r>
              <a:rPr lang="sk-SK" dirty="0" err="1"/>
              <a:t>Jeż</a:t>
            </a:r>
            <a:endParaRPr lang="sk-SK" dirty="0"/>
          </a:p>
        </p:txBody>
      </p:sp>
      <p:pic>
        <p:nvPicPr>
          <p:cNvPr id="1026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870" y="3361422"/>
            <a:ext cx="2143794" cy="1271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1F93F970-CDB1-4F26-A220-EF76749C3F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476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12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2./3. TÝŽDEŇ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sk-SK" sz="2400" dirty="0"/>
              <a:t>Príprava multimediálnej prezentácie.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Príprava LAPBOOK-a.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Prezentácia úloh žiakmi oboch skupín.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Diskusia o meniacom sa svete módy.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Hodnotenie práce žiakov.</a:t>
            </a:r>
          </a:p>
          <a:p>
            <a:endParaRPr lang="pl-PL" sz="2400" dirty="0"/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8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</a:t>
            </a:r>
          </a:p>
        </p:txBody>
      </p:sp>
      <p:pic>
        <p:nvPicPr>
          <p:cNvPr id="8198" name="Picture 6" descr="Znalezione obrazy dla zapytania lup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42" y="286603"/>
            <a:ext cx="1454438" cy="145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97280" y="2019885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3"/>
              </a:rPr>
              <a:t>https://cs.wikipedia.org/wiki/M%C3%B3dn%C3%AD_n%C3%A1vrh%C3%A1%C5%99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4"/>
              </a:rPr>
              <a:t>https://cs.wikipedia.org/wiki/Hugo_Boss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5"/>
              </a:rPr>
              <a:t>https://cs.wikipedia.org/wiki/Gianni_Versace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6"/>
              </a:rPr>
              <a:t>https://cs.wikipedia.org/wiki/M%C3%B3da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7"/>
              </a:rPr>
              <a:t>https://www.moda.cz/c/modni-prehlidky-navrhari--1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smtClean="0">
                <a:hlinkClick r:id="rId8"/>
              </a:rPr>
              <a:t>http://antiskola.eu/cz/referaty/13500-moda-z-19-stoleti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9"/>
              </a:rPr>
              <a:t>https://zena.aktualne.cz/wiki/krasa/modni-navrhari/r~i:wiki:1399/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55031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="" xmlns:a16="http://schemas.microsoft.com/office/drawing/2014/main" id="{47C0939D-CE6E-42C6-A227-FBFE459E98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345013"/>
              </p:ext>
            </p:extLst>
          </p:nvPr>
        </p:nvGraphicFramePr>
        <p:xfrm>
          <a:off x="1652904" y="2123951"/>
          <a:ext cx="8947152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="" xmlns:a16="http://schemas.microsoft.com/office/drawing/2014/main" val="603233292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2456499284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4137178614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1158129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63029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Obsahová stránka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Neúplné informácie.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Informácie, ktoré nesúvisia s témou. Nesprávne informácie.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Slabé využitie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zdrojov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 a správne informácie. Prípadne malé chyby.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Informácie, ktoré súvisia s témou. Dobré využitie zdrojov.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Správne informácie,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ktoré súvisia s témou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Vyčerpávajúce využitie uvedených,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prípadne iných zdrojov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136691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Estetický dojem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 nečitateľná a neestetická.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 uvádzané chaotickým spôsobom.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 pekná, čitateľná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a estetická. Informácie dobre rozmiestnené na stránke.</a:t>
                      </a:r>
                      <a:endParaRPr lang="sk-SK" sz="1400" b="0" i="0" u="none" strike="noStrike" kern="1200" noProof="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 veľmi estetická, čitateľná, prehľadná,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motivujúca k tomu, aby ste sa s ňou oboznámili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rozmiestnenie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informácií na stránke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Dobre zvolená grafika.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51365071"/>
                  </a:ext>
                </a:extLst>
              </a:tr>
            </a:tbl>
          </a:graphicData>
        </a:graphic>
      </p:graphicFrame>
      <p:pic>
        <p:nvPicPr>
          <p:cNvPr id="6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96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="" xmlns:a16="http://schemas.microsoft.com/office/drawing/2014/main" id="{F4AC31F3-2493-490A-898E-5334C50AC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010057"/>
              </p:ext>
            </p:extLst>
          </p:nvPr>
        </p:nvGraphicFramePr>
        <p:xfrm>
          <a:off x="1652904" y="2067681"/>
          <a:ext cx="8947152" cy="330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="" xmlns:a16="http://schemas.microsoft.com/office/drawing/2014/main" val="309094376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2092842960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651643740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1575811211"/>
                    </a:ext>
                  </a:extLst>
                </a:gridCol>
              </a:tblGrid>
              <a:tr h="252795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1436279"/>
                  </a:ext>
                </a:extLst>
              </a:tr>
              <a:tr h="1080439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Pracovné zaangažovanie a schopnosť spolupráce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Chýbajúce zaangažovanie všetkých členov skupiny a nedostatok kreatívnej spolupráce.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 zaangažovanie všetkých členov skupiny. Schopnosť spolupráce na uspokojivej úrovni.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Veľmi dobré zaangažovanie všetkých členov skupiny. Vzájomné motivovanie sa do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práce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Schopnosť spolupráce  na veľmi vysokej úrovni.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59267264"/>
                  </a:ext>
                </a:extLst>
              </a:tr>
              <a:tr h="49866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Individuálne zaangažovanie členov</a:t>
                      </a:r>
                      <a:r>
                        <a:rPr lang="sk-SK" sz="16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skupiny</a:t>
                      </a:r>
                      <a:endParaRPr lang="sk-SK" sz="1600" b="0" i="0" u="none" strike="noStrike" kern="1200" noProof="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Slabé zaangažovanie.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Zaangažovanie na uspokojivej úrovni.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Veľmi dobré zaangažovanie.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51869754"/>
                  </a:ext>
                </a:extLst>
              </a:tr>
              <a:tr h="74276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sk-SK" sz="16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týkajúce sa prezentácie</a:t>
                      </a:r>
                      <a:endParaRPr lang="sk-SK" sz="1600" b="0" i="0" u="none" strike="noStrike" kern="1200" noProof="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Neschopnosť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odpovedať na otázky učiteľa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Uspokojivé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odpovede na otázky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Úplné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a uspokojivé odpovede na otázky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76079968"/>
                  </a:ext>
                </a:extLst>
              </a:tr>
            </a:tbl>
          </a:graphicData>
        </a:graphic>
      </p:graphicFrame>
      <p:pic>
        <p:nvPicPr>
          <p:cNvPr id="12292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3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endParaRPr lang="pl-PL" dirty="0"/>
          </a:p>
        </p:txBody>
      </p:sp>
      <p:graphicFrame>
        <p:nvGraphicFramePr>
          <p:cNvPr id="5" name="Symbol zastępczy zawartości 3">
            <a:extLst>
              <a:ext uri="{FF2B5EF4-FFF2-40B4-BE49-F238E27FC236}">
                <a16:creationId xmlns="" xmlns:a16="http://schemas.microsoft.com/office/drawing/2014/main" id="{05C7DBC9-F798-4E2B-8D27-5776288BD9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373425"/>
              </p:ext>
            </p:extLst>
          </p:nvPr>
        </p:nvGraphicFramePr>
        <p:xfrm>
          <a:off x="1652905" y="2756727"/>
          <a:ext cx="894715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="" xmlns:a16="http://schemas.microsoft.com/office/drawing/2014/main" val="1676626479"/>
                    </a:ext>
                  </a:extLst>
                </a:gridCol>
                <a:gridCol w="4473575">
                  <a:extLst>
                    <a:ext uri="{9D8B030D-6E8A-4147-A177-3AD203B41FA5}">
                      <a16:colId xmlns="" xmlns:a16="http://schemas.microsoft.com/office/drawing/2014/main" val="3023211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latin typeface="+mj-lt"/>
                        </a:rPr>
                        <a:t>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latin typeface="+mj-lt"/>
                        </a:rPr>
                        <a:t>HODNOTENIE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26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nedostatočný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919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prípustný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498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836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147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veľmi 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98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výborný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8877750"/>
                  </a:ext>
                </a:extLst>
              </a:tr>
            </a:tbl>
          </a:graphicData>
        </a:graphic>
      </p:graphicFrame>
      <p:pic>
        <p:nvPicPr>
          <p:cNvPr id="11272" name="Picture 8" descr="Znalezione obrazy dla zapytania punktac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495" y="286603"/>
            <a:ext cx="2078185" cy="207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304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ZÁVER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Multimediálna prezentácia je nástroj, ktorý sa často využíva počas prezentácií rôznych produktov, tém alebo výskumov. Umožňuje ľahkým, rýchlym a obrazným spôsobom predstaviť danú tému.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Počas práce nad týmto Web </a:t>
            </a:r>
            <a:r>
              <a:rPr lang="sk-SK" sz="2400" dirty="0" err="1"/>
              <a:t>Questom</a:t>
            </a:r>
            <a:r>
              <a:rPr lang="sk-SK" sz="2400" dirty="0"/>
              <a:t> ste sa oboznámili so spôsobom prezentácie seba a svojej práce. Okrem toho ste mohli spoznať rôzne módne trendy, ktoré sa rozvíjali v priebehu storočí.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Naučili ste sa vyvodiť závery z pripravených materiálov, vďaka čomu ste sa mohli zúčastniť zaujímavej diskusie na témy realizované počas Web </a:t>
            </a:r>
            <a:r>
              <a:rPr lang="sk-SK" sz="2400" dirty="0" err="1"/>
              <a:t>Questu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330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ZÁVER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Naučili ste sa pracovať v skupine, čo sa Vám bude hodiť v budúcnosti, nakoľko si budete vedieť múdro a zodpovedne rozdeliť povinnosti a úlohy.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Overili ste si svoje schopnosti prezentácie vlastných názorov a diskusie.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Počas tejto úlohy ste spoznali spôsoby získavania informácií z internetových zdrojov.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5285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POKYNY PRE UČITEĽA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Učiteľ by mal počas rozdeľovanie triedy do skupín brať do úvahy možnosti a schopnosti každého žiaka.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Učiteľ by mal dozerať na realizované práce takým spôsobom, aby každá zo skupín splnila svoju úlohu správne.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Učiteľ by mal moderovať diskusiu tak, aby bola konštruktívna a opierala sa o predtým pripravované materiály.</a:t>
            </a:r>
          </a:p>
        </p:txBody>
      </p:sp>
    </p:spTree>
    <p:extLst>
      <p:ext uri="{BB962C8B-B14F-4D97-AF65-F5344CB8AC3E}">
        <p14:creationId xmlns:p14="http://schemas.microsoft.com/office/powerpoint/2010/main" val="1502298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86350" y="2626502"/>
            <a:ext cx="10199716" cy="781396"/>
          </a:xfrm>
        </p:spPr>
        <p:txBody>
          <a:bodyPr>
            <a:normAutofit/>
          </a:bodyPr>
          <a:lstStyle/>
          <a:p>
            <a:r>
              <a:rPr lang="pl-PL" sz="4000" dirty="0"/>
              <a:t>POKYNY PRE UČITEĽA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386350" y="3407898"/>
            <a:ext cx="10018713" cy="2397158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Časť úlohy môže byť realizovaná doma – s pomocou rodičov a starých rodičov – vďaka tomu žiaci budú brať do úvahy módu predchádzajúcich rokov.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Úloha by nemala byť realizovaná dlhšie než 2-3 týždne – prinesie to rýchlejšiu a efektívnejšiu prácu žiakov. </a:t>
            </a:r>
          </a:p>
        </p:txBody>
      </p:sp>
      <p:pic>
        <p:nvPicPr>
          <p:cNvPr id="14338" name="Picture 2" descr="Znalezione obrazy dla zapytania kciuk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031" y="4771977"/>
            <a:ext cx="742753" cy="77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E26D16AD-64A2-4676-8643-FC3267B40B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869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09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ÚVOD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967" y="2188697"/>
            <a:ext cx="10018713" cy="3761936"/>
          </a:xfrm>
        </p:spPr>
        <p:txBody>
          <a:bodyPr anchor="t">
            <a:normAutofit lnSpcReduction="10000"/>
          </a:bodyPr>
          <a:lstStyle/>
          <a:p>
            <a:pPr marL="0" indent="0" algn="just">
              <a:buNone/>
            </a:pPr>
            <a:r>
              <a:rPr lang="sk-SK" sz="2400" dirty="0"/>
              <a:t>Dobrý deň!</a:t>
            </a:r>
          </a:p>
          <a:p>
            <a:pPr marL="0" indent="0" algn="just">
              <a:buNone/>
            </a:pPr>
            <a:r>
              <a:rPr lang="sk-SK" sz="2400" dirty="0"/>
              <a:t>v tomto Web </a:t>
            </a:r>
            <a:r>
              <a:rPr lang="sk-SK" sz="2400" dirty="0" err="1"/>
              <a:t>Queste</a:t>
            </a:r>
            <a:r>
              <a:rPr lang="sk-SK" sz="2400" dirty="0"/>
              <a:t> sa budeme venovať móde, s ktorou sa stretávame každodenne.</a:t>
            </a:r>
          </a:p>
          <a:p>
            <a:pPr marL="0" indent="0">
              <a:buNone/>
            </a:pPr>
            <a:r>
              <a:rPr lang="sk-SK" sz="2400" dirty="0"/>
              <a:t>Viete, ako vyzerá proces navrhovania a tvorenia odevov? Ako sa vyrábajú topánky? Videli ste niekedy prácu kožiara? Viete koľko osôb je zaangažovaných pri tvorbe a výrobe oblečenia, topánok, alebo kabeliek? </a:t>
            </a:r>
          </a:p>
          <a:p>
            <a:pPr marL="0" indent="0">
              <a:buNone/>
            </a:pPr>
            <a:r>
              <a:rPr lang="sk-SK" sz="2400" dirty="0"/>
              <a:t>Venujte pozornosť tomu, ako sa menil svet módy v minulosti.</a:t>
            </a:r>
          </a:p>
          <a:p>
            <a:pPr marL="0" indent="0">
              <a:buNone/>
            </a:pPr>
            <a:r>
              <a:rPr lang="sk-SK" sz="2400" dirty="0"/>
              <a:t>Analýzou tejto témy budeme môcť potvrdiť alebo vyvrátiť tézu, že „móda sa vracia”.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</p:txBody>
      </p:sp>
      <p:pic>
        <p:nvPicPr>
          <p:cNvPr id="3078" name="Picture 6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05" y="286603"/>
            <a:ext cx="1878375" cy="206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11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Pozrite si staré fotografie u Vás doma. Venujte pozornosť tomu, ako sa obliekali Vaši rodičia alebo starí rodičia, keď boli mladí. Zamyslite sa nad tým, čo by povedali ľudia v tomto období, keby sme im ukázali moderný štýl obliekania… alebo niekoľko desiatok rôznych štýlov?</a:t>
            </a:r>
          </a:p>
        </p:txBody>
      </p:sp>
      <p:pic>
        <p:nvPicPr>
          <p:cNvPr id="2050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103" y="3318280"/>
            <a:ext cx="4276578" cy="288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3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ÚLOHY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Pred začatím tohto Web </a:t>
            </a:r>
            <a:r>
              <a:rPr lang="sk-SK" sz="2400" dirty="0" err="1"/>
              <a:t>Questu</a:t>
            </a:r>
            <a:r>
              <a:rPr lang="sk-SK" sz="2400" dirty="0"/>
              <a:t> sa rozdelíte do dvoch skupín.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Prvou úlohou bude pripravenie </a:t>
            </a:r>
            <a:r>
              <a:rPr lang="sk-SK" sz="2400" b="1" dirty="0"/>
              <a:t>multimediálnej prezentácie</a:t>
            </a:r>
            <a:r>
              <a:rPr lang="sk-SK" sz="2400" dirty="0"/>
              <a:t>, v ktorej ukážete ako sa menili práce Vami vybraného módneho návrhára v priebehu rokov.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Vašou druhou úlohou bude pripraviť </a:t>
            </a:r>
            <a:r>
              <a:rPr lang="sk-SK" sz="2400" b="1" dirty="0"/>
              <a:t>LAPBOOK</a:t>
            </a:r>
            <a:r>
              <a:rPr lang="sk-SK" sz="2400" dirty="0"/>
              <a:t>, v ktorom sa budú nachádzať dôležité informácie zo sveta módy.</a:t>
            </a:r>
          </a:p>
        </p:txBody>
      </p:sp>
      <p:pic>
        <p:nvPicPr>
          <p:cNvPr id="5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ÚLOHY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Počas realizácia tejto úlohy sledujte nižšie uvedené pokyny: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Uveďte v tabuľke toľko známych módnych návrhárov – koľko poznáte,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Prezentáciu pripravte len na základe prác jedného módneho návrhára, ktorého ste si vybrali v predchádzajúcej etape – tému konzultujte s druhou skupinou, aby si náhodou nevybrala toho istého módneho návrhára,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Príprava LAPBOOK-a.</a:t>
            </a:r>
          </a:p>
          <a:p>
            <a:pPr marL="0" indent="0" algn="just">
              <a:buNone/>
            </a:pPr>
            <a:r>
              <a:rPr lang="sk-SK" sz="2400" dirty="0"/>
              <a:t>Po splnení všetkých úloh si pripravte prezentáciu vybranej témy pred celou triedou.</a:t>
            </a:r>
          </a:p>
        </p:txBody>
      </p:sp>
      <p:pic>
        <p:nvPicPr>
          <p:cNvPr id="5122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58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6"/>
            <a:ext cx="10018713" cy="4669303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Prezentácia by mala obsahovať nasledujúce časti: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 životopis módneho návrhára, 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fotografie, ktoré dokumentujú činnosť daného návrhára a porovnanie zmien v jeho tvorbe,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odôvodnenie, prečo ste si vybrali práve toho návrhára – akým spôsobom si daný umelec získal Vaše uznanie.</a:t>
            </a:r>
          </a:p>
          <a:p>
            <a:pPr marL="0" indent="0" algn="just">
              <a:buNone/>
            </a:pPr>
            <a:r>
              <a:rPr lang="sk-SK" sz="2400" dirty="0"/>
              <a:t>Pozriete si fotografie rodičov a starých rodičov – môžu sa niektoré časti ich odevov objaviť aj vo Vašej skrini? Môžeme teda povedať, že „móda sa vrátila”?</a:t>
            </a:r>
          </a:p>
          <a:p>
            <a:pPr marL="0" lvl="0" indent="0" algn="just">
              <a:buNone/>
            </a:pPr>
            <a:endParaRPr lang="pl-PL" sz="2400" dirty="0"/>
          </a:p>
        </p:txBody>
      </p:sp>
      <p:pic>
        <p:nvPicPr>
          <p:cNvPr id="4098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290754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6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Čo je to LAPBOOK?</a:t>
            </a:r>
          </a:p>
          <a:p>
            <a:pPr marL="0" indent="0" algn="just" fontAlgn="base">
              <a:buNone/>
            </a:pPr>
            <a:r>
              <a:rPr lang="sk-SK" sz="2400" dirty="0" err="1"/>
              <a:t>Lapbook</a:t>
            </a:r>
            <a:r>
              <a:rPr lang="sk-SK" sz="2400" dirty="0"/>
              <a:t> je vlastne tematická aktovka, v ktorej môžeme umiestniť informácie na vybranú tému. Tieto informácie však nie sú zhromažďované ako výstrižky z novín.</a:t>
            </a:r>
          </a:p>
          <a:p>
            <a:pPr marL="0" indent="0" algn="just" fontAlgn="base">
              <a:buNone/>
            </a:pPr>
            <a:r>
              <a:rPr lang="sk-SK" sz="2400" dirty="0"/>
              <a:t>Takáto aktovka skôr plní funkciu interaktívneho priestoru určeného na obrázky, príbehy, výkresy, slovíčka, termíny alebo fotografie. To všetko je umiestnené vo vreckách, knihách rôznych tvarov a na kartičkách. </a:t>
            </a:r>
          </a:p>
        </p:txBody>
      </p:sp>
      <p:pic>
        <p:nvPicPr>
          <p:cNvPr id="7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304822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4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36967" y="2216833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Nezabudnite, že učiteľ bude hodnotiť Vašu prácu podľa nižšie uvedených kritérií: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Informácie a obsah – musia byť správne.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Zaujímavý spôsob prezentácie. 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Zaangažovanie a tímová práca – počas prípravy prezentácie a LAPBOOK-a.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Atraktívna prezentácia ako aj LAPBOOK.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  <p:pic>
        <p:nvPicPr>
          <p:cNvPr id="7170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0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1. TÝŽDEŇ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sk-SK" sz="2400" dirty="0"/>
              <a:t>Oboznámenie sa s obsahom úloh.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Rozdelenie triedy do dvoch skupín.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Výber módneho návrhára.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Analýza bezpečného využívania internetových zdrojov.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Príprava harmonogramu práce multimediálnej  prezentácie a LAPBOOK-a.</a:t>
            </a:r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58767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882</TotalTime>
  <Words>1036</Words>
  <Application>Microsoft Office PowerPoint</Application>
  <PresentationFormat>Panoramiczny</PresentationFormat>
  <Paragraphs>126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7" baseType="lpstr">
      <vt:lpstr>Calibri</vt:lpstr>
      <vt:lpstr>Calibri Light</vt:lpstr>
      <vt:lpstr>Courier New</vt:lpstr>
      <vt:lpstr>Lucida Sans Unicode</vt:lpstr>
      <vt:lpstr>Mangal</vt:lpstr>
      <vt:lpstr>Trebuchet MS</vt:lpstr>
      <vt:lpstr>Wingdings 2</vt:lpstr>
      <vt:lpstr>HDOfficeLightV0</vt:lpstr>
      <vt:lpstr>Retrospekcja</vt:lpstr>
      <vt:lpstr>Módní svět</vt:lpstr>
      <vt:lpstr>ÚVOD</vt:lpstr>
      <vt:lpstr>Úvod</vt:lpstr>
      <vt:lpstr>ÚLOHY</vt:lpstr>
      <vt:lpstr>ÚLOHY</vt:lpstr>
      <vt:lpstr>PROCES</vt:lpstr>
      <vt:lpstr>PROCES</vt:lpstr>
      <vt:lpstr>PROCES</vt:lpstr>
      <vt:lpstr>PROCES – 1. TÝŽDEŇ</vt:lpstr>
      <vt:lpstr>PROCES – 2./3. TÝŽDEŇ</vt:lpstr>
      <vt:lpstr>ZDROJE</vt:lpstr>
      <vt:lpstr>Hodnotenie</vt:lpstr>
      <vt:lpstr>Hodnotenie</vt:lpstr>
      <vt:lpstr>Hodnotenie</vt:lpstr>
      <vt:lpstr>ZÁVER</vt:lpstr>
      <vt:lpstr>ZÁVER</vt:lpstr>
      <vt:lpstr>POKYNY PRE UČITEĽA</vt:lpstr>
      <vt:lpstr>POKYNY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Dorota Konrad Szot</dc:creator>
  <cp:lastModifiedBy>Anna Basta</cp:lastModifiedBy>
  <cp:revision>88</cp:revision>
  <dcterms:created xsi:type="dcterms:W3CDTF">2018-02-25T19:43:14Z</dcterms:created>
  <dcterms:modified xsi:type="dcterms:W3CDTF">2020-01-16T09:59:29Z</dcterms:modified>
</cp:coreProperties>
</file>