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4" r:id="rId6"/>
    <p:sldId id="260" r:id="rId7"/>
    <p:sldId id="261" r:id="rId8"/>
    <p:sldId id="262" r:id="rId9"/>
    <p:sldId id="263" r:id="rId10"/>
    <p:sldId id="264" r:id="rId11"/>
    <p:sldId id="267" r:id="rId12"/>
    <p:sldId id="268" r:id="rId13"/>
    <p:sldId id="269" r:id="rId14"/>
    <p:sldId id="270" r:id="rId15"/>
    <p:sldId id="275"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89" d="100"/>
          <a:sy n="89" d="100"/>
        </p:scale>
        <p:origin x="46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24D2D4A-6CFB-4D56-BD61-0C19EFF66669}" type="datetimeFigureOut">
              <a:rPr lang="pl-PL" smtClean="0"/>
              <a:pPr/>
              <a:t>14.01.2020</a:t>
            </a:fld>
            <a:endParaRPr lang="pl-P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pl-P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145235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312511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207793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cs-CZ" sz="9600" b="0" i="0" dirty="0">
                <a:solidFill>
                  <a:schemeClr val="accent1">
                    <a:lumMod val="60000"/>
                    <a:lumOff val="40000"/>
                  </a:schemeClr>
                </a:solidFill>
                <a:latin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cs-CZ" sz="9600" b="0" i="0" dirty="0">
                <a:solidFill>
                  <a:schemeClr val="accent1">
                    <a:lumMod val="60000"/>
                    <a:lumOff val="40000"/>
                  </a:schemeClr>
                </a:solidFill>
                <a:latin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699051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238826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3233718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8" name="Footer Placeholder 7"/>
          <p:cNvSpPr>
            <a:spLocks noGrp="1"/>
          </p:cNvSpPr>
          <p:nvPr>
            <p:ph type="ftr" sz="quarter" idx="11"/>
          </p:nvPr>
        </p:nvSpPr>
        <p:spPr>
          <a:xfrm>
            <a:off x="561111" y="6391838"/>
            <a:ext cx="3644282" cy="304801"/>
          </a:xfrm>
        </p:spPr>
        <p:txBody>
          <a:bodyPr/>
          <a:lstStyle/>
          <a:p>
            <a:endParaRPr lang="pl-PL"/>
          </a:p>
        </p:txBody>
      </p:sp>
      <p:sp>
        <p:nvSpPr>
          <p:cNvPr id="9" name="Slide Number Placeholder 8"/>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2525539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24D2D4A-6CFB-4D56-BD61-0C19EFF66669}"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381952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24D2D4A-6CFB-4D56-BD61-0C19EFF66669}"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56577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82082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222526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421797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170613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225127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3" name="Footer Placeholder 2"/>
          <p:cNvSpPr>
            <a:spLocks noGrp="1"/>
          </p:cNvSpPr>
          <p:nvPr>
            <p:ph type="ftr" sz="quarter" idx="11"/>
          </p:nvPr>
        </p:nvSpPr>
        <p:spPr/>
        <p:txBody>
          <a:bodyPr/>
          <a:lstStyle/>
          <a:p>
            <a:endParaRPr lang="pl-P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78667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76640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524D2D4A-6CFB-4D56-BD61-0C19EFF66669}" type="datetimeFigureOut">
              <a:rPr lang="pl-PL" smtClean="0"/>
              <a:pPr/>
              <a:t>14.01.2020</a:t>
            </a:fld>
            <a:endParaRPr lang="pl-PL"/>
          </a:p>
        </p:txBody>
      </p:sp>
      <p:sp>
        <p:nvSpPr>
          <p:cNvPr id="6" name="Footer Placeholder 5"/>
          <p:cNvSpPr>
            <a:spLocks noGrp="1"/>
          </p:cNvSpPr>
          <p:nvPr>
            <p:ph type="ftr" sz="quarter" idx="11"/>
          </p:nvPr>
        </p:nvSpPr>
        <p:spPr/>
        <p:txBody>
          <a:bodyPr/>
          <a:lstStyle/>
          <a:p>
            <a:endParaRPr lang="pl-P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A99DF3-27BC-4DB6-BF63-F8663BCF69FF}" type="slidenum">
              <a:rPr lang="pl-PL" smtClean="0"/>
              <a:pPr/>
              <a:t>‹#›</a:t>
            </a:fld>
            <a:endParaRPr lang="pl-PL"/>
          </a:p>
        </p:txBody>
      </p:sp>
    </p:spTree>
    <p:extLst>
      <p:ext uri="{BB962C8B-B14F-4D97-AF65-F5344CB8AC3E}">
        <p14:creationId xmlns:p14="http://schemas.microsoft.com/office/powerpoint/2010/main" val="70709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24D2D4A-6CFB-4D56-BD61-0C19EFF66669}" type="datetimeFigureOut">
              <a:rPr lang="pl-PL" smtClean="0"/>
              <a:pPr/>
              <a:t>14.01.2020</a:t>
            </a:fld>
            <a:endParaRPr lang="pl-P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pl-P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EA99DF3-27BC-4DB6-BF63-F8663BCF69FF}" type="slidenum">
              <a:rPr lang="pl-PL" smtClean="0"/>
              <a:pPr/>
              <a:t>‹#›</a:t>
            </a:fld>
            <a:endParaRPr lang="pl-PL"/>
          </a:p>
        </p:txBody>
      </p:sp>
    </p:spTree>
    <p:extLst>
      <p:ext uri="{BB962C8B-B14F-4D97-AF65-F5344CB8AC3E}">
        <p14:creationId xmlns:p14="http://schemas.microsoft.com/office/powerpoint/2010/main" val="1721659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zsletohrad.cz/eu/fyzika/pokus16.htm" TargetMode="External"/><Relationship Id="rId3" Type="http://schemas.openxmlformats.org/officeDocument/2006/relationships/image" Target="../media/image22.jpeg"/><Relationship Id="rId7" Type="http://schemas.openxmlformats.org/officeDocument/2006/relationships/hyperlink" Target="https://www.zsletohrad.cz/eu/fyzika/pokus9.ht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zsletohrad.cz/eu/fyzika/pokus8.htm" TargetMode="External"/><Relationship Id="rId5" Type="http://schemas.openxmlformats.org/officeDocument/2006/relationships/hyperlink" Target="https://www.zsletohrad.cz/eu/fyzika/pokus5.htm" TargetMode="External"/><Relationship Id="rId10" Type="http://schemas.openxmlformats.org/officeDocument/2006/relationships/hyperlink" Target="http://2zs.sokolov.cz/Download/Fyzika/Fyzika.pdf" TargetMode="External"/><Relationship Id="rId4" Type="http://schemas.openxmlformats.org/officeDocument/2006/relationships/hyperlink" Target="https://www.youtube.com/watch?v=jsEsmWjsVQM" TargetMode="External"/><Relationship Id="rId9" Type="http://schemas.openxmlformats.org/officeDocument/2006/relationships/hyperlink" Target="https://www.youtube.com/watch?v=8kP9OTL3Wfo"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pl.wiktionary.org/wiki/szklanka"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600199" y="2407024"/>
            <a:ext cx="10304254" cy="3596961"/>
          </a:xfrm>
        </p:spPr>
        <p:txBody>
          <a:bodyPr>
            <a:normAutofit fontScale="85000" lnSpcReduction="10000"/>
          </a:bodyPr>
          <a:lstStyle/>
          <a:p>
            <a:pPr algn="ctr"/>
            <a:r>
              <a:rPr lang="cs-CZ" sz="5200" b="1" dirty="0">
                <a:solidFill>
                  <a:srgbClr val="FF0000"/>
                </a:solidFill>
                <a:latin typeface="Bradley Hand ITC" panose="03070402050302030203" pitchFamily="66" charset="0"/>
              </a:rPr>
              <a:t>Fyzika</a:t>
            </a:r>
            <a:r>
              <a:rPr lang="cs-CZ" dirty="0"/>
              <a:t> </a:t>
            </a:r>
            <a:r>
              <a:rPr lang="cs-CZ" sz="5200" b="1" dirty="0">
                <a:solidFill>
                  <a:schemeClr val="accent1"/>
                </a:solidFill>
                <a:latin typeface="Bradley Hand ITC" panose="03070402050302030203" pitchFamily="66" charset="0"/>
              </a:rPr>
              <a:t>v</a:t>
            </a:r>
            <a:r>
              <a:rPr lang="cs-CZ" dirty="0"/>
              <a:t> </a:t>
            </a:r>
            <a:r>
              <a:rPr lang="cs-CZ" sz="5200" b="1" dirty="0">
                <a:solidFill>
                  <a:schemeClr val="accent6">
                    <a:lumMod val="75000"/>
                  </a:schemeClr>
                </a:solidFill>
                <a:latin typeface="Bradley Hand ITC" panose="03070402050302030203" pitchFamily="66" charset="0"/>
              </a:rPr>
              <a:t>praxi</a:t>
            </a:r>
            <a:r>
              <a:rPr lang="cs-CZ" sz="5200" b="1" dirty="0">
                <a:solidFill>
                  <a:srgbClr val="C00000"/>
                </a:solidFill>
                <a:latin typeface="Bradley Hand ITC" panose="03070402050302030203" pitchFamily="66" charset="0"/>
              </a:rPr>
              <a:t>-</a:t>
            </a:r>
            <a:r>
              <a:rPr lang="cs-CZ" sz="5200" b="1" dirty="0">
                <a:solidFill>
                  <a:srgbClr val="92D050"/>
                </a:solidFill>
                <a:latin typeface="Bradley Hand ITC" panose="03070402050302030203" pitchFamily="66" charset="0"/>
              </a:rPr>
              <a:t>fyzikální</a:t>
            </a:r>
            <a:r>
              <a:rPr lang="cs-CZ" sz="5200" b="1" dirty="0">
                <a:solidFill>
                  <a:srgbClr val="C00000"/>
                </a:solidFill>
                <a:latin typeface="Bradley Hand ITC" panose="03070402050302030203" pitchFamily="66" charset="0"/>
              </a:rPr>
              <a:t> pokusy</a:t>
            </a:r>
          </a:p>
          <a:p>
            <a:endParaRPr lang="cs-CZ" sz="6600" b="1" dirty="0">
              <a:solidFill>
                <a:srgbClr val="C00000"/>
              </a:solidFill>
              <a:latin typeface="Bradley Hand ITC" panose="03070402050302030203" pitchFamily="66" charset="0"/>
            </a:endParaRPr>
          </a:p>
          <a:p>
            <a:endParaRPr lang="cs-CZ" sz="6600" b="1" dirty="0">
              <a:solidFill>
                <a:srgbClr val="C00000"/>
              </a:solidFill>
              <a:latin typeface="Bradley Hand ITC" panose="03070402050302030203" pitchFamily="66" charset="0"/>
            </a:endParaRPr>
          </a:p>
          <a:p>
            <a:r>
              <a:rPr lang="cs-CZ" sz="1600" b="1" dirty="0">
                <a:solidFill>
                  <a:srgbClr val="C00000"/>
                </a:solidFill>
                <a:latin typeface="Bradley Hand ITC" panose="03070402050302030203" pitchFamily="66" charset="0"/>
              </a:rPr>
              <a:t>WebQuest je určen pro 9. třídy zÁkladních škol.</a:t>
            </a:r>
          </a:p>
          <a:p>
            <a:r>
              <a:rPr lang="cs-CZ" sz="1600" b="1" dirty="0">
                <a:solidFill>
                  <a:srgbClr val="C00000"/>
                </a:solidFill>
                <a:latin typeface="Bradley Hand ITC" panose="03070402050302030203" pitchFamily="66" charset="0"/>
              </a:rPr>
              <a:t>Příprava: </a:t>
            </a:r>
            <a:r>
              <a:rPr lang="cs-CZ" sz="1600" b="1" dirty="0">
                <a:latin typeface="Bradley Hand ITC" panose="03070402050302030203" pitchFamily="66" charset="0"/>
              </a:rPr>
              <a:t>Sabina Folwarska</a:t>
            </a:r>
          </a:p>
        </p:txBody>
      </p:sp>
      <p:pic>
        <p:nvPicPr>
          <p:cNvPr id="1026" name="Picture 2" descr="https://image.shutterstock.com/display_pic_with_logo/1218650/263333567/stock-vector-archimedes-in-bathtub-cartoon-illustration-of-archimedes-in-his-bathtub-with-the-golden-crown-and-263333567.jpg">
            <a:extLst>
              <a:ext uri="{FF2B5EF4-FFF2-40B4-BE49-F238E27FC236}">
                <a16:creationId xmlns:a16="http://schemas.microsoft.com/office/drawing/2014/main" xmlns="" id="{7BD5EB7B-37BD-443E-8C23-B6C0AF1C38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1316" y="3065365"/>
            <a:ext cx="4755807" cy="16283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dmin\Desktop\logosbeneficaireserasmusright_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12192002" cy="2502441"/>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3860" y="6112773"/>
            <a:ext cx="1744278" cy="556968"/>
          </a:xfrm>
          <a:prstGeom prst="rect">
            <a:avLst/>
          </a:prstGeom>
        </p:spPr>
      </p:pic>
    </p:spTree>
    <p:extLst>
      <p:ext uri="{BB962C8B-B14F-4D97-AF65-F5344CB8AC3E}">
        <p14:creationId xmlns:p14="http://schemas.microsoft.com/office/powerpoint/2010/main" val="1223136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zpilki, Kolorowe Szpilki, Rozproszone">
            <a:extLst>
              <a:ext uri="{FF2B5EF4-FFF2-40B4-BE49-F238E27FC236}">
                <a16:creationId xmlns:a16="http://schemas.microsoft.com/office/drawing/2014/main" xmlns="" id="{C49C173B-1E25-477F-BA21-3674EB835E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9" r="-2" b="-2"/>
          <a:stretch/>
        </p:blipFill>
        <p:spPr bwMode="auto">
          <a:xfrm>
            <a:off x="9053106" y="2775951"/>
            <a:ext cx="2090649" cy="145197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6" name="Picture 6" descr="Główka Zapałki, Niebieski, Czerwony">
            <a:extLst>
              <a:ext uri="{FF2B5EF4-FFF2-40B4-BE49-F238E27FC236}">
                <a16:creationId xmlns:a16="http://schemas.microsoft.com/office/drawing/2014/main" xmlns="" id="{15091EFA-3515-4E8A-9D73-571B93B2F7D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86" r="27893" b="1"/>
          <a:stretch/>
        </p:blipFill>
        <p:spPr bwMode="auto">
          <a:xfrm>
            <a:off x="6798733" y="2775951"/>
            <a:ext cx="2090649"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Monety, Waluty, Indie, Pice, Rupia">
            <a:extLst>
              <a:ext uri="{FF2B5EF4-FFF2-40B4-BE49-F238E27FC236}">
                <a16:creationId xmlns:a16="http://schemas.microsoft.com/office/drawing/2014/main" xmlns="" id="{A21C07E5-44B1-4B7B-9DE6-0B7F460DE10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1" r="1996" b="-2"/>
          <a:stretch/>
        </p:blipFill>
        <p:spPr bwMode="auto">
          <a:xfrm>
            <a:off x="9053107" y="4391137"/>
            <a:ext cx="2090649" cy="145197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154954" y="973668"/>
            <a:ext cx="8761413" cy="706964"/>
          </a:xfrm>
        </p:spPr>
        <p:txBody>
          <a:bodyPr>
            <a:normAutofit/>
          </a:bodyPr>
          <a:lstStyle/>
          <a:p>
            <a:r>
              <a:rPr lang="cs-CZ"/>
              <a:t>PROCES</a:t>
            </a:r>
          </a:p>
        </p:txBody>
      </p:sp>
      <p:sp>
        <p:nvSpPr>
          <p:cNvPr id="3" name="Symbol zastępczy zawartości 2"/>
          <p:cNvSpPr>
            <a:spLocks noGrp="1"/>
          </p:cNvSpPr>
          <p:nvPr>
            <p:ph idx="1"/>
          </p:nvPr>
        </p:nvSpPr>
        <p:spPr>
          <a:xfrm>
            <a:off x="1154954" y="2603500"/>
            <a:ext cx="5211979" cy="3416300"/>
          </a:xfrm>
        </p:spPr>
        <p:txBody>
          <a:bodyPr anchor="ctr">
            <a:normAutofit/>
          </a:bodyPr>
          <a:lstStyle/>
          <a:p>
            <a:pPr marL="0" indent="0">
              <a:lnSpc>
                <a:spcPct val="90000"/>
              </a:lnSpc>
              <a:buNone/>
            </a:pPr>
            <a:r>
              <a:rPr lang="cs-CZ" sz="1500" dirty="0"/>
              <a:t>SKUPINA Č. 2</a:t>
            </a:r>
          </a:p>
          <a:p>
            <a:pPr marL="0" indent="0">
              <a:lnSpc>
                <a:spcPct val="90000"/>
              </a:lnSpc>
              <a:buNone/>
            </a:pPr>
            <a:r>
              <a:rPr lang="cs-CZ" sz="1500" dirty="0"/>
              <a:t>POKUS 3 - III. HODINA</a:t>
            </a:r>
          </a:p>
          <a:p>
            <a:pPr>
              <a:lnSpc>
                <a:spcPct val="90000"/>
              </a:lnSpc>
              <a:buFont typeface="+mj-lt"/>
              <a:buAutoNum type="arabicPeriod"/>
            </a:pPr>
            <a:r>
              <a:rPr lang="cs-CZ" sz="1500" dirty="0"/>
              <a:t>Prohlédněte si na síti první pokus „Teplotní roztažnost pevných látek“ - s mincí</a:t>
            </a:r>
            <a:r>
              <a:rPr dirty="0"/>
              <a:t/>
            </a:r>
            <a:br>
              <a:rPr dirty="0"/>
            </a:br>
            <a:r>
              <a:rPr lang="cs-CZ" sz="1500" dirty="0"/>
              <a:t>(odkaz č. 7 ve Zdrojích).</a:t>
            </a:r>
          </a:p>
          <a:p>
            <a:pPr>
              <a:lnSpc>
                <a:spcPct val="90000"/>
              </a:lnSpc>
              <a:buFont typeface="+mj-lt"/>
              <a:buAutoNum type="arabicPeriod"/>
            </a:pPr>
            <a:r>
              <a:rPr lang="cs-CZ" sz="1500" dirty="0"/>
              <a:t>Proveďte sami tento pokus.</a:t>
            </a:r>
          </a:p>
          <a:p>
            <a:pPr>
              <a:lnSpc>
                <a:spcPct val="90000"/>
              </a:lnSpc>
              <a:buFont typeface="+mj-lt"/>
              <a:buAutoNum type="arabicPeriod"/>
            </a:pPr>
            <a:r>
              <a:rPr lang="cs-CZ" sz="1500" dirty="0"/>
              <a:t>Odpovězte písemně na následující otázky:</a:t>
            </a:r>
          </a:p>
          <a:p>
            <a:pPr marL="0" indent="0">
              <a:lnSpc>
                <a:spcPct val="90000"/>
              </a:lnSpc>
              <a:buNone/>
            </a:pPr>
            <a:r>
              <a:rPr lang="cs-CZ" sz="1500" dirty="0"/>
              <a:t>Co je teplotní roztažnost pevných látek?</a:t>
            </a:r>
          </a:p>
          <a:p>
            <a:pPr>
              <a:lnSpc>
                <a:spcPct val="90000"/>
              </a:lnSpc>
              <a:buFontTx/>
              <a:buChar char="-"/>
            </a:pPr>
            <a:r>
              <a:rPr lang="cs-CZ" sz="1500" dirty="0"/>
              <a:t>Co je teplo?</a:t>
            </a:r>
          </a:p>
          <a:p>
            <a:pPr>
              <a:lnSpc>
                <a:spcPct val="90000"/>
              </a:lnSpc>
              <a:buFontTx/>
              <a:buChar char="-"/>
            </a:pPr>
            <a:r>
              <a:rPr lang="cs-CZ" sz="1500" dirty="0"/>
              <a:t>Jaká je podmínka přenosu tepla?</a:t>
            </a:r>
          </a:p>
          <a:p>
            <a:pPr>
              <a:lnSpc>
                <a:spcPct val="90000"/>
              </a:lnSpc>
              <a:buFontTx/>
              <a:buChar char="-"/>
            </a:pPr>
            <a:r>
              <a:rPr lang="cs-CZ" sz="1500" dirty="0"/>
              <a:t>Jaký je směr přenosu tepla?</a:t>
            </a:r>
          </a:p>
          <a:p>
            <a:pPr marL="0" indent="0">
              <a:lnSpc>
                <a:spcPct val="90000"/>
              </a:lnSpc>
              <a:buNone/>
            </a:pPr>
            <a:endParaRPr lang="cs-CZ" sz="1500" dirty="0"/>
          </a:p>
        </p:txBody>
      </p:sp>
    </p:spTree>
    <p:extLst>
      <p:ext uri="{BB962C8B-B14F-4D97-AF65-F5344CB8AC3E}">
        <p14:creationId xmlns:p14="http://schemas.microsoft.com/office/powerpoint/2010/main" val="111309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27" name="Rectangle 26"/>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extLst>
                <p:ext uri="{386F3935-93C4-4BCD-93E2-E3B085C9AB24}">
                  <p16:designElem xmlns:p16="http://schemas.microsoft.com/office/powerpoint/2015/main" xmlns=""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p:cNvSpPr/>
            <p:nvPr>
              <p:extLst>
                <p:ext uri="{386F3935-93C4-4BCD-93E2-E3B085C9AB24}">
                  <p16:designElem xmlns:p16="http://schemas.microsoft.com/office/powerpoint/2015/main" xmlns=""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p:cNvSpPr/>
            <p:nvPr>
              <p:extLst>
                <p:ext uri="{386F3935-93C4-4BCD-93E2-E3B085C9AB24}">
                  <p16:designElem xmlns:p16="http://schemas.microsoft.com/office/powerpoint/2015/main" xmlns=""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6072776" cy="1622322"/>
          </a:xfrm>
        </p:spPr>
        <p:txBody>
          <a:bodyPr>
            <a:normAutofit/>
          </a:bodyPr>
          <a:lstStyle/>
          <a:p>
            <a:r>
              <a:rPr lang="cs-CZ">
                <a:solidFill>
                  <a:srgbClr val="EBEBEB"/>
                </a:solidFill>
              </a:rPr>
              <a:t>PROCES</a:t>
            </a:r>
          </a:p>
        </p:txBody>
      </p:sp>
      <p:sp>
        <p:nvSpPr>
          <p:cNvPr id="3" name="Symbol zastępczy zawartości 2"/>
          <p:cNvSpPr>
            <a:spLocks noGrp="1"/>
          </p:cNvSpPr>
          <p:nvPr>
            <p:ph idx="1"/>
          </p:nvPr>
        </p:nvSpPr>
        <p:spPr>
          <a:xfrm>
            <a:off x="639098" y="2418735"/>
            <a:ext cx="6072776" cy="3811740"/>
          </a:xfrm>
        </p:spPr>
        <p:txBody>
          <a:bodyPr anchor="ctr">
            <a:normAutofit lnSpcReduction="10000"/>
          </a:bodyPr>
          <a:lstStyle/>
          <a:p>
            <a:pPr marL="0" indent="0">
              <a:lnSpc>
                <a:spcPct val="90000"/>
              </a:lnSpc>
              <a:buNone/>
            </a:pPr>
            <a:r>
              <a:rPr lang="cs-CZ" sz="1700" dirty="0">
                <a:solidFill>
                  <a:srgbClr val="FFFFFF"/>
                </a:solidFill>
                <a:latin typeface="Trebuchet MS" panose="020B0603020202020204" pitchFamily="34" charset="0"/>
              </a:rPr>
              <a:t> Každá skupina bude na konci prezentovat svůj pokus společně s vysvětlením (popisem) ostatním žákům. Odpoví na kontrolní otázky učitele (budou to stejné otázky, na které dříve odpovíte písemně) a na případné dotazy jiných spolužáků.</a:t>
            </a:r>
          </a:p>
          <a:p>
            <a:pPr marL="0" indent="0">
              <a:lnSpc>
                <a:spcPct val="90000"/>
              </a:lnSpc>
              <a:buNone/>
            </a:pPr>
            <a:r>
              <a:rPr lang="cs-CZ" sz="1700" dirty="0">
                <a:solidFill>
                  <a:srgbClr val="FFFFFF"/>
                </a:solidFill>
                <a:latin typeface="Trebuchet MS" panose="020B0603020202020204" pitchFamily="34" charset="0"/>
              </a:rPr>
              <a:t>Vaši práci bude hodnotit učitel. Pamatujte na důležitá pravidla:</a:t>
            </a:r>
          </a:p>
          <a:p>
            <a:pPr lvl="0">
              <a:lnSpc>
                <a:spcPct val="90000"/>
              </a:lnSpc>
              <a:buChar char="-"/>
            </a:pPr>
            <a:r>
              <a:rPr lang="cs-CZ" sz="1700" dirty="0">
                <a:solidFill>
                  <a:srgbClr val="FFFFFF"/>
                </a:solidFill>
                <a:latin typeface="Trebuchet MS" panose="020B0603020202020204" pitchFamily="34" charset="0"/>
              </a:rPr>
              <a:t>Než budete pokus prezentovat celé třídě, dobře se připravte.</a:t>
            </a:r>
          </a:p>
          <a:p>
            <a:pPr lvl="0">
              <a:lnSpc>
                <a:spcPct val="90000"/>
              </a:lnSpc>
              <a:buChar char="-"/>
            </a:pPr>
            <a:r>
              <a:rPr lang="cs-CZ" sz="1700" dirty="0">
                <a:solidFill>
                  <a:srgbClr val="FFFFFF"/>
                </a:solidFill>
                <a:latin typeface="Trebuchet MS" panose="020B0603020202020204" pitchFamily="34" charset="0"/>
              </a:rPr>
              <a:t>Odpovědi na otázky by měly být správné a kompletní.</a:t>
            </a:r>
          </a:p>
          <a:p>
            <a:pPr lvl="0">
              <a:lnSpc>
                <a:spcPct val="90000"/>
              </a:lnSpc>
              <a:buChar char="-"/>
            </a:pPr>
            <a:r>
              <a:rPr lang="cs-CZ" sz="1700" dirty="0">
                <a:solidFill>
                  <a:srgbClr val="FFFFFF"/>
                </a:solidFill>
                <a:latin typeface="Trebuchet MS" panose="020B0603020202020204" pitchFamily="34" charset="0"/>
              </a:rPr>
              <a:t>Každý z Vás by se měl aktivně účastnit práce. Měli byste vzájemně spolupracovat!</a:t>
            </a:r>
          </a:p>
          <a:p>
            <a:pPr marL="0" lvl="0" indent="0" algn="ctr">
              <a:lnSpc>
                <a:spcPct val="90000"/>
              </a:lnSpc>
              <a:buNone/>
            </a:pPr>
            <a:r>
              <a:rPr lang="cs-CZ" sz="1700" dirty="0">
                <a:solidFill>
                  <a:srgbClr val="FFFFFF"/>
                </a:solidFill>
                <a:latin typeface="Trebuchet MS" panose="020B0603020202020204" pitchFamily="34" charset="0"/>
              </a:rPr>
              <a:t>       PŘEJI MNOHO ÚSPĚCHŮ PŘI PRÁCI A VZÁJEMNÉ SPOLUPRÁCI </a:t>
            </a:r>
            <a:r>
              <a:rPr lang="pl-PL" sz="1700" dirty="0">
                <a:solidFill>
                  <a:srgbClr val="FFFFFF"/>
                </a:solidFill>
                <a:latin typeface="Trebuchet MS" panose="020B0603020202020204" pitchFamily="34" charset="0"/>
                <a:sym typeface="Wingdings" panose="05000000000000000000" pitchFamily="2" charset="2"/>
              </a:rPr>
              <a:t></a:t>
            </a:r>
            <a:endParaRPr lang="cs-CZ" sz="1700" dirty="0">
              <a:solidFill>
                <a:srgbClr val="FFFFFF"/>
              </a:solidFill>
              <a:latin typeface="Trebuchet MS" panose="020B0603020202020204" pitchFamily="34" charset="0"/>
            </a:endParaRPr>
          </a:p>
          <a:p>
            <a:pPr>
              <a:lnSpc>
                <a:spcPct val="90000"/>
              </a:lnSpc>
            </a:pPr>
            <a:endParaRPr lang="cs-CZ" sz="1700" dirty="0">
              <a:solidFill>
                <a:srgbClr val="FFFFFF"/>
              </a:solidFill>
            </a:endParaRPr>
          </a:p>
        </p:txBody>
      </p:sp>
      <p:pic>
        <p:nvPicPr>
          <p:cNvPr id="11266" name="Picture 2" descr="Brown, Brunette, Kobiet, Palec, Gest">
            <a:extLst>
              <a:ext uri="{FF2B5EF4-FFF2-40B4-BE49-F238E27FC236}">
                <a16:creationId xmlns:a16="http://schemas.microsoft.com/office/drawing/2014/main" xmlns="" id="{7B343688-5AE5-4DF0-A280-7EAD598414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572" y="1885164"/>
            <a:ext cx="443231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09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72" name="Rectangle 7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Rectangle 74"/>
            <p:cNvSpPr/>
            <p:nvPr>
              <p:extLst>
                <p:ext uri="{386F3935-93C4-4BCD-93E2-E3B085C9AB24}">
                  <p16:designElem xmlns:p16="http://schemas.microsoft.com/office/powerpoint/2015/main" xmlns=""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5"/>
            <p:cNvSpPr/>
            <p:nvPr>
              <p:extLst>
                <p:ext uri="{386F3935-93C4-4BCD-93E2-E3B085C9AB24}">
                  <p16:designElem xmlns:p16="http://schemas.microsoft.com/office/powerpoint/2015/main" xmlns=""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7" name="Freeform 5"/>
            <p:cNvSpPr/>
            <p:nvPr>
              <p:extLst>
                <p:ext uri="{386F3935-93C4-4BCD-93E2-E3B085C9AB24}">
                  <p16:designElem xmlns:p16="http://schemas.microsoft.com/office/powerpoint/2015/main" xmlns=""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12290" name="Picture 2" descr="Wody, Technologia, Staw, Fontanna">
            <a:extLst>
              <a:ext uri="{FF2B5EF4-FFF2-40B4-BE49-F238E27FC236}">
                <a16:creationId xmlns:a16="http://schemas.microsoft.com/office/drawing/2014/main" xmlns="" id="{4A766353-C7A5-4161-8A2C-461BE67C09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226" y="645106"/>
            <a:ext cx="3728233" cy="5585369"/>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6072776" cy="1622322"/>
          </a:xfrm>
        </p:spPr>
        <p:txBody>
          <a:bodyPr>
            <a:normAutofit/>
          </a:bodyPr>
          <a:lstStyle/>
          <a:p>
            <a:r>
              <a:rPr lang="cs-CZ">
                <a:solidFill>
                  <a:srgbClr val="EBEBEB"/>
                </a:solidFill>
              </a:rPr>
              <a:t>ZDROJE</a:t>
            </a:r>
          </a:p>
        </p:txBody>
      </p:sp>
      <p:sp>
        <p:nvSpPr>
          <p:cNvPr id="3" name="Symbol zastępczy zawartości 2"/>
          <p:cNvSpPr>
            <a:spLocks noGrp="1"/>
          </p:cNvSpPr>
          <p:nvPr>
            <p:ph idx="1"/>
          </p:nvPr>
        </p:nvSpPr>
        <p:spPr>
          <a:xfrm>
            <a:off x="639098" y="2418735"/>
            <a:ext cx="6072776" cy="3811740"/>
          </a:xfrm>
        </p:spPr>
        <p:txBody>
          <a:bodyPr anchor="ctr">
            <a:normAutofit/>
          </a:bodyPr>
          <a:lstStyle/>
          <a:p>
            <a:pPr lvl="0">
              <a:lnSpc>
                <a:spcPct val="90000"/>
              </a:lnSpc>
              <a:buFont typeface="+mj-lt"/>
              <a:buAutoNum type="arabicPeriod"/>
            </a:pPr>
            <a:r>
              <a:rPr lang="pl-PL" sz="1400" dirty="0" smtClean="0">
                <a:hlinkClick r:id="rId4"/>
              </a:rPr>
              <a:t>https://www.youtube.com/watch?v=jsEsmWjsVQM</a:t>
            </a:r>
            <a:endParaRPr lang="pl-PL" sz="1400" dirty="0" smtClean="0"/>
          </a:p>
          <a:p>
            <a:pPr lvl="0">
              <a:lnSpc>
                <a:spcPct val="90000"/>
              </a:lnSpc>
              <a:buFont typeface="+mj-lt"/>
              <a:buAutoNum type="arabicPeriod"/>
            </a:pPr>
            <a:r>
              <a:rPr lang="pl-PL" sz="1400" dirty="0" smtClean="0">
                <a:hlinkClick r:id="rId5"/>
              </a:rPr>
              <a:t>https://www.zsletohrad.cz/eu/fyzika/pokus5.htm</a:t>
            </a:r>
            <a:endParaRPr lang="pl-PL" sz="1400" dirty="0" smtClean="0"/>
          </a:p>
          <a:p>
            <a:pPr lvl="0">
              <a:lnSpc>
                <a:spcPct val="90000"/>
              </a:lnSpc>
              <a:buFont typeface="+mj-lt"/>
              <a:buAutoNum type="arabicPeriod"/>
            </a:pPr>
            <a:r>
              <a:rPr lang="pl-PL" sz="1400" dirty="0" smtClean="0">
                <a:hlinkClick r:id="rId6"/>
              </a:rPr>
              <a:t>https://www.zsletohrad.cz/eu/fyzika/pokus8.htm</a:t>
            </a:r>
            <a:endParaRPr lang="pl-PL" sz="1400" dirty="0" smtClean="0"/>
          </a:p>
          <a:p>
            <a:pPr lvl="0">
              <a:lnSpc>
                <a:spcPct val="90000"/>
              </a:lnSpc>
              <a:buFont typeface="+mj-lt"/>
              <a:buAutoNum type="arabicPeriod"/>
            </a:pPr>
            <a:r>
              <a:rPr lang="pl-PL" sz="1400" dirty="0" smtClean="0">
                <a:hlinkClick r:id="rId7"/>
              </a:rPr>
              <a:t>https://www.zsletohrad.cz/eu/fyzika/pokus9.htm</a:t>
            </a:r>
            <a:endParaRPr lang="pl-PL" sz="1400" dirty="0" smtClean="0"/>
          </a:p>
          <a:p>
            <a:pPr lvl="0">
              <a:lnSpc>
                <a:spcPct val="90000"/>
              </a:lnSpc>
              <a:buFont typeface="+mj-lt"/>
              <a:buAutoNum type="arabicPeriod"/>
            </a:pPr>
            <a:r>
              <a:rPr lang="pl-PL" sz="1400" dirty="0" smtClean="0">
                <a:hlinkClick r:id="rId8"/>
              </a:rPr>
              <a:t>https://www.zsletohrad.cz/eu/fyzika/pokus16.htm</a:t>
            </a:r>
            <a:endParaRPr lang="pl-PL" sz="1400" dirty="0" smtClean="0"/>
          </a:p>
          <a:p>
            <a:pPr lvl="0">
              <a:lnSpc>
                <a:spcPct val="90000"/>
              </a:lnSpc>
              <a:buFont typeface="+mj-lt"/>
              <a:buAutoNum type="arabicPeriod"/>
            </a:pPr>
            <a:r>
              <a:rPr lang="pl-PL" sz="1400" dirty="0" smtClean="0">
                <a:hlinkClick r:id="rId9"/>
              </a:rPr>
              <a:t>https://www.youtube.com/watch?v=8kP9OTL3Wfo</a:t>
            </a:r>
            <a:endParaRPr lang="pl-PL" sz="1400" dirty="0" smtClean="0"/>
          </a:p>
          <a:p>
            <a:pPr lvl="0">
              <a:lnSpc>
                <a:spcPct val="90000"/>
              </a:lnSpc>
              <a:buFont typeface="+mj-lt"/>
              <a:buAutoNum type="arabicPeriod"/>
            </a:pPr>
            <a:r>
              <a:rPr lang="pl-PL" sz="1400" dirty="0" smtClean="0">
                <a:hlinkClick r:id="rId10"/>
              </a:rPr>
              <a:t>http://2zs.sokolov.cz/</a:t>
            </a:r>
            <a:r>
              <a:rPr lang="pl-PL" sz="1400" dirty="0" err="1" smtClean="0">
                <a:hlinkClick r:id="rId10"/>
              </a:rPr>
              <a:t>Download</a:t>
            </a:r>
            <a:r>
              <a:rPr lang="pl-PL" sz="1400" dirty="0" smtClean="0">
                <a:hlinkClick r:id="rId10"/>
              </a:rPr>
              <a:t>/</a:t>
            </a:r>
            <a:r>
              <a:rPr lang="pl-PL" sz="1400" dirty="0" err="1" smtClean="0">
                <a:hlinkClick r:id="rId10"/>
              </a:rPr>
              <a:t>Fyzika</a:t>
            </a:r>
            <a:r>
              <a:rPr lang="pl-PL" sz="1400" dirty="0" smtClean="0">
                <a:hlinkClick r:id="rId10"/>
              </a:rPr>
              <a:t>/</a:t>
            </a:r>
            <a:r>
              <a:rPr lang="pl-PL" sz="1400" dirty="0" err="1" smtClean="0">
                <a:hlinkClick r:id="rId10"/>
              </a:rPr>
              <a:t>Fyzika.pdf</a:t>
            </a:r>
            <a:endParaRPr lang="pl-PL" sz="1400" dirty="0" smtClean="0"/>
          </a:p>
        </p:txBody>
      </p:sp>
    </p:spTree>
    <p:extLst>
      <p:ext uri="{BB962C8B-B14F-4D97-AF65-F5344CB8AC3E}">
        <p14:creationId xmlns:p14="http://schemas.microsoft.com/office/powerpoint/2010/main" val="168333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dirty="0">
                <a:solidFill>
                  <a:srgbClr val="00B0F0"/>
                </a:solidFill>
              </a:rPr>
              <a:t>HODNOCENÍ</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372953239"/>
              </p:ext>
            </p:extLst>
          </p:nvPr>
        </p:nvGraphicFramePr>
        <p:xfrm>
          <a:off x="1155700" y="2155825"/>
          <a:ext cx="8824912" cy="3479800"/>
        </p:xfrm>
        <a:graphic>
          <a:graphicData uri="http://schemas.openxmlformats.org/drawingml/2006/table">
            <a:tbl>
              <a:tblPr firstRow="1" bandRow="1">
                <a:tableStyleId>{5C22544A-7EE6-4342-B048-85BDC9FD1C3A}</a:tableStyleId>
              </a:tblPr>
              <a:tblGrid>
                <a:gridCol w="2325731">
                  <a:extLst>
                    <a:ext uri="{9D8B030D-6E8A-4147-A177-3AD203B41FA5}">
                      <a16:colId xmlns:a16="http://schemas.microsoft.com/office/drawing/2014/main" xmlns="" val="2361680310"/>
                    </a:ext>
                  </a:extLst>
                </a:gridCol>
                <a:gridCol w="2086725">
                  <a:extLst>
                    <a:ext uri="{9D8B030D-6E8A-4147-A177-3AD203B41FA5}">
                      <a16:colId xmlns:a16="http://schemas.microsoft.com/office/drawing/2014/main" xmlns="" val="3000551834"/>
                    </a:ext>
                  </a:extLst>
                </a:gridCol>
                <a:gridCol w="2206228">
                  <a:extLst>
                    <a:ext uri="{9D8B030D-6E8A-4147-A177-3AD203B41FA5}">
                      <a16:colId xmlns:a16="http://schemas.microsoft.com/office/drawing/2014/main" xmlns="" val="3112164831"/>
                    </a:ext>
                  </a:extLst>
                </a:gridCol>
                <a:gridCol w="2206228">
                  <a:extLst>
                    <a:ext uri="{9D8B030D-6E8A-4147-A177-3AD203B41FA5}">
                      <a16:colId xmlns:a16="http://schemas.microsoft.com/office/drawing/2014/main" xmlns="" val="509600229"/>
                    </a:ext>
                  </a:extLst>
                </a:gridCol>
              </a:tblGrid>
              <a:tr h="370840">
                <a:tc>
                  <a:txBody>
                    <a:bodyPr/>
                    <a:lstStyle/>
                    <a:p>
                      <a:pPr marL="0" marR="0" lvl="0" indent="0" algn="ctr" rtl="0" hangingPunct="0">
                        <a:lnSpc>
                          <a:spcPct val="100000"/>
                        </a:lnSpc>
                        <a:spcBef>
                          <a:spcPts val="0"/>
                        </a:spcBef>
                        <a:spcAft>
                          <a:spcPts val="0"/>
                        </a:spcAft>
                        <a:buNone/>
                        <a:tabLst/>
                      </a:pPr>
                      <a:r>
                        <a:rPr lang="pl-PL" dirty="0">
                          <a:solidFill>
                            <a:srgbClr val="FF0000"/>
                          </a:solidFill>
                        </a:rPr>
                        <a:t>Počet bodů</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1</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2</a:t>
                      </a:r>
                    </a:p>
                  </a:txBody>
                  <a:tcPr/>
                </a:tc>
                <a:tc>
                  <a:txBody>
                    <a:bodyPr/>
                    <a:lstStyle/>
                    <a:p>
                      <a:pPr marL="0" marR="0" lvl="0" indent="0" algn="ctr" rtl="0" hangingPunct="0">
                        <a:lnSpc>
                          <a:spcPct val="100000"/>
                        </a:lnSpc>
                        <a:spcBef>
                          <a:spcPts val="0"/>
                        </a:spcBef>
                        <a:spcAft>
                          <a:spcPts val="0"/>
                        </a:spcAft>
                        <a:buNone/>
                        <a:tabLst/>
                      </a:pPr>
                      <a:r>
                        <a:rPr lang="pl-PL" dirty="0">
                          <a:solidFill>
                            <a:srgbClr val="FF0000"/>
                          </a:solidFill>
                        </a:rPr>
                        <a:t>3</a:t>
                      </a:r>
                    </a:p>
                  </a:txBody>
                  <a:tcPr/>
                </a:tc>
                <a:extLst>
                  <a:ext uri="{0D108BD9-81ED-4DB2-BD59-A6C34878D82A}">
                    <a16:rowId xmlns:a16="http://schemas.microsoft.com/office/drawing/2014/main" xmlns="" val="128560976"/>
                  </a:ext>
                </a:extLst>
              </a:tr>
              <a:tr h="370840">
                <a:tc>
                  <a:txBody>
                    <a:bodyPr/>
                    <a:lstStyle/>
                    <a:p>
                      <a:pPr marL="0" marR="0" lvl="0" indent="0" algn="ctr" rtl="0" hangingPunct="0">
                        <a:lnSpc>
                          <a:spcPct val="100000"/>
                        </a:lnSpc>
                        <a:spcBef>
                          <a:spcPts val="0"/>
                        </a:spcBef>
                        <a:spcAft>
                          <a:spcPts val="0"/>
                        </a:spcAft>
                        <a:buNone/>
                        <a:tabLst/>
                      </a:pPr>
                      <a:endParaRPr lang="cs-CZ"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 Odpovědi na dotazy</a:t>
                      </a:r>
                    </a:p>
                  </a:txBody>
                  <a:tcPr/>
                </a:tc>
                <a:tc>
                  <a:txBody>
                    <a:bodyPr/>
                    <a:lstStyle/>
                    <a:p>
                      <a:pPr marL="0" marR="0" lvl="0" indent="0" algn="l" rtl="0" hangingPunct="0">
                        <a:lnSpc>
                          <a:spcPct val="100000"/>
                        </a:lnSpc>
                        <a:spcBef>
                          <a:spcPts val="0"/>
                        </a:spcBef>
                        <a:spcAft>
                          <a:spcPts val="0"/>
                        </a:spcAft>
                        <a:buNone/>
                        <a:tabLst/>
                      </a:pPr>
                      <a:r>
                        <a:rPr lang="cs-CZ" sz="1600" b="0" i="0" u="none" strike="noStrike" kern="1200" dirty="0">
                          <a:latin typeface="Trebuchet MS" pitchFamily="34"/>
                        </a:rPr>
                        <a:t>Nekompletní, chybné odpovědi na otázky. Slabé využití zdrojů. </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Odpovědi z větší části správné. Drobné chyby. Dobré využití zdrojů.</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Odpovědi správné, bez chyb. Vyčerpávající využití zdrojů. </a:t>
                      </a:r>
                    </a:p>
                  </a:txBody>
                  <a:tcPr/>
                </a:tc>
                <a:extLst>
                  <a:ext uri="{0D108BD9-81ED-4DB2-BD59-A6C34878D82A}">
                    <a16:rowId xmlns:a16="http://schemas.microsoft.com/office/drawing/2014/main" xmlns="" val="3739167025"/>
                  </a:ext>
                </a:extLst>
              </a:tr>
              <a:tr h="370840">
                <a:tc>
                  <a:txBody>
                    <a:bodyPr/>
                    <a:lstStyle/>
                    <a:p>
                      <a:pPr marL="0" marR="0" lvl="0" indent="0" algn="ctr" rtl="0" hangingPunct="0">
                        <a:lnSpc>
                          <a:spcPct val="100000"/>
                        </a:lnSpc>
                        <a:spcBef>
                          <a:spcPts val="0"/>
                        </a:spcBef>
                        <a:spcAft>
                          <a:spcPts val="0"/>
                        </a:spcAft>
                        <a:buNone/>
                        <a:tabLst/>
                      </a:pPr>
                      <a:endParaRPr lang="cs-CZ"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Prezentace pokusů</a:t>
                      </a:r>
                    </a:p>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před třídou</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Slabá prezentace s chybami. Bez správných odpovědí.</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Dobrá prezentace. Drobné chyby. </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Hezká, bezchybná prezentace před třídou. Kompletní, vyčerpávající odpověď na všechny otázky. Dobré využití zdrojů. Využití dodatečných zdrojů.</a:t>
                      </a:r>
                    </a:p>
                  </a:txBody>
                  <a:tcPr/>
                </a:tc>
                <a:extLst>
                  <a:ext uri="{0D108BD9-81ED-4DB2-BD59-A6C34878D82A}">
                    <a16:rowId xmlns:a16="http://schemas.microsoft.com/office/drawing/2014/main" xmlns="" val="1138534728"/>
                  </a:ext>
                </a:extLst>
              </a:tr>
            </a:tbl>
          </a:graphicData>
        </a:graphic>
      </p:graphicFrame>
      <p:pic>
        <p:nvPicPr>
          <p:cNvPr id="5" name="Picture 2" descr="Grafika, Wykres, Wynik, Obroty, Zysk">
            <a:extLst>
              <a:ext uri="{FF2B5EF4-FFF2-40B4-BE49-F238E27FC236}">
                <a16:creationId xmlns:a16="http://schemas.microsoft.com/office/drawing/2014/main" xmlns="" id="{3C4300AC-9AC2-4A07-A605-C79D2C3C16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4422" y="4576053"/>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7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dirty="0">
                <a:solidFill>
                  <a:srgbClr val="00B0F0"/>
                </a:solidFill>
              </a:rPr>
              <a:t>HODNOCENÍ</a:t>
            </a: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222405953"/>
              </p:ext>
            </p:extLst>
          </p:nvPr>
        </p:nvGraphicFramePr>
        <p:xfrm>
          <a:off x="1155700" y="2603500"/>
          <a:ext cx="8824912" cy="2656840"/>
        </p:xfrm>
        <a:graphic>
          <a:graphicData uri="http://schemas.openxmlformats.org/drawingml/2006/table">
            <a:tbl>
              <a:tblPr firstRow="1" bandRow="1">
                <a:tableStyleId>{5C22544A-7EE6-4342-B048-85BDC9FD1C3A}</a:tableStyleId>
              </a:tblPr>
              <a:tblGrid>
                <a:gridCol w="2206228">
                  <a:extLst>
                    <a:ext uri="{9D8B030D-6E8A-4147-A177-3AD203B41FA5}">
                      <a16:colId xmlns:a16="http://schemas.microsoft.com/office/drawing/2014/main" xmlns="" val="564313457"/>
                    </a:ext>
                  </a:extLst>
                </a:gridCol>
                <a:gridCol w="2206228">
                  <a:extLst>
                    <a:ext uri="{9D8B030D-6E8A-4147-A177-3AD203B41FA5}">
                      <a16:colId xmlns:a16="http://schemas.microsoft.com/office/drawing/2014/main" xmlns="" val="279846996"/>
                    </a:ext>
                  </a:extLst>
                </a:gridCol>
                <a:gridCol w="2206228">
                  <a:extLst>
                    <a:ext uri="{9D8B030D-6E8A-4147-A177-3AD203B41FA5}">
                      <a16:colId xmlns:a16="http://schemas.microsoft.com/office/drawing/2014/main" xmlns="" val="759065699"/>
                    </a:ext>
                  </a:extLst>
                </a:gridCol>
                <a:gridCol w="2206228">
                  <a:extLst>
                    <a:ext uri="{9D8B030D-6E8A-4147-A177-3AD203B41FA5}">
                      <a16:colId xmlns:a16="http://schemas.microsoft.com/office/drawing/2014/main" xmlns="" val="1309454153"/>
                    </a:ext>
                  </a:extLst>
                </a:gridCol>
              </a:tblGrid>
              <a:tr h="370840">
                <a:tc>
                  <a:txBody>
                    <a:bodyPr/>
                    <a:lstStyle/>
                    <a:p>
                      <a:pPr marL="0" marR="0" lvl="0" indent="0" algn="ctr" rtl="0" hangingPunct="0">
                        <a:lnSpc>
                          <a:spcPct val="100000"/>
                        </a:lnSpc>
                        <a:spcBef>
                          <a:spcPts val="0"/>
                        </a:spcBef>
                        <a:spcAft>
                          <a:spcPts val="0"/>
                        </a:spcAft>
                        <a:buNone/>
                        <a:tabLst/>
                      </a:pPr>
                      <a:r>
                        <a:rPr lang="cs-CZ" sz="1800" b="0" i="0" u="none" strike="noStrike" kern="1200" dirty="0">
                          <a:solidFill>
                            <a:srgbClr val="FF0000"/>
                          </a:solidFill>
                          <a:latin typeface="Arial" pitchFamily="18"/>
                        </a:rPr>
                        <a:t>Počet bodů</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dirty="0">
                          <a:solidFill>
                            <a:srgbClr val="FF0000"/>
                          </a:solidFill>
                          <a:latin typeface="Arial" pitchFamily="18"/>
                        </a:rPr>
                        <a:t>1</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dirty="0">
                          <a:solidFill>
                            <a:srgbClr val="FF0000"/>
                          </a:solidFill>
                          <a:latin typeface="Arial" pitchFamily="18"/>
                        </a:rPr>
                        <a:t>2</a:t>
                      </a:r>
                    </a:p>
                  </a:txBody>
                  <a:tcPr/>
                </a:tc>
                <a:tc>
                  <a:txBody>
                    <a:bodyPr/>
                    <a:lstStyle/>
                    <a:p>
                      <a:pPr marL="0" marR="0" lvl="0" indent="0" algn="ctr" rtl="0" hangingPunct="0">
                        <a:lnSpc>
                          <a:spcPct val="100000"/>
                        </a:lnSpc>
                        <a:spcBef>
                          <a:spcPts val="0"/>
                        </a:spcBef>
                        <a:spcAft>
                          <a:spcPts val="0"/>
                        </a:spcAft>
                        <a:buNone/>
                        <a:tabLst/>
                      </a:pPr>
                      <a:r>
                        <a:rPr lang="cs-CZ" sz="1800" b="0" i="0" u="none" strike="noStrike" kern="1200" dirty="0">
                          <a:solidFill>
                            <a:srgbClr val="FF0000"/>
                          </a:solidFill>
                          <a:latin typeface="Arial" pitchFamily="18"/>
                        </a:rPr>
                        <a:t>3</a:t>
                      </a:r>
                    </a:p>
                  </a:txBody>
                  <a:tcPr/>
                </a:tc>
                <a:extLst>
                  <a:ext uri="{0D108BD9-81ED-4DB2-BD59-A6C34878D82A}">
                    <a16:rowId xmlns:a16="http://schemas.microsoft.com/office/drawing/2014/main" xmlns="" val="313622600"/>
                  </a:ext>
                </a:extLst>
              </a:tr>
              <a:tr h="370840">
                <a:tc>
                  <a:txBody>
                    <a:bodyPr/>
                    <a:lstStyle/>
                    <a:p>
                      <a:pPr marL="0" marR="0" lvl="0" indent="0" algn="ctr" rtl="0" hangingPunct="0">
                        <a:lnSpc>
                          <a:spcPct val="100000"/>
                        </a:lnSpc>
                        <a:spcBef>
                          <a:spcPts val="0"/>
                        </a:spcBef>
                        <a:spcAft>
                          <a:spcPts val="0"/>
                        </a:spcAft>
                        <a:buNone/>
                        <a:tabLst/>
                      </a:pPr>
                      <a:r>
                        <a:rPr lang="cs-CZ" sz="1600" b="0" i="0" u="none" strike="noStrike" kern="1200" dirty="0">
                          <a:solidFill>
                            <a:srgbClr val="FF0000"/>
                          </a:solidFill>
                          <a:latin typeface="Trebuchet MS" pitchFamily="34"/>
                        </a:rPr>
                        <a:t>Angažovanost skupiny</a:t>
                      </a:r>
                      <a:r>
                        <a:rPr dirty="0"/>
                        <a:t/>
                      </a:r>
                      <a:br>
                        <a:rPr dirty="0"/>
                      </a:br>
                      <a:r>
                        <a:rPr lang="cs-CZ" sz="1600" b="0" i="0" u="none" strike="noStrike" kern="1200" dirty="0">
                          <a:solidFill>
                            <a:srgbClr val="FF0000"/>
                          </a:solidFill>
                          <a:latin typeface="Trebuchet MS" pitchFamily="34"/>
                        </a:rPr>
                        <a:t>a</a:t>
                      </a:r>
                      <a:r>
                        <a:rPr dirty="0"/>
                        <a:t/>
                      </a:r>
                      <a:br>
                        <a:rPr dirty="0"/>
                      </a:br>
                      <a:r>
                        <a:rPr lang="cs-CZ" sz="1600" b="0" i="0" u="none" strike="noStrike" kern="1200" dirty="0">
                          <a:solidFill>
                            <a:srgbClr val="FF0000"/>
                          </a:solidFill>
                          <a:latin typeface="Trebuchet MS" pitchFamily="34"/>
                        </a:rPr>
                        <a:t>schopnost spolupráce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Absence angažovanosti všech členů skupiny do kreativní spolupráce. Nerozdělená práce.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Dobrá angažovanost do práce všech členů skupiny. Schopnost spolupráce na uspokojivé úrovni. Dobré rozdělení práce.</a:t>
                      </a:r>
                    </a:p>
                  </a:txBody>
                  <a:tcPr/>
                </a:tc>
                <a:tc>
                  <a:txBody>
                    <a:bodyPr/>
                    <a:lstStyle/>
                    <a:p>
                      <a:pPr marL="0" marR="0" lvl="0" indent="0" rtl="0" hangingPunct="0">
                        <a:lnSpc>
                          <a:spcPct val="100000"/>
                        </a:lnSpc>
                        <a:spcBef>
                          <a:spcPts val="0"/>
                        </a:spcBef>
                        <a:spcAft>
                          <a:spcPts val="0"/>
                        </a:spcAft>
                        <a:buNone/>
                        <a:tabLst/>
                      </a:pPr>
                      <a:r>
                        <a:rPr lang="cs-CZ" sz="1600" b="0" i="0" u="none" strike="noStrike" kern="1200" dirty="0">
                          <a:latin typeface="Trebuchet MS" pitchFamily="34"/>
                        </a:rPr>
                        <a:t>Plná angažovanost do práce všech členů skupiny. Vzájemná motivace k práci. Schopnost spolupráce ve skupině na vysoké úrovni. Rozdělení práce na vysoké úrovni.</a:t>
                      </a:r>
                    </a:p>
                  </a:txBody>
                  <a:tcPr/>
                </a:tc>
                <a:extLst>
                  <a:ext uri="{0D108BD9-81ED-4DB2-BD59-A6C34878D82A}">
                    <a16:rowId xmlns:a16="http://schemas.microsoft.com/office/drawing/2014/main" xmlns="" val="1182652809"/>
                  </a:ext>
                </a:extLst>
              </a:tr>
            </a:tbl>
          </a:graphicData>
        </a:graphic>
      </p:graphicFrame>
      <p:pic>
        <p:nvPicPr>
          <p:cNvPr id="7" name="Picture 2" descr="Grafika, Wykres, Wynik, Obroty, Zysk">
            <a:extLst>
              <a:ext uri="{FF2B5EF4-FFF2-40B4-BE49-F238E27FC236}">
                <a16:creationId xmlns:a16="http://schemas.microsoft.com/office/drawing/2014/main" xmlns="" id="{FEA9CEC6-CD3B-4C85-B8F1-2B785AB18F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6698" y="5042743"/>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0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CE73CFD-4E42-4D7D-B457-AC2C6FDCF3A4}"/>
              </a:ext>
            </a:extLst>
          </p:cNvPr>
          <p:cNvSpPr>
            <a:spLocks noGrp="1"/>
          </p:cNvSpPr>
          <p:nvPr>
            <p:ph type="title"/>
          </p:nvPr>
        </p:nvSpPr>
        <p:spPr/>
        <p:txBody>
          <a:bodyPr/>
          <a:lstStyle/>
          <a:p>
            <a:r>
              <a:rPr lang="cs-CZ"/>
              <a:t>HODNOCENÍ - BODOVÁNÍ</a:t>
            </a:r>
          </a:p>
        </p:txBody>
      </p:sp>
      <p:graphicFrame>
        <p:nvGraphicFramePr>
          <p:cNvPr id="4" name="Symbol zastępczy zawartości 3">
            <a:extLst>
              <a:ext uri="{FF2B5EF4-FFF2-40B4-BE49-F238E27FC236}">
                <a16:creationId xmlns:a16="http://schemas.microsoft.com/office/drawing/2014/main" xmlns="" id="{F2E15795-F0D6-4AB2-AC17-2F4AF99FCD3F}"/>
              </a:ext>
            </a:extLst>
          </p:cNvPr>
          <p:cNvGraphicFramePr>
            <a:graphicFrameLocks noGrp="1"/>
          </p:cNvGraphicFramePr>
          <p:nvPr>
            <p:ph idx="1"/>
            <p:extLst>
              <p:ext uri="{D42A27DB-BD31-4B8C-83A1-F6EECF244321}">
                <p14:modId xmlns:p14="http://schemas.microsoft.com/office/powerpoint/2010/main" val="1419268852"/>
              </p:ext>
            </p:extLst>
          </p:nvPr>
        </p:nvGraphicFramePr>
        <p:xfrm>
          <a:off x="1155700" y="2603500"/>
          <a:ext cx="8824914" cy="3114040"/>
        </p:xfrm>
        <a:graphic>
          <a:graphicData uri="http://schemas.openxmlformats.org/drawingml/2006/table">
            <a:tbl>
              <a:tblPr firstRow="1" bandRow="1">
                <a:tableStyleId>{5C22544A-7EE6-4342-B048-85BDC9FD1C3A}</a:tableStyleId>
              </a:tblPr>
              <a:tblGrid>
                <a:gridCol w="4412457">
                  <a:extLst>
                    <a:ext uri="{9D8B030D-6E8A-4147-A177-3AD203B41FA5}">
                      <a16:colId xmlns:a16="http://schemas.microsoft.com/office/drawing/2014/main" xmlns="" val="3825736826"/>
                    </a:ext>
                  </a:extLst>
                </a:gridCol>
                <a:gridCol w="4412457">
                  <a:extLst>
                    <a:ext uri="{9D8B030D-6E8A-4147-A177-3AD203B41FA5}">
                      <a16:colId xmlns:a16="http://schemas.microsoft.com/office/drawing/2014/main" xmlns="" val="2396025994"/>
                    </a:ext>
                  </a:extLst>
                </a:gridCol>
              </a:tblGrid>
              <a:tr h="370840">
                <a:tc>
                  <a:txBody>
                    <a:bodyPr/>
                    <a:lstStyle/>
                    <a:p>
                      <a:pPr algn="ctr"/>
                      <a:r>
                        <a:t>BODY</a:t>
                      </a:r>
                    </a:p>
                  </a:txBody>
                  <a:tcPr/>
                </a:tc>
                <a:tc>
                  <a:txBody>
                    <a:bodyPr/>
                    <a:lstStyle/>
                    <a:p>
                      <a:pPr algn="ctr"/>
                      <a:r>
                        <a:t>ZNÁMKA</a:t>
                      </a:r>
                    </a:p>
                  </a:txBody>
                  <a:tcPr/>
                </a:tc>
                <a:extLst>
                  <a:ext uri="{0D108BD9-81ED-4DB2-BD59-A6C34878D82A}">
                    <a16:rowId xmlns:a16="http://schemas.microsoft.com/office/drawing/2014/main" xmlns="" val="4035496525"/>
                  </a:ext>
                </a:extLst>
              </a:tr>
              <a:tr h="370840">
                <a:tc>
                  <a:txBody>
                    <a:bodyPr/>
                    <a:lstStyle/>
                    <a:p>
                      <a:pPr algn="ctr"/>
                      <a:r>
                        <a:rPr lang="cs-CZ" sz="2400" dirty="0">
                          <a:latin typeface="Gill Sans MT" panose="020B0502020104020203" pitchFamily="34" charset="-18"/>
                        </a:rPr>
                        <a:t>&lt;4</a:t>
                      </a:r>
                    </a:p>
                  </a:txBody>
                  <a:tcPr/>
                </a:tc>
                <a:tc>
                  <a:txBody>
                    <a:bodyPr/>
                    <a:lstStyle/>
                    <a:p>
                      <a:pPr algn="ctr"/>
                      <a:r>
                        <a:rPr lang="cs-CZ" sz="2400" dirty="0">
                          <a:latin typeface="Gill Sans MT" panose="020B0502020104020203" pitchFamily="34" charset="-18"/>
                        </a:rPr>
                        <a:t>nevyhovující</a:t>
                      </a:r>
                    </a:p>
                  </a:txBody>
                  <a:tcPr/>
                </a:tc>
                <a:extLst>
                  <a:ext uri="{0D108BD9-81ED-4DB2-BD59-A6C34878D82A}">
                    <a16:rowId xmlns:a16="http://schemas.microsoft.com/office/drawing/2014/main" xmlns="" val="1338582615"/>
                  </a:ext>
                </a:extLst>
              </a:tr>
              <a:tr h="370840">
                <a:tc>
                  <a:txBody>
                    <a:bodyPr/>
                    <a:lstStyle/>
                    <a:p>
                      <a:pPr algn="ctr"/>
                      <a:r>
                        <a:rPr lang="cs-CZ" sz="2400" dirty="0">
                          <a:latin typeface="Gill Sans MT" panose="020B0502020104020203" pitchFamily="34" charset="-18"/>
                        </a:rPr>
                        <a:t>4</a:t>
                      </a:r>
                    </a:p>
                  </a:txBody>
                  <a:tcPr/>
                </a:tc>
                <a:tc>
                  <a:txBody>
                    <a:bodyPr/>
                    <a:lstStyle/>
                    <a:p>
                      <a:pPr algn="ctr"/>
                      <a:r>
                        <a:rPr lang="cs-CZ" sz="2400" dirty="0">
                          <a:latin typeface="Gill Sans MT" panose="020B0502020104020203" pitchFamily="34" charset="-18"/>
                        </a:rPr>
                        <a:t>vyhovující</a:t>
                      </a:r>
                    </a:p>
                  </a:txBody>
                  <a:tcPr/>
                </a:tc>
                <a:extLst>
                  <a:ext uri="{0D108BD9-81ED-4DB2-BD59-A6C34878D82A}">
                    <a16:rowId xmlns:a16="http://schemas.microsoft.com/office/drawing/2014/main" xmlns="" val="2875613998"/>
                  </a:ext>
                </a:extLst>
              </a:tr>
              <a:tr h="370840">
                <a:tc>
                  <a:txBody>
                    <a:bodyPr/>
                    <a:lstStyle/>
                    <a:p>
                      <a:pPr algn="ctr"/>
                      <a:r>
                        <a:rPr lang="cs-CZ" sz="2400" dirty="0">
                          <a:latin typeface="Gill Sans MT" panose="020B0502020104020203" pitchFamily="34" charset="-18"/>
                        </a:rPr>
                        <a:t>5 -6</a:t>
                      </a:r>
                    </a:p>
                  </a:txBody>
                  <a:tcPr/>
                </a:tc>
                <a:tc>
                  <a:txBody>
                    <a:bodyPr/>
                    <a:lstStyle/>
                    <a:p>
                      <a:pPr algn="ctr"/>
                      <a:r>
                        <a:rPr lang="cs-CZ" sz="2400" dirty="0">
                          <a:latin typeface="Gill Sans MT" panose="020B0502020104020203" pitchFamily="34" charset="-18"/>
                        </a:rPr>
                        <a:t>uspokojivě</a:t>
                      </a:r>
                    </a:p>
                  </a:txBody>
                  <a:tcPr/>
                </a:tc>
                <a:extLst>
                  <a:ext uri="{0D108BD9-81ED-4DB2-BD59-A6C34878D82A}">
                    <a16:rowId xmlns:a16="http://schemas.microsoft.com/office/drawing/2014/main" xmlns="" val="1334206057"/>
                  </a:ext>
                </a:extLst>
              </a:tr>
              <a:tr h="370840">
                <a:tc>
                  <a:txBody>
                    <a:bodyPr/>
                    <a:lstStyle/>
                    <a:p>
                      <a:pPr algn="ctr"/>
                      <a:r>
                        <a:rPr lang="cs-CZ" sz="2400" dirty="0">
                          <a:latin typeface="Gill Sans MT" panose="020B0502020104020203" pitchFamily="34" charset="-18"/>
                        </a:rPr>
                        <a:t>7</a:t>
                      </a:r>
                    </a:p>
                  </a:txBody>
                  <a:tcPr/>
                </a:tc>
                <a:tc>
                  <a:txBody>
                    <a:bodyPr/>
                    <a:lstStyle/>
                    <a:p>
                      <a:pPr algn="ctr"/>
                      <a:r>
                        <a:rPr lang="cs-CZ" sz="2400" dirty="0">
                          <a:latin typeface="Gill Sans MT" panose="020B0502020104020203" pitchFamily="34" charset="-18"/>
                        </a:rPr>
                        <a:t>dobře</a:t>
                      </a:r>
                    </a:p>
                  </a:txBody>
                  <a:tcPr/>
                </a:tc>
                <a:extLst>
                  <a:ext uri="{0D108BD9-81ED-4DB2-BD59-A6C34878D82A}">
                    <a16:rowId xmlns:a16="http://schemas.microsoft.com/office/drawing/2014/main" xmlns="" val="799598078"/>
                  </a:ext>
                </a:extLst>
              </a:tr>
              <a:tr h="370840">
                <a:tc>
                  <a:txBody>
                    <a:bodyPr/>
                    <a:lstStyle/>
                    <a:p>
                      <a:pPr algn="ctr"/>
                      <a:r>
                        <a:rPr lang="cs-CZ" sz="2400" dirty="0">
                          <a:latin typeface="Gill Sans MT" panose="020B0502020104020203" pitchFamily="34" charset="-18"/>
                        </a:rPr>
                        <a:t>8</a:t>
                      </a:r>
                    </a:p>
                  </a:txBody>
                  <a:tcPr/>
                </a:tc>
                <a:tc>
                  <a:txBody>
                    <a:bodyPr/>
                    <a:lstStyle/>
                    <a:p>
                      <a:pPr algn="ctr"/>
                      <a:r>
                        <a:rPr lang="cs-CZ" sz="2400" dirty="0">
                          <a:latin typeface="Gill Sans MT" panose="020B0502020104020203" pitchFamily="34" charset="-18"/>
                        </a:rPr>
                        <a:t>velmi dobře</a:t>
                      </a:r>
                    </a:p>
                  </a:txBody>
                  <a:tcPr/>
                </a:tc>
                <a:extLst>
                  <a:ext uri="{0D108BD9-81ED-4DB2-BD59-A6C34878D82A}">
                    <a16:rowId xmlns:a16="http://schemas.microsoft.com/office/drawing/2014/main" xmlns="" val="1697773507"/>
                  </a:ext>
                </a:extLst>
              </a:tr>
              <a:tr h="370840">
                <a:tc>
                  <a:txBody>
                    <a:bodyPr/>
                    <a:lstStyle/>
                    <a:p>
                      <a:pPr algn="ctr"/>
                      <a:r>
                        <a:rPr lang="cs-CZ" sz="2400" dirty="0">
                          <a:latin typeface="Gill Sans MT" panose="020B0502020104020203" pitchFamily="34" charset="-18"/>
                        </a:rPr>
                        <a:t>9</a:t>
                      </a:r>
                    </a:p>
                  </a:txBody>
                  <a:tcPr/>
                </a:tc>
                <a:tc>
                  <a:txBody>
                    <a:bodyPr/>
                    <a:lstStyle/>
                    <a:p>
                      <a:pPr algn="ctr"/>
                      <a:r>
                        <a:rPr lang="cs-CZ" sz="2400" dirty="0">
                          <a:latin typeface="Gill Sans MT" panose="020B0502020104020203" pitchFamily="34" charset="-18"/>
                        </a:rPr>
                        <a:t>výborně</a:t>
                      </a:r>
                    </a:p>
                  </a:txBody>
                  <a:tcPr/>
                </a:tc>
                <a:extLst>
                  <a:ext uri="{0D108BD9-81ED-4DB2-BD59-A6C34878D82A}">
                    <a16:rowId xmlns:a16="http://schemas.microsoft.com/office/drawing/2014/main" xmlns="" val="3146918166"/>
                  </a:ext>
                </a:extLst>
              </a:tr>
            </a:tbl>
          </a:graphicData>
        </a:graphic>
      </p:graphicFrame>
      <p:pic>
        <p:nvPicPr>
          <p:cNvPr id="7" name="Picture 2" descr="Grafika, Wykres, Wynik, Obroty, Zysk">
            <a:extLst>
              <a:ext uri="{FF2B5EF4-FFF2-40B4-BE49-F238E27FC236}">
                <a16:creationId xmlns:a16="http://schemas.microsoft.com/office/drawing/2014/main" xmlns="" id="{A1D51094-1970-4303-97EE-BF51FBD464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6698" y="5042743"/>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7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54954" y="973668"/>
            <a:ext cx="8761413" cy="706964"/>
          </a:xfrm>
        </p:spPr>
        <p:txBody>
          <a:bodyPr>
            <a:normAutofit/>
          </a:bodyPr>
          <a:lstStyle/>
          <a:p>
            <a:r>
              <a:rPr lang="cs-CZ"/>
              <a:t>VÝSLEDKY</a:t>
            </a:r>
          </a:p>
        </p:txBody>
      </p:sp>
      <p:sp>
        <p:nvSpPr>
          <p:cNvPr id="3" name="Symbol zastępczy zawartości 2"/>
          <p:cNvSpPr>
            <a:spLocks noGrp="1"/>
          </p:cNvSpPr>
          <p:nvPr>
            <p:ph idx="1"/>
          </p:nvPr>
        </p:nvSpPr>
        <p:spPr>
          <a:xfrm>
            <a:off x="1154954" y="2603500"/>
            <a:ext cx="6397313" cy="3416300"/>
          </a:xfrm>
        </p:spPr>
        <p:txBody>
          <a:bodyPr anchor="ctr">
            <a:normAutofit/>
          </a:bodyPr>
          <a:lstStyle/>
          <a:p>
            <a:pPr marL="0" lvl="0" indent="0">
              <a:lnSpc>
                <a:spcPct val="90000"/>
              </a:lnSpc>
              <a:buNone/>
            </a:pPr>
            <a:r>
              <a:rPr lang="cs-CZ" sz="1400" b="1" dirty="0">
                <a:latin typeface="Trebuchet MS" panose="020B0603020202020204" pitchFamily="34" charset="0"/>
              </a:rPr>
              <a:t>Jaké přínosy má pro vás realizace tohoto projektu?</a:t>
            </a:r>
          </a:p>
          <a:p>
            <a:pPr marL="0" lvl="0" indent="0">
              <a:lnSpc>
                <a:spcPct val="90000"/>
              </a:lnSpc>
              <a:buNone/>
            </a:pPr>
            <a:endParaRPr lang="cs-CZ" sz="1400" b="1" dirty="0">
              <a:latin typeface="Trebuchet MS" panose="020B0603020202020204" pitchFamily="34" charset="0"/>
            </a:endParaRPr>
          </a:p>
          <a:p>
            <a:pPr lvl="0">
              <a:lnSpc>
                <a:spcPct val="90000"/>
              </a:lnSpc>
              <a:buAutoNum type="arabicPeriod"/>
            </a:pPr>
            <a:r>
              <a:rPr lang="cs-CZ" sz="1400" dirty="0">
                <a:latin typeface="Trebuchet MS" panose="020B0603020202020204" pitchFamily="34" charset="0"/>
              </a:rPr>
              <a:t>Viděli jste, že kolem Vás (nejen ve škole) je velmi mnoho fyziky.</a:t>
            </a:r>
          </a:p>
          <a:p>
            <a:pPr lvl="0">
              <a:lnSpc>
                <a:spcPct val="90000"/>
              </a:lnSpc>
              <a:buAutoNum type="arabicPeriod"/>
            </a:pPr>
            <a:r>
              <a:rPr lang="cs-CZ" sz="1400" dirty="0">
                <a:latin typeface="Trebuchet MS" panose="020B0603020202020204" pitchFamily="34" charset="0"/>
              </a:rPr>
              <a:t>Viděli jste, že fyzikální zákony nás doprovázejí v každodenním životě.</a:t>
            </a:r>
          </a:p>
          <a:p>
            <a:pPr lvl="0">
              <a:lnSpc>
                <a:spcPct val="90000"/>
              </a:lnSpc>
              <a:buAutoNum type="arabicPeriod"/>
            </a:pPr>
            <a:r>
              <a:rPr lang="cs-CZ" sz="1400" dirty="0">
                <a:latin typeface="Trebuchet MS" panose="020B0603020202020204" pitchFamily="34" charset="0"/>
              </a:rPr>
              <a:t>Mohli jste zajímavým a tvůrčím způsobem upevnit své znalosti fyziky.</a:t>
            </a:r>
          </a:p>
          <a:p>
            <a:pPr lvl="0">
              <a:lnSpc>
                <a:spcPct val="90000"/>
              </a:lnSpc>
              <a:buAutoNum type="arabicPeriod"/>
            </a:pPr>
            <a:r>
              <a:rPr lang="cs-CZ" sz="1400" dirty="0">
                <a:latin typeface="Trebuchet MS" panose="020B0603020202020204" pitchFamily="34" charset="0"/>
              </a:rPr>
              <a:t>Učili jste se, jak se svými znalostmi podělit s ostatními.</a:t>
            </a:r>
          </a:p>
          <a:p>
            <a:pPr lvl="0">
              <a:lnSpc>
                <a:spcPct val="90000"/>
              </a:lnSpc>
              <a:buAutoNum type="arabicPeriod"/>
            </a:pPr>
            <a:r>
              <a:rPr lang="cs-CZ" sz="1400" dirty="0">
                <a:latin typeface="Trebuchet MS" panose="020B0603020202020204" pitchFamily="34" charset="0"/>
              </a:rPr>
              <a:t>Naučili jste se používat internet jako zdroj informací.</a:t>
            </a:r>
          </a:p>
          <a:p>
            <a:pPr lvl="0">
              <a:lnSpc>
                <a:spcPct val="90000"/>
              </a:lnSpc>
              <a:buAutoNum type="arabicPeriod"/>
            </a:pPr>
            <a:r>
              <a:rPr lang="cs-CZ" sz="1400" dirty="0">
                <a:latin typeface="Trebuchet MS" panose="020B0603020202020204" pitchFamily="34" charset="0"/>
              </a:rPr>
              <a:t>Naučili jste se prakticky využívat informace z internetových stránek.</a:t>
            </a:r>
          </a:p>
          <a:p>
            <a:pPr lvl="0">
              <a:lnSpc>
                <a:spcPct val="90000"/>
              </a:lnSpc>
              <a:buAutoNum type="arabicPeriod"/>
            </a:pPr>
            <a:r>
              <a:rPr lang="cs-CZ" sz="1400" dirty="0">
                <a:latin typeface="Trebuchet MS" panose="020B0603020202020204" pitchFamily="34" charset="0"/>
              </a:rPr>
              <a:t>Učili jste se spolupracovat ve skupině.</a:t>
            </a:r>
          </a:p>
          <a:p>
            <a:pPr>
              <a:lnSpc>
                <a:spcPct val="90000"/>
              </a:lnSpc>
            </a:pPr>
            <a:endParaRPr lang="cs-CZ" sz="1400" dirty="0"/>
          </a:p>
        </p:txBody>
      </p:sp>
      <p:pic>
        <p:nvPicPr>
          <p:cNvPr id="6" name="Picture 2" descr="Sowa, Ptak, Książka, Wise, Natura, Znak">
            <a:extLst>
              <a:ext uri="{FF2B5EF4-FFF2-40B4-BE49-F238E27FC236}">
                <a16:creationId xmlns:a16="http://schemas.microsoft.com/office/drawing/2014/main" xmlns="" id="{0D68C6E0-C403-4E91-84EC-0CBB6E56CF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020" r="27753" b="2"/>
          <a:stretch/>
        </p:blipFill>
        <p:spPr bwMode="auto">
          <a:xfrm>
            <a:off x="8917757" y="2281287"/>
            <a:ext cx="2826657" cy="4444738"/>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9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ukienka, Edukacja, Stos, Czerwony, Kobieta, Blask">
            <a:extLst>
              <a:ext uri="{FF2B5EF4-FFF2-40B4-BE49-F238E27FC236}">
                <a16:creationId xmlns:a16="http://schemas.microsoft.com/office/drawing/2014/main" xmlns="" id="{9CA71CFC-1692-4C3F-AEEA-3E7D9788E37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51467" y="2793582"/>
            <a:ext cx="3031901" cy="303190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154954" y="973668"/>
            <a:ext cx="8761413" cy="706964"/>
          </a:xfrm>
        </p:spPr>
        <p:txBody>
          <a:bodyPr>
            <a:normAutofit/>
          </a:bodyPr>
          <a:lstStyle/>
          <a:p>
            <a:r>
              <a:rPr lang="cs-CZ">
                <a:solidFill>
                  <a:srgbClr val="EBEBEB"/>
                </a:solidFill>
              </a:rPr>
              <a:t>PŘÍRUČKA PRO UČITELE</a:t>
            </a:r>
          </a:p>
        </p:txBody>
      </p:sp>
      <p:sp>
        <p:nvSpPr>
          <p:cNvPr id="3" name="Symbol zastępczy zawartości 2"/>
          <p:cNvSpPr>
            <a:spLocks noGrp="1"/>
          </p:cNvSpPr>
          <p:nvPr>
            <p:ph idx="1"/>
          </p:nvPr>
        </p:nvSpPr>
        <p:spPr>
          <a:xfrm>
            <a:off x="4641336" y="2603500"/>
            <a:ext cx="6551597" cy="3416300"/>
          </a:xfrm>
        </p:spPr>
        <p:txBody>
          <a:bodyPr anchor="ctr">
            <a:normAutofit/>
          </a:bodyPr>
          <a:lstStyle/>
          <a:p>
            <a:pPr lvl="0">
              <a:lnSpc>
                <a:spcPct val="90000"/>
              </a:lnSpc>
              <a:spcBef>
                <a:spcPts val="475"/>
              </a:spcBef>
              <a:spcAft>
                <a:spcPts val="600"/>
              </a:spcAft>
            </a:pPr>
            <a:r>
              <a:rPr lang="cs-CZ" sz="1300" dirty="0">
                <a:latin typeface="Trebuchet MS" pitchFamily="34"/>
              </a:rPr>
              <a:t>Rozdělení do skupin by mělo být provedeno s ohledem na kognitivní možnosti žáků, jejich dovednosti, zájmy tak, aby byly síly v jednotlivých skupinách rozloženy rovnoměrně.</a:t>
            </a:r>
          </a:p>
          <a:p>
            <a:pPr lvl="0">
              <a:lnSpc>
                <a:spcPct val="90000"/>
              </a:lnSpc>
              <a:spcBef>
                <a:spcPts val="475"/>
              </a:spcBef>
              <a:spcAft>
                <a:spcPts val="600"/>
              </a:spcAft>
            </a:pPr>
            <a:r>
              <a:rPr lang="cs-CZ" sz="1300" dirty="0">
                <a:latin typeface="Trebuchet MS" pitchFamily="34"/>
              </a:rPr>
              <a:t>Učitel by měl důkladně analyzovat obsah společně s žáky, dokud jej žáci plně nepochopí. Měl by jim však spíše poskytovat podporu, rady, vysvětlivky, než hotová řešení. Taková metoda posiluje samostatnost.</a:t>
            </a:r>
          </a:p>
          <a:p>
            <a:pPr lvl="0">
              <a:lnSpc>
                <a:spcPct val="90000"/>
              </a:lnSpc>
              <a:spcBef>
                <a:spcPts val="475"/>
              </a:spcBef>
              <a:spcAft>
                <a:spcPts val="600"/>
              </a:spcAft>
            </a:pPr>
            <a:r>
              <a:rPr lang="cs-CZ" sz="1300" dirty="0">
                <a:latin typeface="Trebuchet MS" pitchFamily="34"/>
              </a:rPr>
              <a:t>Učitel vy se měl dříve seznámit s Web Questem, aby mohl žáky požádat o přinesení rekvizit potřebných k provádění pokusů. Případně učitel rekvizity zajistí sám.</a:t>
            </a:r>
          </a:p>
          <a:p>
            <a:pPr lvl="0">
              <a:lnSpc>
                <a:spcPct val="90000"/>
              </a:lnSpc>
              <a:spcBef>
                <a:spcPts val="475"/>
              </a:spcBef>
              <a:spcAft>
                <a:spcPts val="600"/>
              </a:spcAft>
            </a:pPr>
            <a:r>
              <a:rPr lang="cs-CZ" sz="1300" dirty="0">
                <a:latin typeface="Trebuchet MS" pitchFamily="34"/>
              </a:rPr>
              <a:t>Učitel by měl poskytovat žákům podporu při seznamování se zdrojovými materiály. Měl by vysvětlit srozumitelné názvosloví nebo odkázat na příslušný slovník.</a:t>
            </a:r>
          </a:p>
          <a:p>
            <a:pPr>
              <a:lnSpc>
                <a:spcPct val="90000"/>
              </a:lnSpc>
            </a:pPr>
            <a:endParaRPr lang="cs-CZ" sz="1300" dirty="0"/>
          </a:p>
        </p:txBody>
      </p:sp>
    </p:spTree>
    <p:extLst>
      <p:ext uri="{BB962C8B-B14F-4D97-AF65-F5344CB8AC3E}">
        <p14:creationId xmlns:p14="http://schemas.microsoft.com/office/powerpoint/2010/main" val="293010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Sukienka, Edukacja, Stos, Czerwony, Kobieta, Blask">
            <a:extLst>
              <a:ext uri="{FF2B5EF4-FFF2-40B4-BE49-F238E27FC236}">
                <a16:creationId xmlns:a16="http://schemas.microsoft.com/office/drawing/2014/main" xmlns="" id="{7F40B407-8C57-416F-ACB8-F9838B66096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3434" y="3051159"/>
            <a:ext cx="3031901" cy="303190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4947214" y="2508880"/>
            <a:ext cx="5581833" cy="665311"/>
          </a:xfrm>
        </p:spPr>
        <p:txBody>
          <a:bodyPr>
            <a:normAutofit/>
          </a:bodyPr>
          <a:lstStyle/>
          <a:p>
            <a:r>
              <a:rPr lang="cs-CZ" dirty="0">
                <a:solidFill>
                  <a:schemeClr val="tx1"/>
                </a:solidFill>
              </a:rPr>
              <a:t>PŘÍRUČKA PRO UČITELE</a:t>
            </a:r>
          </a:p>
        </p:txBody>
      </p:sp>
      <p:sp>
        <p:nvSpPr>
          <p:cNvPr id="3" name="Symbol zastępczy zawartości 2"/>
          <p:cNvSpPr>
            <a:spLocks noGrp="1"/>
          </p:cNvSpPr>
          <p:nvPr>
            <p:ph idx="1"/>
          </p:nvPr>
        </p:nvSpPr>
        <p:spPr>
          <a:xfrm>
            <a:off x="3407433" y="3289907"/>
            <a:ext cx="7220803" cy="2968640"/>
          </a:xfrm>
        </p:spPr>
        <p:txBody>
          <a:bodyPr anchor="ctr">
            <a:normAutofit/>
          </a:bodyPr>
          <a:lstStyle/>
          <a:p>
            <a:pPr lvl="0">
              <a:lnSpc>
                <a:spcPct val="90000"/>
              </a:lnSpc>
              <a:spcBef>
                <a:spcPts val="475"/>
              </a:spcBef>
              <a:spcAft>
                <a:spcPts val="600"/>
              </a:spcAft>
            </a:pPr>
            <a:r>
              <a:rPr lang="cs-CZ" dirty="0">
                <a:latin typeface="Trebuchet MS" pitchFamily="34"/>
              </a:rPr>
              <a:t>Doba na realizaci projektu by měla být uzpůsobena možnostem žáků. Není shora daná.</a:t>
            </a:r>
          </a:p>
          <a:p>
            <a:pPr lvl="0">
              <a:lnSpc>
                <a:spcPct val="90000"/>
              </a:lnSpc>
              <a:spcBef>
                <a:spcPts val="475"/>
              </a:spcBef>
              <a:spcAft>
                <a:spcPts val="600"/>
              </a:spcAft>
            </a:pPr>
            <a:r>
              <a:rPr lang="cs-CZ" dirty="0">
                <a:latin typeface="Trebuchet MS" pitchFamily="34"/>
              </a:rPr>
              <a:t> Lze také zavést anonymní hodnocení prezentovaných pokusů dané skupiny mezi žáky z jiných skupin.</a:t>
            </a:r>
          </a:p>
          <a:p>
            <a:pPr lvl="0">
              <a:lnSpc>
                <a:spcPct val="90000"/>
              </a:lnSpc>
              <a:spcBef>
                <a:spcPts val="475"/>
              </a:spcBef>
              <a:spcAft>
                <a:spcPts val="600"/>
              </a:spcAft>
            </a:pPr>
            <a:r>
              <a:rPr lang="cs-CZ" dirty="0">
                <a:latin typeface="Trebuchet MS" pitchFamily="34"/>
              </a:rPr>
              <a:t> Prezentace pokusů lze nafilmovat a využít jako didaktické materiály při výuce fyziky v dané škole. Opatřené komentáři ve znakové řeči (případně titulky) budou skvěle sloužit jako podpůrný materiál při výuce žáků s vadami sluchu.</a:t>
            </a:r>
          </a:p>
          <a:p>
            <a:pPr marL="0" indent="0">
              <a:lnSpc>
                <a:spcPct val="90000"/>
              </a:lnSpc>
              <a:buNone/>
            </a:pPr>
            <a:endParaRPr lang="cs-CZ" dirty="0"/>
          </a:p>
        </p:txBody>
      </p:sp>
      <p:pic>
        <p:nvPicPr>
          <p:cNvPr id="6" name="Picture 2" descr="C:\Users\Admin\Desktop\logosbeneficaireserasmusright_en.jpg">
            <a:extLst>
              <a:ext uri="{FF2B5EF4-FFF2-40B4-BE49-F238E27FC236}">
                <a16:creationId xmlns:a16="http://schemas.microsoft.com/office/drawing/2014/main" xmlns="" id="{07AFAF48-346D-40C0-9D15-D740CCA950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12192002" cy="2502441"/>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3860" y="6258547"/>
            <a:ext cx="1744278" cy="556968"/>
          </a:xfrm>
          <a:prstGeom prst="rect">
            <a:avLst/>
          </a:prstGeom>
        </p:spPr>
      </p:pic>
    </p:spTree>
    <p:extLst>
      <p:ext uri="{BB962C8B-B14F-4D97-AF65-F5344CB8AC3E}">
        <p14:creationId xmlns:p14="http://schemas.microsoft.com/office/powerpoint/2010/main" val="378959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21" name="Rectangle 20"/>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Rectangle 23"/>
            <p:cNvSpPr/>
            <p:nvPr>
              <p:extLst>
                <p:ext uri="{386F3935-93C4-4BCD-93E2-E3B085C9AB24}">
                  <p16:designElem xmlns:p16="http://schemas.microsoft.com/office/powerpoint/2015/main" xmlns="" val="1"/>
                </p:ext>
              </p:extLst>
            </p:nvPr>
          </p:nvSpPr>
          <p:spPr bwMode="gray">
            <a:xfrm>
              <a:off x="5851838" y="402165"/>
              <a:ext cx="5916827"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extLst>
                <p:ext uri="{386F3935-93C4-4BCD-93E2-E3B085C9AB24}">
                  <p16:designElem xmlns:p16="http://schemas.microsoft.com/office/powerpoint/2015/main" xmlns="" val="1"/>
                </p:ext>
              </p:extLst>
            </p:nvPr>
          </p:nvSpPr>
          <p:spPr bwMode="gray">
            <a:xfrm rot="16200000">
              <a:off x="306052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6" name="Freeform 5"/>
            <p:cNvSpPr/>
            <p:nvPr>
              <p:extLst>
                <p:ext uri="{386F3935-93C4-4BCD-93E2-E3B085C9AB24}">
                  <p16:designElem xmlns:p16="http://schemas.microsoft.com/office/powerpoint/2015/main" xmlns="" val="1"/>
                </p:ext>
              </p:extLst>
            </p:nvPr>
          </p:nvSpPr>
          <p:spPr bwMode="gray">
            <a:xfrm rot="15922489">
              <a:off x="3971630"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4664573" cy="1622322"/>
          </a:xfrm>
        </p:spPr>
        <p:txBody>
          <a:bodyPr>
            <a:normAutofit/>
          </a:bodyPr>
          <a:lstStyle/>
          <a:p>
            <a:r>
              <a:rPr lang="cs-CZ"/>
              <a:t>ÚVOD</a:t>
            </a:r>
          </a:p>
        </p:txBody>
      </p:sp>
      <p:sp>
        <p:nvSpPr>
          <p:cNvPr id="3" name="Symbol zastępczy zawartości 2"/>
          <p:cNvSpPr>
            <a:spLocks noGrp="1"/>
          </p:cNvSpPr>
          <p:nvPr>
            <p:ph idx="1"/>
          </p:nvPr>
        </p:nvSpPr>
        <p:spPr>
          <a:xfrm>
            <a:off x="639098" y="1838227"/>
            <a:ext cx="4664573" cy="4392248"/>
          </a:xfrm>
        </p:spPr>
        <p:txBody>
          <a:bodyPr anchor="ctr">
            <a:noAutofit/>
          </a:bodyPr>
          <a:lstStyle/>
          <a:p>
            <a:pPr marL="0" indent="0" algn="just">
              <a:lnSpc>
                <a:spcPct val="90000"/>
              </a:lnSpc>
              <a:buNone/>
            </a:pPr>
            <a:r>
              <a:rPr lang="cs-CZ" dirty="0">
                <a:solidFill>
                  <a:schemeClr val="bg1"/>
                </a:solidFill>
                <a:latin typeface="Trebuchet MS" panose="020B0603020202020204" pitchFamily="34" charset="0"/>
              </a:rPr>
              <a:t>VÍTEJTE, MLADÍ FYZICI!</a:t>
            </a:r>
          </a:p>
          <a:p>
            <a:pPr marL="0" indent="0" algn="just">
              <a:lnSpc>
                <a:spcPct val="90000"/>
              </a:lnSpc>
              <a:buNone/>
            </a:pPr>
            <a:r>
              <a:rPr lang="cs-CZ" dirty="0">
                <a:solidFill>
                  <a:schemeClr val="bg1"/>
                </a:solidFill>
                <a:latin typeface="Trebuchet MS" panose="020B0603020202020204" pitchFamily="34" charset="0"/>
              </a:rPr>
              <a:t>Dnes si budeme hrát na</a:t>
            </a:r>
            <a:r>
              <a:rPr dirty="0"/>
              <a:t/>
            </a:r>
            <a:br>
              <a:rPr dirty="0"/>
            </a:br>
            <a:r>
              <a:rPr lang="cs-CZ" dirty="0">
                <a:solidFill>
                  <a:schemeClr val="bg1"/>
                </a:solidFill>
                <a:latin typeface="Trebuchet MS" panose="020B0603020202020204" pitchFamily="34" charset="0"/>
              </a:rPr>
              <a:t>profesionální fyziky, protože budeme dělat skutečné pokusy, abychom se přesvědčili, jak fungují fyzikální zákony. Přesvědčíte se, že kolem Vás je velmi mnoho fyziky. Proč vejce ponořené do vody neplave? Proč olej nalitý do vody plave na hladině? Proč mince vložená do horké vody zvětší svůj průměr?</a:t>
            </a:r>
          </a:p>
          <a:p>
            <a:pPr marL="0" indent="0" algn="just">
              <a:lnSpc>
                <a:spcPct val="90000"/>
              </a:lnSpc>
              <a:buNone/>
            </a:pPr>
            <a:r>
              <a:rPr lang="cs-CZ" dirty="0">
                <a:solidFill>
                  <a:schemeClr val="bg1"/>
                </a:solidFill>
                <a:latin typeface="Trebuchet MS" panose="020B0603020202020204" pitchFamily="34" charset="0"/>
              </a:rPr>
              <a:t>Na tyto otázky se budete snažit odpovědět sami. Čili budete fyziky, kteří hledají fyzikální zákony, jež ovlivňují jevy kolem nás. </a:t>
            </a:r>
          </a:p>
          <a:p>
            <a:pPr marL="0" indent="0" algn="just">
              <a:lnSpc>
                <a:spcPct val="90000"/>
              </a:lnSpc>
              <a:buNone/>
            </a:pPr>
            <a:r>
              <a:rPr lang="cs-CZ" dirty="0">
                <a:solidFill>
                  <a:schemeClr val="bg1"/>
                </a:solidFill>
                <a:latin typeface="Trebuchet MS" panose="020B0603020202020204" pitchFamily="34" charset="0"/>
              </a:rPr>
              <a:t>Zvu Vás na zajímavou hodiny fyziky </a:t>
            </a:r>
            <a:r>
              <a:rPr lang="pl-PL" dirty="0">
                <a:solidFill>
                  <a:schemeClr val="bg1"/>
                </a:solidFill>
                <a:latin typeface="Trebuchet MS" panose="020B0603020202020204" pitchFamily="34" charset="0"/>
                <a:sym typeface="Wingdings" panose="05000000000000000000" pitchFamily="2" charset="2"/>
              </a:rPr>
              <a:t></a:t>
            </a:r>
            <a:endParaRPr lang="cs-CZ" dirty="0">
              <a:solidFill>
                <a:schemeClr val="bg1"/>
              </a:solidFill>
              <a:latin typeface="Trebuchet MS" panose="020B0603020202020204" pitchFamily="34" charset="0"/>
            </a:endParaRPr>
          </a:p>
        </p:txBody>
      </p:sp>
      <p:pic>
        <p:nvPicPr>
          <p:cNvPr id="2050" name="Picture 2" descr="Pojemnik Na Jajka, Trzy Jaja, Żywności, Zdrowe">
            <a:extLst>
              <a:ext uri="{FF2B5EF4-FFF2-40B4-BE49-F238E27FC236}">
                <a16:creationId xmlns:a16="http://schemas.microsoft.com/office/drawing/2014/main" xmlns="" id="{0F423229-41F0-4C08-B5D9-5FA0EA190C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4677" y="840429"/>
            <a:ext cx="2798744" cy="2313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lej W Wodzie, Oko Olej, Ciecz">
            <a:extLst>
              <a:ext uri="{FF2B5EF4-FFF2-40B4-BE49-F238E27FC236}">
                <a16:creationId xmlns:a16="http://schemas.microsoft.com/office/drawing/2014/main" xmlns="" id="{D39AF929-E1F9-4003-9142-51809144D8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9643" y="793295"/>
            <a:ext cx="2936337" cy="25212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eniądze, Monety, Waluta, Drobne">
            <a:extLst>
              <a:ext uri="{FF2B5EF4-FFF2-40B4-BE49-F238E27FC236}">
                <a16:creationId xmlns:a16="http://schemas.microsoft.com/office/drawing/2014/main" xmlns="" id="{8943432A-110C-46D7-9F12-D1505C1891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1226" y="3514958"/>
            <a:ext cx="2793169" cy="27131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ody, Spadek, Ciecz, Powitalny, Mokre">
            <a:extLst>
              <a:ext uri="{FF2B5EF4-FFF2-40B4-BE49-F238E27FC236}">
                <a16:creationId xmlns:a16="http://schemas.microsoft.com/office/drawing/2014/main" xmlns="" id="{640A795F-A693-4EDA-883D-8749F8BF08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3369" y="3554208"/>
            <a:ext cx="2670052" cy="272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55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72" name="Rectangle 7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Rectangle 74"/>
            <p:cNvSpPr/>
            <p:nvPr>
              <p:extLst>
                <p:ext uri="{386F3935-93C4-4BCD-93E2-E3B085C9AB24}">
                  <p16:designElem xmlns:p16="http://schemas.microsoft.com/office/powerpoint/2015/main" xmlns=""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5"/>
            <p:cNvSpPr/>
            <p:nvPr>
              <p:extLst>
                <p:ext uri="{386F3935-93C4-4BCD-93E2-E3B085C9AB24}">
                  <p16:designElem xmlns:p16="http://schemas.microsoft.com/office/powerpoint/2015/main" xmlns=""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7" name="Freeform 5"/>
            <p:cNvSpPr/>
            <p:nvPr>
              <p:extLst>
                <p:ext uri="{386F3935-93C4-4BCD-93E2-E3B085C9AB24}">
                  <p16:designElem xmlns:p16="http://schemas.microsoft.com/office/powerpoint/2015/main" xmlns=""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3074" name="Picture 2" descr="Dowiedz Się Więcej, Szkoła, Student">
            <a:extLst>
              <a:ext uri="{FF2B5EF4-FFF2-40B4-BE49-F238E27FC236}">
                <a16:creationId xmlns:a16="http://schemas.microsoft.com/office/drawing/2014/main" xmlns="" id="{4E04F15B-03E1-450C-92A5-3877470DBA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14836" y="2025394"/>
            <a:ext cx="4828707" cy="2824793"/>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5132438" cy="1622322"/>
          </a:xfrm>
        </p:spPr>
        <p:txBody>
          <a:bodyPr>
            <a:normAutofit/>
          </a:bodyPr>
          <a:lstStyle/>
          <a:p>
            <a:r>
              <a:rPr lang="cs-CZ">
                <a:solidFill>
                  <a:srgbClr val="EBEBEB"/>
                </a:solidFill>
              </a:rPr>
              <a:t>ZADÁNÍ</a:t>
            </a:r>
          </a:p>
        </p:txBody>
      </p:sp>
      <p:sp>
        <p:nvSpPr>
          <p:cNvPr id="3" name="Symbol zastępczy zawartości 2"/>
          <p:cNvSpPr>
            <a:spLocks noGrp="1"/>
          </p:cNvSpPr>
          <p:nvPr>
            <p:ph idx="1"/>
          </p:nvPr>
        </p:nvSpPr>
        <p:spPr>
          <a:xfrm>
            <a:off x="639098" y="2418735"/>
            <a:ext cx="5132439" cy="3811742"/>
          </a:xfrm>
        </p:spPr>
        <p:txBody>
          <a:bodyPr anchor="ctr">
            <a:normAutofit/>
          </a:bodyPr>
          <a:lstStyle/>
          <a:p>
            <a:pPr marL="0" indent="0">
              <a:lnSpc>
                <a:spcPct val="90000"/>
              </a:lnSpc>
              <a:buNone/>
            </a:pPr>
            <a:r>
              <a:rPr lang="cs-CZ" b="1" dirty="0">
                <a:solidFill>
                  <a:srgbClr val="FFFFFF"/>
                </a:solidFill>
              </a:rPr>
              <a:t>Co budete dělat?</a:t>
            </a:r>
          </a:p>
          <a:p>
            <a:pPr>
              <a:lnSpc>
                <a:spcPct val="90000"/>
              </a:lnSpc>
            </a:pPr>
            <a:r>
              <a:rPr lang="cs-CZ" dirty="0">
                <a:solidFill>
                  <a:srgbClr val="FFFFFF"/>
                </a:solidFill>
              </a:rPr>
              <a:t>Prohlédnete si na síti prezentované pokusy a jejich vysvětlení.</a:t>
            </a:r>
          </a:p>
          <a:p>
            <a:pPr>
              <a:lnSpc>
                <a:spcPct val="90000"/>
              </a:lnSpc>
            </a:pPr>
            <a:r>
              <a:rPr lang="cs-CZ" dirty="0">
                <a:solidFill>
                  <a:srgbClr val="FFFFFF"/>
                </a:solidFill>
              </a:rPr>
              <a:t>Následně tyto experimenty provedete sami.</a:t>
            </a:r>
          </a:p>
          <a:p>
            <a:pPr>
              <a:lnSpc>
                <a:spcPct val="90000"/>
              </a:lnSpc>
            </a:pPr>
            <a:r>
              <a:rPr lang="cs-CZ" dirty="0">
                <a:solidFill>
                  <a:srgbClr val="FFFFFF"/>
                </a:solidFill>
              </a:rPr>
              <a:t>Potom odpovíte na zadané otázky - písemně.</a:t>
            </a:r>
          </a:p>
          <a:p>
            <a:pPr>
              <a:lnSpc>
                <a:spcPct val="90000"/>
              </a:lnSpc>
            </a:pPr>
            <a:r>
              <a:rPr lang="cs-CZ" dirty="0">
                <a:solidFill>
                  <a:srgbClr val="FFFFFF"/>
                </a:solidFill>
              </a:rPr>
              <a:t>Na konci budete prezentovat pokusy a jejich vysvětlení před celou třídou.</a:t>
            </a:r>
          </a:p>
          <a:p>
            <a:pPr>
              <a:lnSpc>
                <a:spcPct val="90000"/>
              </a:lnSpc>
            </a:pPr>
            <a:r>
              <a:rPr lang="cs-CZ" dirty="0">
                <a:solidFill>
                  <a:srgbClr val="FFFFFF"/>
                </a:solidFill>
              </a:rPr>
              <a:t>Odpovíte na kontrolní otázky učitele a spolužáků.</a:t>
            </a:r>
          </a:p>
        </p:txBody>
      </p:sp>
    </p:spTree>
    <p:extLst>
      <p:ext uri="{BB962C8B-B14F-4D97-AF65-F5344CB8AC3E}">
        <p14:creationId xmlns:p14="http://schemas.microsoft.com/office/powerpoint/2010/main" val="283681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72" name="Rectangle 7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Rectangle 74"/>
            <p:cNvSpPr/>
            <p:nvPr>
              <p:extLst>
                <p:ext uri="{386F3935-93C4-4BCD-93E2-E3B085C9AB24}">
                  <p16:designElem xmlns:p16="http://schemas.microsoft.com/office/powerpoint/2015/main" xmlns=""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5"/>
            <p:cNvSpPr/>
            <p:nvPr>
              <p:extLst>
                <p:ext uri="{386F3935-93C4-4BCD-93E2-E3B085C9AB24}">
                  <p16:designElem xmlns:p16="http://schemas.microsoft.com/office/powerpoint/2015/main" xmlns=""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7" name="Freeform 5"/>
            <p:cNvSpPr/>
            <p:nvPr>
              <p:extLst>
                <p:ext uri="{386F3935-93C4-4BCD-93E2-E3B085C9AB24}">
                  <p16:designElem xmlns:p16="http://schemas.microsoft.com/office/powerpoint/2015/main" xmlns=""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4098" name="Picture 2" descr="Halloween, Duchy, Happy Halloween, Duch">
            <a:extLst>
              <a:ext uri="{FF2B5EF4-FFF2-40B4-BE49-F238E27FC236}">
                <a16:creationId xmlns:a16="http://schemas.microsoft.com/office/drawing/2014/main" xmlns="" id="{C6EE430A-AD86-4E34-B4AD-4953EBF735D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418226" y="2060966"/>
            <a:ext cx="4125317" cy="2753649"/>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6072776" cy="1622322"/>
          </a:xfrm>
        </p:spPr>
        <p:txBody>
          <a:bodyPr>
            <a:normAutofit/>
          </a:bodyPr>
          <a:lstStyle/>
          <a:p>
            <a:r>
              <a:rPr lang="cs-CZ">
                <a:solidFill>
                  <a:srgbClr val="EBEBEB"/>
                </a:solidFill>
              </a:rPr>
              <a:t>PROCES</a:t>
            </a:r>
          </a:p>
        </p:txBody>
      </p:sp>
      <p:sp>
        <p:nvSpPr>
          <p:cNvPr id="4" name="Symbol zastępczy zawartości 2"/>
          <p:cNvSpPr txBox="1">
            <a:spLocks noGrp="1"/>
          </p:cNvSpPr>
          <p:nvPr>
            <p:ph idx="1"/>
          </p:nvPr>
        </p:nvSpPr>
        <p:spPr>
          <a:xfrm>
            <a:off x="639098" y="2418735"/>
            <a:ext cx="6072776" cy="3811740"/>
          </a:xfrm>
        </p:spPr>
        <p:txBody>
          <a:bodyPr anchor="ctr">
            <a:normAutofit/>
          </a:bodyPr>
          <a:lstStyle/>
          <a:p>
            <a:pPr marL="457200" lvl="0" indent="-457200">
              <a:buFont typeface="Calibri Light"/>
              <a:buAutoNum type="arabicPeriod"/>
            </a:pPr>
            <a:r>
              <a:rPr lang="cs-CZ" dirty="0">
                <a:solidFill>
                  <a:srgbClr val="FFFFFF"/>
                </a:solidFill>
                <a:latin typeface="Trebuchet MS" panose="020B0603020202020204" pitchFamily="34" charset="0"/>
              </a:rPr>
              <a:t>První fáze zahrnuje rozdělení do skupin. Rozdělte se do 2 skupin: Skupina č. 1 a skupina č. 2. Každá skupina bude zpracovávat 3 zadání. V případě potřeby Vám učitel pomůže s rozdělováním do skupin.</a:t>
            </a:r>
          </a:p>
          <a:p>
            <a:pPr marL="457200" lvl="0" indent="-457200">
              <a:buFont typeface="Calibri Light"/>
              <a:buAutoNum type="arabicPeriod"/>
            </a:pPr>
            <a:r>
              <a:rPr lang="cs-CZ" dirty="0">
                <a:solidFill>
                  <a:srgbClr val="FFFFFF"/>
                </a:solidFill>
                <a:latin typeface="Trebuchet MS" panose="020B0603020202020204" pitchFamily="34" charset="0"/>
              </a:rPr>
              <a:t>Nyní Vám přesně vysvětlím, co bude Vaším úkolem, v závislosti na tom, ve které skupině budete.</a:t>
            </a:r>
          </a:p>
          <a:p>
            <a:pPr marL="0" lvl="0" indent="0">
              <a:buNone/>
            </a:pPr>
            <a:endParaRPr lang="cs-CZ" dirty="0">
              <a:solidFill>
                <a:srgbClr val="FFFFFF"/>
              </a:solidFill>
            </a:endParaRPr>
          </a:p>
          <a:p>
            <a:pPr marL="0" lvl="0" indent="0">
              <a:buNone/>
            </a:pPr>
            <a:endParaRPr lang="cs-CZ" dirty="0">
              <a:solidFill>
                <a:srgbClr val="FFFFFF"/>
              </a:solidFill>
            </a:endParaRPr>
          </a:p>
          <a:p>
            <a:pPr marL="0" lvl="0" indent="0">
              <a:buNone/>
            </a:pPr>
            <a:endParaRPr lang="cs-CZ" dirty="0">
              <a:solidFill>
                <a:srgbClr val="FFFFFF"/>
              </a:solidFill>
            </a:endParaRPr>
          </a:p>
          <a:p>
            <a:pPr marL="0" lvl="0" indent="0">
              <a:buNone/>
            </a:pPr>
            <a:endParaRPr lang="cs-CZ" dirty="0">
              <a:solidFill>
                <a:srgbClr val="FFFFFF"/>
              </a:solidFill>
            </a:endParaRPr>
          </a:p>
          <a:p>
            <a:pPr marL="0" lvl="0" indent="0">
              <a:buNone/>
            </a:pPr>
            <a:endParaRPr lang="cs-CZ" dirty="0">
              <a:solidFill>
                <a:srgbClr val="FFFFFF"/>
              </a:solidFill>
            </a:endParaRPr>
          </a:p>
          <a:p>
            <a:pPr marL="0" lvl="0" indent="0">
              <a:buNone/>
            </a:pPr>
            <a:endParaRPr lang="cs-CZ" dirty="0">
              <a:solidFill>
                <a:srgbClr val="FFFFFF"/>
              </a:solidFill>
            </a:endParaRPr>
          </a:p>
        </p:txBody>
      </p:sp>
    </p:spTree>
    <p:extLst>
      <p:ext uri="{BB962C8B-B14F-4D97-AF65-F5344CB8AC3E}">
        <p14:creationId xmlns:p14="http://schemas.microsoft.com/office/powerpoint/2010/main" val="122879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6" name="Group 72"/>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74" name="Rectangle 73"/>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Rectangle 76"/>
            <p:cNvSpPr/>
            <p:nvPr>
              <p:extLst>
                <p:ext uri="{386F3935-93C4-4BCD-93E2-E3B085C9AB24}">
                  <p16:designElem xmlns:p16="http://schemas.microsoft.com/office/powerpoint/2015/main" xmlns=""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5"/>
            <p:cNvSpPr/>
            <p:nvPr>
              <p:extLst>
                <p:ext uri="{386F3935-93C4-4BCD-93E2-E3B085C9AB24}">
                  <p16:designElem xmlns:p16="http://schemas.microsoft.com/office/powerpoint/2015/main" xmlns=""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9" name="Freeform 5"/>
            <p:cNvSpPr/>
            <p:nvPr>
              <p:extLst>
                <p:ext uri="{386F3935-93C4-4BCD-93E2-E3B085C9AB24}">
                  <p16:designElem xmlns:p16="http://schemas.microsoft.com/office/powerpoint/2015/main" xmlns=""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124" name="Picture 4" descr="Szklanka Wody, Woda, Szklanka">
            <a:extLst>
              <a:ext uri="{FF2B5EF4-FFF2-40B4-BE49-F238E27FC236}">
                <a16:creationId xmlns:a16="http://schemas.microsoft.com/office/drawing/2014/main" xmlns="" id="{4AD2687A-8424-4B08-8C37-0E135D2716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 b="1568"/>
          <a:stretch/>
        </p:blipFill>
        <p:spPr bwMode="auto">
          <a:xfrm>
            <a:off x="7418226" y="3520086"/>
            <a:ext cx="4125317" cy="271038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Oliwa Z Oliwek, Grecki, Olej, Oliwkowy">
            <a:extLst>
              <a:ext uri="{FF2B5EF4-FFF2-40B4-BE49-F238E27FC236}">
                <a16:creationId xmlns:a16="http://schemas.microsoft.com/office/drawing/2014/main" xmlns="" id="{385381FC-D0C4-4967-8C87-347E6A42B31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260" r="-3" b="2036"/>
          <a:stretch/>
        </p:blipFill>
        <p:spPr bwMode="auto">
          <a:xfrm>
            <a:off x="7418226" y="645107"/>
            <a:ext cx="4125317" cy="2710388"/>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8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pole tekstowe 7">
            <a:extLst>
              <a:ext uri="{FF2B5EF4-FFF2-40B4-BE49-F238E27FC236}">
                <a16:creationId xmlns:a16="http://schemas.microsoft.com/office/drawing/2014/main" xmlns="" id="{289C5859-0186-4ED8-909B-59D4A55A58AC}"/>
              </a:ext>
            </a:extLst>
          </p:cNvPr>
          <p:cNvSpPr txBox="1"/>
          <p:nvPr/>
        </p:nvSpPr>
        <p:spPr>
          <a:xfrm>
            <a:off x="9609242" y="6870700"/>
            <a:ext cx="2582758" cy="200055"/>
          </a:xfrm>
          <a:prstGeom prst="rect">
            <a:avLst/>
          </a:prstGeom>
          <a:solidFill>
            <a:srgbClr val="000000"/>
          </a:solidFill>
        </p:spPr>
        <p:txBody>
          <a:bodyPr wrap="none" rtlCol="0">
            <a:spAutoFit/>
          </a:bodyPr>
          <a:lstStyle/>
          <a:p>
            <a:pPr algn="r">
              <a:spcAft>
                <a:spcPts val="600"/>
              </a:spcAft>
            </a:pPr>
            <a:r>
              <a:rPr lang="cs-CZ" sz="700">
                <a:solidFill>
                  <a:srgbClr val="FFFFFF"/>
                </a:solidFill>
                <a:hlinkClick r:id="rId5" tooltip="http://pl.wiktionary.org/wiki/szklanka"/>
              </a:rPr>
              <a:t>Tato fotografie</a:t>
            </a:r>
            <a:r>
              <a:rPr lang="cs-CZ" sz="700">
                <a:solidFill>
                  <a:srgbClr val="FFFFFF"/>
                </a:solidFill>
              </a:rPr>
              <a:t> — autor: Neznámý autor. Licence: </a:t>
            </a:r>
            <a:r>
              <a:rPr lang="cs-CZ" sz="700">
                <a:solidFill>
                  <a:srgbClr val="FFFFFF"/>
                </a:solidFill>
                <a:hlinkClick r:id="rId6" tooltip="https://creativecommons.org/licenses/by-sa/3.0/"/>
              </a:rPr>
              <a:t>CC BY-SA</a:t>
            </a:r>
            <a:endParaRPr lang="cs-CZ" sz="700">
              <a:solidFill>
                <a:srgbClr val="FFFFFF"/>
              </a:solidFill>
            </a:endParaRPr>
          </a:p>
        </p:txBody>
      </p:sp>
      <p:sp>
        <p:nvSpPr>
          <p:cNvPr id="2" name="Tytuł 1">
            <a:extLst>
              <a:ext uri="{FF2B5EF4-FFF2-40B4-BE49-F238E27FC236}">
                <a16:creationId xmlns:a16="http://schemas.microsoft.com/office/drawing/2014/main" xmlns="" id="{5A226FD7-E8D9-40B7-82AB-F5ACC501BCBB}"/>
              </a:ext>
            </a:extLst>
          </p:cNvPr>
          <p:cNvSpPr>
            <a:spLocks noGrp="1"/>
          </p:cNvSpPr>
          <p:nvPr>
            <p:ph type="title"/>
          </p:nvPr>
        </p:nvSpPr>
        <p:spPr>
          <a:xfrm>
            <a:off x="639098" y="629265"/>
            <a:ext cx="6072776" cy="1622322"/>
          </a:xfrm>
        </p:spPr>
        <p:txBody>
          <a:bodyPr>
            <a:normAutofit/>
          </a:bodyPr>
          <a:lstStyle/>
          <a:p>
            <a:r>
              <a:rPr lang="cs-CZ"/>
              <a:t>PROCES</a:t>
            </a:r>
          </a:p>
        </p:txBody>
      </p:sp>
      <p:sp>
        <p:nvSpPr>
          <p:cNvPr id="3" name="Symbol zastępczy zawartości 2">
            <a:extLst>
              <a:ext uri="{FF2B5EF4-FFF2-40B4-BE49-F238E27FC236}">
                <a16:creationId xmlns:a16="http://schemas.microsoft.com/office/drawing/2014/main" xmlns="" id="{B934E82A-D02C-496B-93AD-C99BF30477AA}"/>
              </a:ext>
            </a:extLst>
          </p:cNvPr>
          <p:cNvSpPr>
            <a:spLocks noGrp="1"/>
          </p:cNvSpPr>
          <p:nvPr>
            <p:ph idx="1"/>
          </p:nvPr>
        </p:nvSpPr>
        <p:spPr>
          <a:xfrm>
            <a:off x="639098" y="2418735"/>
            <a:ext cx="6072776" cy="3811740"/>
          </a:xfrm>
        </p:spPr>
        <p:txBody>
          <a:bodyPr anchor="ctr">
            <a:normAutofit/>
          </a:bodyPr>
          <a:lstStyle/>
          <a:p>
            <a:pPr marL="0" lvl="0" indent="0">
              <a:lnSpc>
                <a:spcPct val="90000"/>
              </a:lnSpc>
              <a:buNone/>
            </a:pPr>
            <a:r>
              <a:rPr lang="cs-CZ" sz="1400" b="1" dirty="0">
                <a:solidFill>
                  <a:schemeClr val="bg1"/>
                </a:solidFill>
              </a:rPr>
              <a:t>SKUPINA Č. 1 - I. HODINA</a:t>
            </a:r>
          </a:p>
          <a:p>
            <a:pPr marL="0" lvl="0" indent="0">
              <a:lnSpc>
                <a:spcPct val="90000"/>
              </a:lnSpc>
              <a:buNone/>
            </a:pPr>
            <a:r>
              <a:rPr lang="cs-CZ" sz="1400" dirty="0">
                <a:solidFill>
                  <a:schemeClr val="bg1"/>
                </a:solidFill>
              </a:rPr>
              <a:t>POKUS 1</a:t>
            </a:r>
          </a:p>
          <a:p>
            <a:pPr lvl="0">
              <a:lnSpc>
                <a:spcPct val="90000"/>
              </a:lnSpc>
              <a:buFont typeface="+mj-lt"/>
              <a:buAutoNum type="arabicPeriod"/>
            </a:pPr>
            <a:r>
              <a:rPr lang="cs-CZ" sz="1400" dirty="0">
                <a:solidFill>
                  <a:schemeClr val="bg1"/>
                </a:solidFill>
              </a:rPr>
              <a:t>Prohlédněte si na síti pokus č. 14 „Olej ve vodě“ (odkaz č. 2 ve Zdrojích).</a:t>
            </a:r>
          </a:p>
          <a:p>
            <a:pPr lvl="0">
              <a:lnSpc>
                <a:spcPct val="90000"/>
              </a:lnSpc>
              <a:buFont typeface="+mj-lt"/>
              <a:buAutoNum type="arabicPeriod"/>
            </a:pPr>
            <a:r>
              <a:rPr lang="cs-CZ" sz="1400" dirty="0">
                <a:solidFill>
                  <a:schemeClr val="bg1"/>
                </a:solidFill>
              </a:rPr>
              <a:t>Zkuste pokus provést sami.</a:t>
            </a:r>
          </a:p>
          <a:p>
            <a:pPr lvl="0">
              <a:lnSpc>
                <a:spcPct val="90000"/>
              </a:lnSpc>
              <a:buFont typeface="+mj-lt"/>
              <a:buAutoNum type="arabicPeriod"/>
            </a:pPr>
            <a:r>
              <a:rPr lang="cs-CZ" sz="1400" dirty="0">
                <a:solidFill>
                  <a:schemeClr val="bg1"/>
                </a:solidFill>
              </a:rPr>
              <a:t>Odpovězte písemně na následující otázky:</a:t>
            </a:r>
          </a:p>
          <a:p>
            <a:pPr lvl="0">
              <a:lnSpc>
                <a:spcPct val="90000"/>
              </a:lnSpc>
              <a:buFontTx/>
              <a:buChar char="-"/>
            </a:pPr>
            <a:r>
              <a:rPr lang="cs-CZ" sz="1400" dirty="0">
                <a:solidFill>
                  <a:schemeClr val="bg1"/>
                </a:solidFill>
              </a:rPr>
              <a:t>Proč olej plave na hladině?</a:t>
            </a:r>
          </a:p>
          <a:p>
            <a:pPr lvl="0">
              <a:lnSpc>
                <a:spcPct val="90000"/>
              </a:lnSpc>
              <a:buFontTx/>
              <a:buChar char="-"/>
            </a:pPr>
            <a:r>
              <a:rPr lang="cs-CZ" sz="1400" dirty="0">
                <a:solidFill>
                  <a:schemeClr val="bg1"/>
                </a:solidFill>
              </a:rPr>
              <a:t>Uveďte obsah Archimedova zákona.</a:t>
            </a:r>
          </a:p>
          <a:p>
            <a:pPr lvl="0">
              <a:lnSpc>
                <a:spcPct val="90000"/>
              </a:lnSpc>
              <a:buFontTx/>
              <a:buChar char="-"/>
            </a:pPr>
            <a:r>
              <a:rPr lang="cs-CZ" sz="1400" dirty="0">
                <a:solidFill>
                  <a:schemeClr val="bg1"/>
                </a:solidFill>
              </a:rPr>
              <a:t>Uveďte vzorec pro vztlakovou sílu a popište jej.</a:t>
            </a:r>
          </a:p>
          <a:p>
            <a:pPr lvl="0">
              <a:lnSpc>
                <a:spcPct val="90000"/>
              </a:lnSpc>
              <a:buFontTx/>
              <a:buChar char="-"/>
            </a:pPr>
            <a:r>
              <a:rPr lang="cs-CZ" sz="1400" dirty="0">
                <a:solidFill>
                  <a:schemeClr val="bg1"/>
                </a:solidFill>
              </a:rPr>
              <a:t>Kdy těleso ponořené do kapaliny klesá? </a:t>
            </a:r>
          </a:p>
          <a:p>
            <a:pPr lvl="0">
              <a:lnSpc>
                <a:spcPct val="90000"/>
              </a:lnSpc>
              <a:buFontTx/>
              <a:buChar char="-"/>
            </a:pPr>
            <a:r>
              <a:rPr lang="cs-CZ" sz="1400" dirty="0">
                <a:solidFill>
                  <a:schemeClr val="bg1"/>
                </a:solidFill>
              </a:rPr>
              <a:t>Kdy těleso ponořené do kapaliny plave v libovolné hloubce?</a:t>
            </a:r>
          </a:p>
          <a:p>
            <a:pPr lvl="0">
              <a:lnSpc>
                <a:spcPct val="90000"/>
              </a:lnSpc>
              <a:buFontTx/>
              <a:buChar char="-"/>
            </a:pPr>
            <a:r>
              <a:rPr lang="cs-CZ" sz="1400" dirty="0">
                <a:solidFill>
                  <a:schemeClr val="bg1"/>
                </a:solidFill>
              </a:rPr>
              <a:t>Kdy těleso ponořené do kapaliny plave na hladině?</a:t>
            </a:r>
          </a:p>
          <a:p>
            <a:pPr>
              <a:lnSpc>
                <a:spcPct val="90000"/>
              </a:lnSpc>
            </a:pPr>
            <a:endParaRPr lang="cs-CZ" sz="1400" dirty="0">
              <a:solidFill>
                <a:schemeClr val="bg1"/>
              </a:solidFill>
            </a:endParaRPr>
          </a:p>
        </p:txBody>
      </p:sp>
    </p:spTree>
    <p:extLst>
      <p:ext uri="{BB962C8B-B14F-4D97-AF65-F5344CB8AC3E}">
        <p14:creationId xmlns:p14="http://schemas.microsoft.com/office/powerpoint/2010/main" val="88240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xmlns=""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p:nvPr>
              <p:extLst>
                <p:ext uri="{386F3935-93C4-4BCD-93E2-E3B085C9AB24}">
                  <p16:designElem xmlns:p16="http://schemas.microsoft.com/office/powerpoint/2015/main" xmlns=""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p:nvPr>
              <p:extLst>
                <p:ext uri="{386F3935-93C4-4BCD-93E2-E3B085C9AB24}">
                  <p16:designElem xmlns:p16="http://schemas.microsoft.com/office/powerpoint/2015/main" xmlns=""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6072776" cy="1622322"/>
          </a:xfrm>
        </p:spPr>
        <p:txBody>
          <a:bodyPr>
            <a:normAutofit/>
          </a:bodyPr>
          <a:lstStyle/>
          <a:p>
            <a:r>
              <a:rPr lang="cs-CZ" dirty="0">
                <a:solidFill>
                  <a:srgbClr val="EBEBEB"/>
                </a:solidFill>
              </a:rPr>
              <a:t>PROCES</a:t>
            </a:r>
          </a:p>
        </p:txBody>
      </p:sp>
      <p:sp>
        <p:nvSpPr>
          <p:cNvPr id="3" name="Symbol zastępczy zawartości 2"/>
          <p:cNvSpPr>
            <a:spLocks noGrp="1"/>
          </p:cNvSpPr>
          <p:nvPr>
            <p:ph idx="1"/>
          </p:nvPr>
        </p:nvSpPr>
        <p:spPr>
          <a:xfrm>
            <a:off x="639098" y="2418735"/>
            <a:ext cx="6072776" cy="3811740"/>
          </a:xfrm>
        </p:spPr>
        <p:txBody>
          <a:bodyPr anchor="ctr">
            <a:normAutofit/>
          </a:bodyPr>
          <a:lstStyle/>
          <a:p>
            <a:pPr marL="0" indent="0">
              <a:buNone/>
            </a:pPr>
            <a:r>
              <a:rPr lang="cs-CZ" dirty="0">
                <a:solidFill>
                  <a:srgbClr val="FFFFFF"/>
                </a:solidFill>
              </a:rPr>
              <a:t>SKUPINA Č. 1</a:t>
            </a:r>
          </a:p>
          <a:p>
            <a:pPr marL="0" indent="0">
              <a:buNone/>
            </a:pPr>
            <a:r>
              <a:rPr lang="cs-CZ" dirty="0">
                <a:solidFill>
                  <a:srgbClr val="FFFFFF"/>
                </a:solidFill>
              </a:rPr>
              <a:t>POKUS 2 - II. HODINA</a:t>
            </a:r>
          </a:p>
          <a:p>
            <a:pPr>
              <a:buFont typeface="+mj-lt"/>
              <a:buAutoNum type="arabicPeriod"/>
            </a:pPr>
            <a:r>
              <a:rPr lang="cs-CZ" dirty="0">
                <a:solidFill>
                  <a:srgbClr val="FFFFFF"/>
                </a:solidFill>
                <a:latin typeface="Trebuchet MS" panose="020B0603020202020204" pitchFamily="34" charset="0"/>
              </a:rPr>
              <a:t>Prohlédněte si na síti pokus č. 6 „Elektrizace těles“ (odkaz č. 5 ve Zdrojích).</a:t>
            </a:r>
          </a:p>
          <a:p>
            <a:pPr>
              <a:buFont typeface="+mj-lt"/>
              <a:buAutoNum type="arabicPeriod"/>
            </a:pPr>
            <a:r>
              <a:rPr lang="cs-CZ" dirty="0">
                <a:solidFill>
                  <a:srgbClr val="FFFFFF"/>
                </a:solidFill>
                <a:latin typeface="Trebuchet MS" panose="020B0603020202020204" pitchFamily="34" charset="0"/>
              </a:rPr>
              <a:t>Proveďte sami tento pokus.</a:t>
            </a:r>
          </a:p>
          <a:p>
            <a:pPr>
              <a:buFont typeface="+mj-lt"/>
              <a:buAutoNum type="arabicPeriod"/>
            </a:pPr>
            <a:r>
              <a:rPr lang="cs-CZ" dirty="0">
                <a:solidFill>
                  <a:srgbClr val="FFFFFF"/>
                </a:solidFill>
                <a:latin typeface="Trebuchet MS" panose="020B0603020202020204" pitchFamily="34" charset="0"/>
              </a:rPr>
              <a:t>Odpovězte písemně na následující otázky:</a:t>
            </a:r>
          </a:p>
          <a:p>
            <a:pPr>
              <a:buFontTx/>
              <a:buChar char="-"/>
            </a:pPr>
            <a:r>
              <a:rPr lang="cs-CZ" dirty="0">
                <a:solidFill>
                  <a:srgbClr val="FFFFFF"/>
                </a:solidFill>
                <a:latin typeface="Trebuchet MS" panose="020B0603020202020204" pitchFamily="34" charset="0"/>
              </a:rPr>
              <a:t>V čem spočívá elektrizace těles?</a:t>
            </a:r>
          </a:p>
          <a:p>
            <a:pPr>
              <a:buFontTx/>
              <a:buChar char="-"/>
            </a:pPr>
            <a:r>
              <a:rPr lang="cs-CZ" dirty="0">
                <a:solidFill>
                  <a:srgbClr val="FFFFFF"/>
                </a:solidFill>
                <a:latin typeface="Trebuchet MS" panose="020B0603020202020204" pitchFamily="34" charset="0"/>
              </a:rPr>
              <a:t>Uveďte 3 způsoby elektrizace těles a popište je.</a:t>
            </a:r>
          </a:p>
          <a:p>
            <a:pPr>
              <a:buFontTx/>
              <a:buChar char="-"/>
            </a:pPr>
            <a:r>
              <a:rPr lang="cs-CZ" dirty="0">
                <a:solidFill>
                  <a:srgbClr val="FFFFFF"/>
                </a:solidFill>
                <a:latin typeface="Trebuchet MS" panose="020B0603020202020204" pitchFamily="34" charset="0"/>
              </a:rPr>
              <a:t>Uveďte pravidlo chování náboje.</a:t>
            </a:r>
          </a:p>
          <a:p>
            <a:pPr>
              <a:buFont typeface="+mj-lt"/>
              <a:buAutoNum type="arabicPeriod"/>
            </a:pPr>
            <a:endParaRPr lang="cs-CZ" dirty="0">
              <a:solidFill>
                <a:srgbClr val="FFFFFF"/>
              </a:solidFill>
              <a:latin typeface="Trebuchet MS" panose="020B0603020202020204" pitchFamily="34" charset="0"/>
            </a:endParaRPr>
          </a:p>
          <a:p>
            <a:pPr>
              <a:buFont typeface="+mj-lt"/>
              <a:buAutoNum type="arabicPeriod"/>
            </a:pPr>
            <a:endParaRPr lang="cs-CZ" dirty="0">
              <a:solidFill>
                <a:srgbClr val="FFFFFF"/>
              </a:solidFill>
            </a:endParaRPr>
          </a:p>
          <a:p>
            <a:pPr marL="0" indent="0">
              <a:buNone/>
            </a:pPr>
            <a:endParaRPr lang="cs-CZ" dirty="0">
              <a:solidFill>
                <a:srgbClr val="FFFFFF"/>
              </a:solidFill>
            </a:endParaRPr>
          </a:p>
        </p:txBody>
      </p:sp>
      <p:pic>
        <p:nvPicPr>
          <p:cNvPr id="6146" name="Picture 2" descr="Easter Bunny, Wiosna, Frühlingsanfang">
            <a:extLst>
              <a:ext uri="{FF2B5EF4-FFF2-40B4-BE49-F238E27FC236}">
                <a16:creationId xmlns:a16="http://schemas.microsoft.com/office/drawing/2014/main" xmlns="" id="{8ADD64D1-6608-48C6-8E04-22ED7B3D8A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753" y="2180167"/>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1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xmlns=""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p:nvPr>
              <p:extLst>
                <p:ext uri="{386F3935-93C4-4BCD-93E2-E3B085C9AB24}">
                  <p16:designElem xmlns:p16="http://schemas.microsoft.com/office/powerpoint/2015/main" xmlns=""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p:nvPr>
              <p:extLst>
                <p:ext uri="{386F3935-93C4-4BCD-93E2-E3B085C9AB24}">
                  <p16:designElem xmlns:p16="http://schemas.microsoft.com/office/powerpoint/2015/main" xmlns=""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39098" y="629265"/>
            <a:ext cx="5132438" cy="1622322"/>
          </a:xfrm>
        </p:spPr>
        <p:txBody>
          <a:bodyPr>
            <a:normAutofit/>
          </a:bodyPr>
          <a:lstStyle/>
          <a:p>
            <a:r>
              <a:rPr lang="cs-CZ">
                <a:solidFill>
                  <a:srgbClr val="EBEBEB"/>
                </a:solidFill>
              </a:rPr>
              <a:t>PROCES</a:t>
            </a:r>
          </a:p>
        </p:txBody>
      </p:sp>
      <p:sp>
        <p:nvSpPr>
          <p:cNvPr id="3" name="Symbol zastępczy zawartości 2"/>
          <p:cNvSpPr>
            <a:spLocks noGrp="1"/>
          </p:cNvSpPr>
          <p:nvPr>
            <p:ph idx="1"/>
          </p:nvPr>
        </p:nvSpPr>
        <p:spPr>
          <a:xfrm>
            <a:off x="639098" y="2418735"/>
            <a:ext cx="5132439" cy="3811742"/>
          </a:xfrm>
        </p:spPr>
        <p:txBody>
          <a:bodyPr anchor="ctr">
            <a:normAutofit/>
          </a:bodyPr>
          <a:lstStyle/>
          <a:p>
            <a:pPr marL="0" indent="0">
              <a:lnSpc>
                <a:spcPct val="90000"/>
              </a:lnSpc>
              <a:buNone/>
            </a:pPr>
            <a:r>
              <a:rPr lang="cs-CZ" dirty="0">
                <a:solidFill>
                  <a:srgbClr val="FFFFFF"/>
                </a:solidFill>
              </a:rPr>
              <a:t>SKUPINA Č. 1</a:t>
            </a:r>
          </a:p>
          <a:p>
            <a:pPr marL="0" indent="0">
              <a:lnSpc>
                <a:spcPct val="90000"/>
              </a:lnSpc>
              <a:buNone/>
            </a:pPr>
            <a:r>
              <a:rPr lang="cs-CZ" dirty="0">
                <a:solidFill>
                  <a:srgbClr val="FFFFFF"/>
                </a:solidFill>
              </a:rPr>
              <a:t>POKUS 3 - III. HODINA</a:t>
            </a:r>
          </a:p>
          <a:p>
            <a:pPr>
              <a:lnSpc>
                <a:spcPct val="90000"/>
              </a:lnSpc>
              <a:buFont typeface="+mj-lt"/>
              <a:buAutoNum type="arabicPeriod"/>
            </a:pPr>
            <a:r>
              <a:rPr lang="cs-CZ" dirty="0">
                <a:solidFill>
                  <a:srgbClr val="FFFFFF"/>
                </a:solidFill>
              </a:rPr>
              <a:t>Prohlédněte si na síti pokus č. 17 „Podmínka přenosu tepla“ (odkaz č. 6 ve Zdrojích).</a:t>
            </a:r>
          </a:p>
          <a:p>
            <a:pPr>
              <a:lnSpc>
                <a:spcPct val="90000"/>
              </a:lnSpc>
              <a:buFont typeface="+mj-lt"/>
              <a:buAutoNum type="arabicPeriod"/>
            </a:pPr>
            <a:r>
              <a:rPr lang="cs-CZ" dirty="0">
                <a:solidFill>
                  <a:srgbClr val="FFFFFF"/>
                </a:solidFill>
              </a:rPr>
              <a:t>Proveďte sami tento pokus.</a:t>
            </a:r>
          </a:p>
          <a:p>
            <a:pPr>
              <a:lnSpc>
                <a:spcPct val="90000"/>
              </a:lnSpc>
              <a:buFont typeface="+mj-lt"/>
              <a:buAutoNum type="arabicPeriod"/>
            </a:pPr>
            <a:r>
              <a:rPr lang="cs-CZ" dirty="0">
                <a:solidFill>
                  <a:srgbClr val="FFFFFF"/>
                </a:solidFill>
              </a:rPr>
              <a:t>Odpovězte písemně na následující otázky:</a:t>
            </a:r>
          </a:p>
          <a:p>
            <a:pPr>
              <a:lnSpc>
                <a:spcPct val="90000"/>
              </a:lnSpc>
              <a:buFontTx/>
              <a:buChar char="-"/>
            </a:pPr>
            <a:r>
              <a:rPr lang="cs-CZ" dirty="0">
                <a:solidFill>
                  <a:srgbClr val="FFFFFF"/>
                </a:solidFill>
              </a:rPr>
              <a:t>Co je teplo?</a:t>
            </a:r>
          </a:p>
          <a:p>
            <a:pPr>
              <a:lnSpc>
                <a:spcPct val="90000"/>
              </a:lnSpc>
              <a:buFontTx/>
              <a:buChar char="-"/>
            </a:pPr>
            <a:r>
              <a:rPr lang="cs-CZ" dirty="0">
                <a:solidFill>
                  <a:srgbClr val="FFFFFF"/>
                </a:solidFill>
              </a:rPr>
              <a:t>Jaká je podmínka přenosu tepla?</a:t>
            </a:r>
          </a:p>
          <a:p>
            <a:pPr>
              <a:lnSpc>
                <a:spcPct val="90000"/>
              </a:lnSpc>
              <a:buFontTx/>
              <a:buChar char="-"/>
            </a:pPr>
            <a:r>
              <a:rPr lang="cs-CZ" dirty="0">
                <a:solidFill>
                  <a:srgbClr val="FFFFFF"/>
                </a:solidFill>
              </a:rPr>
              <a:t>Jaký je směr přenosu tepla?</a:t>
            </a:r>
          </a:p>
          <a:p>
            <a:pPr>
              <a:lnSpc>
                <a:spcPct val="90000"/>
              </a:lnSpc>
              <a:buFontTx/>
              <a:buChar char="-"/>
            </a:pPr>
            <a:endParaRPr lang="cs-CZ" dirty="0">
              <a:solidFill>
                <a:srgbClr val="FFFFFF"/>
              </a:solidFill>
            </a:endParaRPr>
          </a:p>
          <a:p>
            <a:pPr>
              <a:lnSpc>
                <a:spcPct val="90000"/>
              </a:lnSpc>
              <a:buFont typeface="+mj-lt"/>
              <a:buAutoNum type="arabicPeriod"/>
            </a:pPr>
            <a:endParaRPr lang="cs-CZ" dirty="0">
              <a:solidFill>
                <a:srgbClr val="FFFFFF"/>
              </a:solidFill>
            </a:endParaRPr>
          </a:p>
          <a:p>
            <a:pPr marL="0" indent="0">
              <a:lnSpc>
                <a:spcPct val="90000"/>
              </a:lnSpc>
              <a:buNone/>
            </a:pPr>
            <a:endParaRPr lang="cs-CZ" dirty="0">
              <a:solidFill>
                <a:srgbClr val="FFFFFF"/>
              </a:solidFill>
            </a:endParaRPr>
          </a:p>
        </p:txBody>
      </p:sp>
      <p:pic>
        <p:nvPicPr>
          <p:cNvPr id="7170" name="Picture 2" descr="Gotowania, Edukacja, Milch, Mleka">
            <a:extLst>
              <a:ext uri="{FF2B5EF4-FFF2-40B4-BE49-F238E27FC236}">
                <a16:creationId xmlns:a16="http://schemas.microsoft.com/office/drawing/2014/main" xmlns="" id="{5A773B37-294D-4368-9AEF-546BC18C05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0247" y="1677775"/>
            <a:ext cx="34290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6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ajko, Owalny, Żywności, Okrągłe">
            <a:extLst>
              <a:ext uri="{FF2B5EF4-FFF2-40B4-BE49-F238E27FC236}">
                <a16:creationId xmlns:a16="http://schemas.microsoft.com/office/drawing/2014/main" xmlns="" id="{9C969489-B8DD-4DC8-8B9A-0FE9E520C8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26" b="1"/>
          <a:stretch/>
        </p:blipFill>
        <p:spPr bwMode="auto">
          <a:xfrm>
            <a:off x="6487648" y="2775950"/>
            <a:ext cx="2090649"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Szkło, Puchar, Pić, Pusty">
            <a:extLst>
              <a:ext uri="{FF2B5EF4-FFF2-40B4-BE49-F238E27FC236}">
                <a16:creationId xmlns:a16="http://schemas.microsoft.com/office/drawing/2014/main" xmlns="" id="{B0CD3163-6162-453E-88B9-64AD20737C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56" r="16782" b="1"/>
          <a:stretch/>
        </p:blipFill>
        <p:spPr bwMode="auto">
          <a:xfrm>
            <a:off x="9053107" y="2775951"/>
            <a:ext cx="2090649"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154954" y="973668"/>
            <a:ext cx="8761413" cy="706964"/>
          </a:xfrm>
        </p:spPr>
        <p:txBody>
          <a:bodyPr>
            <a:normAutofit/>
          </a:bodyPr>
          <a:lstStyle/>
          <a:p>
            <a:r>
              <a:rPr lang="cs-CZ"/>
              <a:t>PROCES</a:t>
            </a:r>
          </a:p>
        </p:txBody>
      </p:sp>
      <p:sp>
        <p:nvSpPr>
          <p:cNvPr id="3" name="Symbol zastępczy zawartości 2"/>
          <p:cNvSpPr>
            <a:spLocks noGrp="1"/>
          </p:cNvSpPr>
          <p:nvPr>
            <p:ph idx="1"/>
          </p:nvPr>
        </p:nvSpPr>
        <p:spPr>
          <a:xfrm>
            <a:off x="263952" y="2603500"/>
            <a:ext cx="6102982" cy="3416300"/>
          </a:xfrm>
        </p:spPr>
        <p:txBody>
          <a:bodyPr anchor="ctr">
            <a:normAutofit/>
          </a:bodyPr>
          <a:lstStyle/>
          <a:p>
            <a:pPr marL="0" indent="0">
              <a:lnSpc>
                <a:spcPct val="90000"/>
              </a:lnSpc>
              <a:buNone/>
            </a:pPr>
            <a:r>
              <a:rPr lang="cs-CZ" sz="1000" b="1" dirty="0"/>
              <a:t>SKUPINA Č. 2</a:t>
            </a:r>
          </a:p>
          <a:p>
            <a:pPr marL="0" lvl="0" indent="0">
              <a:lnSpc>
                <a:spcPct val="90000"/>
              </a:lnSpc>
              <a:buNone/>
            </a:pPr>
            <a:r>
              <a:rPr lang="cs-CZ" sz="1000" dirty="0">
                <a:latin typeface="Trebuchet MS" panose="020B0603020202020204" pitchFamily="34" charset="0"/>
              </a:rPr>
              <a:t>POKUS 1 - I. HODINA</a:t>
            </a:r>
          </a:p>
          <a:p>
            <a:pPr lvl="0">
              <a:lnSpc>
                <a:spcPct val="90000"/>
              </a:lnSpc>
              <a:buFont typeface="+mj-lt"/>
              <a:buAutoNum type="arabicPeriod"/>
            </a:pPr>
            <a:r>
              <a:rPr lang="cs-CZ" sz="1100" dirty="0">
                <a:latin typeface="Trebuchet MS" panose="020B0603020202020204" pitchFamily="34" charset="0"/>
              </a:rPr>
              <a:t>Prohlédněte si na síti pokus č. 16 „Plovoucí vejce“ (odkaz č. 2 ve Zdrojích).</a:t>
            </a:r>
          </a:p>
          <a:p>
            <a:pPr lvl="0">
              <a:lnSpc>
                <a:spcPct val="90000"/>
              </a:lnSpc>
              <a:buFont typeface="+mj-lt"/>
              <a:buAutoNum type="arabicPeriod"/>
            </a:pPr>
            <a:r>
              <a:rPr lang="cs-CZ" sz="1100" dirty="0">
                <a:latin typeface="Trebuchet MS" panose="020B0603020202020204" pitchFamily="34" charset="0"/>
              </a:rPr>
              <a:t>Zkuste pokus provést sami.</a:t>
            </a:r>
          </a:p>
          <a:p>
            <a:pPr lvl="0">
              <a:lnSpc>
                <a:spcPct val="90000"/>
              </a:lnSpc>
              <a:buFont typeface="+mj-lt"/>
              <a:buAutoNum type="arabicPeriod"/>
            </a:pPr>
            <a:r>
              <a:rPr lang="cs-CZ" sz="1100" dirty="0">
                <a:latin typeface="Trebuchet MS" panose="020B0603020202020204" pitchFamily="34" charset="0"/>
              </a:rPr>
              <a:t>Odpovězte písemně na následující otázky:</a:t>
            </a:r>
          </a:p>
          <a:p>
            <a:pPr lvl="0">
              <a:lnSpc>
                <a:spcPct val="90000"/>
              </a:lnSpc>
              <a:buFontTx/>
              <a:buChar char="-"/>
            </a:pPr>
            <a:r>
              <a:rPr lang="cs-CZ" sz="1100" dirty="0">
                <a:latin typeface="Trebuchet MS" panose="020B0603020202020204" pitchFamily="34" charset="0"/>
              </a:rPr>
              <a:t>Proč vejce ponořené do vody neplave?</a:t>
            </a:r>
          </a:p>
          <a:p>
            <a:pPr lvl="0">
              <a:lnSpc>
                <a:spcPct val="90000"/>
              </a:lnSpc>
              <a:buFontTx/>
              <a:buChar char="-"/>
            </a:pPr>
            <a:r>
              <a:rPr lang="cs-CZ" sz="1100" dirty="0">
                <a:latin typeface="Trebuchet MS" panose="020B0603020202020204" pitchFamily="34" charset="0"/>
              </a:rPr>
              <a:t>Proč vejce ponořené do slané vody vyplave na hladinu?</a:t>
            </a:r>
          </a:p>
          <a:p>
            <a:pPr lvl="0">
              <a:lnSpc>
                <a:spcPct val="90000"/>
              </a:lnSpc>
              <a:buFontTx/>
              <a:buChar char="-"/>
            </a:pPr>
            <a:r>
              <a:rPr lang="cs-CZ" sz="1100" dirty="0">
                <a:latin typeface="Trebuchet MS" panose="020B0603020202020204" pitchFamily="34" charset="0"/>
              </a:rPr>
              <a:t>Uveďte obsah Archimedova zákona.</a:t>
            </a:r>
          </a:p>
          <a:p>
            <a:pPr lvl="0">
              <a:lnSpc>
                <a:spcPct val="90000"/>
              </a:lnSpc>
              <a:buFontTx/>
              <a:buChar char="-"/>
            </a:pPr>
            <a:r>
              <a:rPr lang="cs-CZ" sz="1100" dirty="0">
                <a:latin typeface="Trebuchet MS" panose="020B0603020202020204" pitchFamily="34" charset="0"/>
              </a:rPr>
              <a:t>Uveďte vzorec pro vztlakovou sílu a popište jej.</a:t>
            </a:r>
          </a:p>
          <a:p>
            <a:pPr lvl="0">
              <a:lnSpc>
                <a:spcPct val="90000"/>
              </a:lnSpc>
              <a:buFontTx/>
              <a:buChar char="-"/>
            </a:pPr>
            <a:r>
              <a:rPr lang="cs-CZ" sz="1100" dirty="0">
                <a:latin typeface="Trebuchet MS" panose="020B0603020202020204" pitchFamily="34" charset="0"/>
              </a:rPr>
              <a:t>Kdy těleso ponořené do kapaliny klesá? </a:t>
            </a:r>
          </a:p>
          <a:p>
            <a:pPr lvl="0">
              <a:lnSpc>
                <a:spcPct val="90000"/>
              </a:lnSpc>
              <a:buFontTx/>
              <a:buChar char="-"/>
            </a:pPr>
            <a:r>
              <a:rPr lang="cs-CZ" sz="1100" dirty="0">
                <a:latin typeface="Trebuchet MS" panose="020B0603020202020204" pitchFamily="34" charset="0"/>
              </a:rPr>
              <a:t>Kdy těleso ponořené do kapaliny plave v libovolné hloubce?</a:t>
            </a:r>
          </a:p>
          <a:p>
            <a:pPr lvl="0">
              <a:lnSpc>
                <a:spcPct val="90000"/>
              </a:lnSpc>
              <a:buFontTx/>
              <a:buChar char="-"/>
            </a:pPr>
            <a:r>
              <a:rPr lang="cs-CZ" sz="1100" dirty="0">
                <a:latin typeface="Trebuchet MS" panose="020B0603020202020204" pitchFamily="34" charset="0"/>
              </a:rPr>
              <a:t>Kdy těleso ponořené do kapaliny plave na hladině?</a:t>
            </a:r>
          </a:p>
          <a:p>
            <a:pPr marL="0" indent="0">
              <a:lnSpc>
                <a:spcPct val="90000"/>
              </a:lnSpc>
              <a:buNone/>
            </a:pPr>
            <a:endParaRPr lang="cs-CZ" sz="1100" b="1" dirty="0"/>
          </a:p>
          <a:p>
            <a:pPr marL="0" indent="0">
              <a:lnSpc>
                <a:spcPct val="90000"/>
              </a:lnSpc>
              <a:buNone/>
            </a:pPr>
            <a:endParaRPr lang="cs-CZ" sz="1000" b="1" dirty="0"/>
          </a:p>
          <a:p>
            <a:pPr>
              <a:lnSpc>
                <a:spcPct val="90000"/>
              </a:lnSpc>
            </a:pPr>
            <a:endParaRPr lang="cs-CZ" sz="1000" dirty="0"/>
          </a:p>
        </p:txBody>
      </p:sp>
    </p:spTree>
    <p:extLst>
      <p:ext uri="{BB962C8B-B14F-4D97-AF65-F5344CB8AC3E}">
        <p14:creationId xmlns:p14="http://schemas.microsoft.com/office/powerpoint/2010/main" val="224796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azeta, Media Informacyjne">
            <a:extLst>
              <a:ext uri="{FF2B5EF4-FFF2-40B4-BE49-F238E27FC236}">
                <a16:creationId xmlns:a16="http://schemas.microsoft.com/office/drawing/2014/main" xmlns="" id="{91809964-EF3C-43FA-A3BE-64B136E8D7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40" r="4" b="4"/>
          <a:stretch/>
        </p:blipFill>
        <p:spPr bwMode="auto">
          <a:xfrm>
            <a:off x="1151467" y="2775951"/>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154954" y="973668"/>
            <a:ext cx="8761413" cy="706964"/>
          </a:xfrm>
        </p:spPr>
        <p:txBody>
          <a:bodyPr>
            <a:normAutofit/>
          </a:bodyPr>
          <a:lstStyle/>
          <a:p>
            <a:r>
              <a:rPr lang="cs-CZ"/>
              <a:t>PROCES</a:t>
            </a:r>
          </a:p>
        </p:txBody>
      </p:sp>
      <p:sp>
        <p:nvSpPr>
          <p:cNvPr id="3" name="Symbol zastępczy zawartości 2"/>
          <p:cNvSpPr>
            <a:spLocks noGrp="1"/>
          </p:cNvSpPr>
          <p:nvPr>
            <p:ph idx="1"/>
          </p:nvPr>
        </p:nvSpPr>
        <p:spPr>
          <a:xfrm>
            <a:off x="5980954" y="2603500"/>
            <a:ext cx="5211979" cy="3416300"/>
          </a:xfrm>
        </p:spPr>
        <p:txBody>
          <a:bodyPr anchor="ctr">
            <a:normAutofit/>
          </a:bodyPr>
          <a:lstStyle/>
          <a:p>
            <a:pPr marL="0" indent="0">
              <a:lnSpc>
                <a:spcPct val="90000"/>
              </a:lnSpc>
              <a:buNone/>
            </a:pPr>
            <a:r>
              <a:rPr lang="cs-CZ" sz="1500" dirty="0">
                <a:latin typeface="Trebuchet MS" panose="020B0603020202020204" pitchFamily="34" charset="0"/>
              </a:rPr>
              <a:t>SKUPINA Č. 2</a:t>
            </a:r>
          </a:p>
          <a:p>
            <a:pPr marL="0" indent="0">
              <a:lnSpc>
                <a:spcPct val="90000"/>
              </a:lnSpc>
              <a:buNone/>
            </a:pPr>
            <a:r>
              <a:rPr lang="cs-CZ" sz="1500" dirty="0">
                <a:latin typeface="Trebuchet MS" panose="020B0603020202020204" pitchFamily="34" charset="0"/>
              </a:rPr>
              <a:t>POKUS 2 - II. HODINA</a:t>
            </a:r>
          </a:p>
          <a:p>
            <a:pPr>
              <a:lnSpc>
                <a:spcPct val="90000"/>
              </a:lnSpc>
              <a:buFont typeface="+mj-lt"/>
              <a:buAutoNum type="arabicPeriod"/>
            </a:pPr>
            <a:r>
              <a:rPr lang="cs-CZ" sz="1500" dirty="0">
                <a:latin typeface="Trebuchet MS" panose="020B0603020202020204" pitchFamily="34" charset="0"/>
              </a:rPr>
              <a:t>Prohlédněte si na síti pokus č. 7 „Elektrizované noviny“ (odkaz č. 5 ve Zdrojích).</a:t>
            </a:r>
          </a:p>
          <a:p>
            <a:pPr>
              <a:lnSpc>
                <a:spcPct val="90000"/>
              </a:lnSpc>
              <a:buFont typeface="+mj-lt"/>
              <a:buAutoNum type="arabicPeriod"/>
            </a:pPr>
            <a:r>
              <a:rPr lang="cs-CZ" sz="1500" dirty="0">
                <a:latin typeface="Trebuchet MS" panose="020B0603020202020204" pitchFamily="34" charset="0"/>
              </a:rPr>
              <a:t>Proveďte sami tento pokus.</a:t>
            </a:r>
          </a:p>
          <a:p>
            <a:pPr>
              <a:lnSpc>
                <a:spcPct val="90000"/>
              </a:lnSpc>
              <a:buFont typeface="+mj-lt"/>
              <a:buAutoNum type="arabicPeriod"/>
            </a:pPr>
            <a:r>
              <a:rPr lang="cs-CZ" sz="1500" dirty="0">
                <a:latin typeface="Trebuchet MS" panose="020B0603020202020204" pitchFamily="34" charset="0"/>
              </a:rPr>
              <a:t>Odpovězte písemně na následující otázky:</a:t>
            </a:r>
          </a:p>
          <a:p>
            <a:pPr>
              <a:lnSpc>
                <a:spcPct val="90000"/>
              </a:lnSpc>
              <a:buFontTx/>
              <a:buChar char="-"/>
            </a:pPr>
            <a:r>
              <a:rPr lang="cs-CZ" sz="1500" dirty="0">
                <a:latin typeface="Trebuchet MS" panose="020B0603020202020204" pitchFamily="34" charset="0"/>
              </a:rPr>
              <a:t>V čem spočívá elektrizace těles?</a:t>
            </a:r>
          </a:p>
          <a:p>
            <a:pPr>
              <a:lnSpc>
                <a:spcPct val="90000"/>
              </a:lnSpc>
              <a:buFontTx/>
              <a:buChar char="-"/>
            </a:pPr>
            <a:r>
              <a:rPr lang="cs-CZ" sz="1500" dirty="0">
                <a:latin typeface="Trebuchet MS" panose="020B0603020202020204" pitchFamily="34" charset="0"/>
              </a:rPr>
              <a:t>Uveďte 3 způsoby elektrizace těles a popište je.</a:t>
            </a:r>
          </a:p>
          <a:p>
            <a:pPr>
              <a:lnSpc>
                <a:spcPct val="90000"/>
              </a:lnSpc>
              <a:buFontTx/>
              <a:buChar char="-"/>
            </a:pPr>
            <a:r>
              <a:rPr lang="cs-CZ" sz="1500" dirty="0">
                <a:latin typeface="Trebuchet MS" panose="020B0603020202020204" pitchFamily="34" charset="0"/>
              </a:rPr>
              <a:t>Uveďte pravidlo chování náboje.</a:t>
            </a:r>
          </a:p>
          <a:p>
            <a:pPr marL="0" indent="0">
              <a:lnSpc>
                <a:spcPct val="90000"/>
              </a:lnSpc>
              <a:buNone/>
            </a:pPr>
            <a:endParaRPr lang="cs-CZ" sz="1500" dirty="0">
              <a:latin typeface="Trebuchet MS" panose="020B0603020202020204" pitchFamily="34" charset="0"/>
            </a:endParaRPr>
          </a:p>
          <a:p>
            <a:pPr marL="0" indent="0">
              <a:lnSpc>
                <a:spcPct val="90000"/>
              </a:lnSpc>
              <a:buNone/>
            </a:pPr>
            <a:endParaRPr lang="cs-CZ" sz="1500" dirty="0"/>
          </a:p>
        </p:txBody>
      </p:sp>
    </p:spTree>
    <p:extLst>
      <p:ext uri="{BB962C8B-B14F-4D97-AF65-F5344CB8AC3E}">
        <p14:creationId xmlns:p14="http://schemas.microsoft.com/office/powerpoint/2010/main" val="1882954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Jon (sala konferencyjn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Jon (sala konferencyjna)">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sala konferencyjn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Facet</Template>
  <TotalTime>774</TotalTime>
  <Words>1123</Words>
  <Application>Microsoft Office PowerPoint</Application>
  <PresentationFormat>Panoramiczny</PresentationFormat>
  <Paragraphs>164</Paragraphs>
  <Slides>18</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18</vt:i4>
      </vt:variant>
    </vt:vector>
  </HeadingPairs>
  <TitlesOfParts>
    <vt:vector size="29" baseType="lpstr">
      <vt:lpstr>Arial</vt:lpstr>
      <vt:lpstr>Bradley Hand ITC</vt:lpstr>
      <vt:lpstr>Calibri Light</vt:lpstr>
      <vt:lpstr>Century Gothic</vt:lpstr>
      <vt:lpstr>Gill Sans MT</vt:lpstr>
      <vt:lpstr>Lucida Sans Unicode</vt:lpstr>
      <vt:lpstr>Mangal</vt:lpstr>
      <vt:lpstr>Trebuchet MS</vt:lpstr>
      <vt:lpstr>Wingdings</vt:lpstr>
      <vt:lpstr>Wingdings 3</vt:lpstr>
      <vt:lpstr>Jon (sala konferencyjna)</vt:lpstr>
      <vt:lpstr>Prezentacja programu PowerPoint</vt:lpstr>
      <vt:lpstr>ÚVOD</vt:lpstr>
      <vt:lpstr>ZADÁNÍ</vt:lpstr>
      <vt:lpstr>PROCES</vt:lpstr>
      <vt:lpstr>PROCES</vt:lpstr>
      <vt:lpstr>PROCES</vt:lpstr>
      <vt:lpstr>PROCES</vt:lpstr>
      <vt:lpstr>PROCES</vt:lpstr>
      <vt:lpstr>PROCES</vt:lpstr>
      <vt:lpstr>PROCES</vt:lpstr>
      <vt:lpstr>PROCES</vt:lpstr>
      <vt:lpstr>ZDROJE</vt:lpstr>
      <vt:lpstr>HODNOCENÍ</vt:lpstr>
      <vt:lpstr>HODNOCENÍ</vt:lpstr>
      <vt:lpstr>HODNOCENÍ - BODOVÁNÍ</vt:lpstr>
      <vt:lpstr>VÝSLEDKY</vt:lpstr>
      <vt:lpstr>PŘÍRUČKA PRO UČITELE</vt:lpstr>
      <vt:lpstr>PŘÍRUČKA PRO UČITELE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Sabina Folwarska</dc:creator>
  <cp:lastModifiedBy>Anna Basta</cp:lastModifiedBy>
  <cp:revision>44</cp:revision>
  <dcterms:created xsi:type="dcterms:W3CDTF">2017-05-04T13:59:20Z</dcterms:created>
  <dcterms:modified xsi:type="dcterms:W3CDTF">2020-01-14T11:46:18Z</dcterms:modified>
</cp:coreProperties>
</file>