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ntiskola.eu/cz/bakalarske-diplomove-prace/30658-navigacny-system-pre-automobil" TargetMode="External"/><Relationship Id="rId3" Type="http://schemas.openxmlformats.org/officeDocument/2006/relationships/hyperlink" Target="https://cs.wikipedia.org/wiki/Mapa" TargetMode="External"/><Relationship Id="rId7" Type="http://schemas.openxmlformats.org/officeDocument/2006/relationships/hyperlink" Target="http://www.cestydoprirody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ky.cz/" TargetMode="External"/><Relationship Id="rId5" Type="http://schemas.openxmlformats.org/officeDocument/2006/relationships/hyperlink" Target="https://www.vyletnik.cz/turisticke-trasy/" TargetMode="External"/><Relationship Id="rId4" Type="http://schemas.openxmlformats.org/officeDocument/2006/relationships/hyperlink" Target="http://www.trasy.net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ykloportal.ostrov.cz/cz/turisticke-trasy" TargetMode="External"/><Relationship Id="rId3" Type="http://schemas.openxmlformats.org/officeDocument/2006/relationships/hyperlink" Target="http://www.pecpodsnezkou.cz/turisticke-trasy/" TargetMode="External"/><Relationship Id="rId7" Type="http://schemas.openxmlformats.org/officeDocument/2006/relationships/hyperlink" Target="http://www.zivykraj.cz/cz/aktivity/turisticke-tras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GPS" TargetMode="External"/><Relationship Id="rId5" Type="http://schemas.openxmlformats.org/officeDocument/2006/relationships/hyperlink" Target="https://cs.wikipedia.org/wiki/Turistick%C3%BD_naviga%C4%8Dn%C3%AD_p%C5%99%C3%ADstroj" TargetMode="External"/><Relationship Id="rId4" Type="http://schemas.openxmlformats.org/officeDocument/2006/relationships/hyperlink" Target="http://antiskola.eu/cz/referaty/18827-cyklo-turisticky-vyle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rostkow.oeiizk.waw.pl/efs/gg/IL/evaluation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2101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CESTOVÁNÍ S PLÁNEM A MAPOU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9" y="3550489"/>
            <a:ext cx="3469098" cy="217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3016"/>
            <a:ext cx="7364854" cy="277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/>
              <a:t>WebQuest je určen pro 6. třídy základních škol</a:t>
            </a:r>
          </a:p>
          <a:p>
            <a:pPr marL="0" indent="0">
              <a:buNone/>
            </a:pPr>
            <a:r>
              <a:rPr lang="cs-CZ" sz="2000" b="1" dirty="0"/>
              <a:t>Cíle:</a:t>
            </a:r>
          </a:p>
          <a:p>
            <a:r>
              <a:rPr lang="cs-CZ" sz="2000" b="1" dirty="0"/>
              <a:t>dovednost využití map a plánů </a:t>
            </a:r>
          </a:p>
          <a:p>
            <a:r>
              <a:rPr lang="cs-CZ" sz="2000" b="1" dirty="0"/>
              <a:t>pobízení žáků k samostatnému získávání znalostí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600" b="1" dirty="0"/>
              <a:t>Autorka projektu: Joanna Lemirowska - Wronka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81" y="3764010"/>
            <a:ext cx="1855093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EEA6AE2-B0A3-4F29-B3BA-9FA45156F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4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745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7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8"/>
            <a:ext cx="91138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/>
              <a:t>3. Vyhledávání informací, které odpovídají na otázky (v internetu a jiných zdrojích ): </a:t>
            </a:r>
            <a:endParaRPr lang="cs-CZ" dirty="0"/>
          </a:p>
          <a:p>
            <a:pPr>
              <a:buFontTx/>
              <a:buChar char="-"/>
            </a:pPr>
            <a:r>
              <a:rPr lang="cs-CZ"/>
              <a:t>Co je nutné si vzít s sebou a proč? (tři nejdůležitější věci)</a:t>
            </a:r>
          </a:p>
          <a:p>
            <a:pPr>
              <a:buFontTx/>
              <a:buChar char="-"/>
            </a:pPr>
            <a:r>
              <a:rPr lang="cs-CZ"/>
              <a:t>Co je turistická mapa?</a:t>
            </a:r>
          </a:p>
          <a:p>
            <a:pPr>
              <a:buFontTx/>
              <a:buChar char="-"/>
            </a:pPr>
            <a:r>
              <a:rPr lang="cs-CZ"/>
              <a:t>Co je legenda mapy?</a:t>
            </a:r>
          </a:p>
          <a:p>
            <a:pPr>
              <a:buFontTx/>
              <a:buChar char="-"/>
            </a:pPr>
            <a:r>
              <a:rPr lang="cs-CZ"/>
              <a:t>Co je kartografie?</a:t>
            </a:r>
          </a:p>
          <a:p>
            <a:pPr>
              <a:buFontTx/>
              <a:buChar char="-"/>
            </a:pPr>
            <a:r>
              <a:rPr lang="cs-CZ"/>
              <a:t>Co je měřítko mapy? Jak ji čteme?</a:t>
            </a:r>
          </a:p>
          <a:p>
            <a:pPr>
              <a:buFontTx/>
              <a:buChar char="-"/>
            </a:pPr>
            <a:r>
              <a:rPr lang="cs-CZ"/>
              <a:t>Jak používat mapu a kompas?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19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1268760"/>
            <a:ext cx="9113837" cy="561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4. Vysvětlení nejdůležitějších symbolů, které se nacházejí v legendě mapy.</a:t>
            </a:r>
          </a:p>
          <a:p>
            <a:pPr marL="0" indent="0">
              <a:buNone/>
            </a:pPr>
            <a:r>
              <a:rPr lang="cs-CZ" dirty="0"/>
              <a:t>5. Zpracování dvou turistických tras horskými stezkami:</a:t>
            </a:r>
          </a:p>
          <a:p>
            <a:pPr marL="514350" indent="-514350">
              <a:buAutoNum type="alphaLcParenR"/>
            </a:pPr>
            <a:r>
              <a:rPr lang="cs-CZ" dirty="0"/>
              <a:t>Pro amatéry (lidé, kteří málo chodí po horách)</a:t>
            </a:r>
          </a:p>
          <a:p>
            <a:pPr marL="514350" indent="-514350">
              <a:buAutoNum type="alphaLcParenR"/>
            </a:pPr>
            <a:r>
              <a:rPr lang="cs-CZ" dirty="0"/>
              <a:t>Pro pokročilé (lidé, kteří často chodí po horách)</a:t>
            </a:r>
          </a:p>
          <a:p>
            <a:pPr marL="0" indent="0">
              <a:buNone/>
            </a:pPr>
            <a:r>
              <a:rPr lang="cs-CZ" dirty="0"/>
              <a:t>6. Zohledněte zajímavé vyhlídky, přírodní úkazy na trase (můžete k tomu použít fotografie z internetu nebo novin)</a:t>
            </a:r>
          </a:p>
          <a:p>
            <a:pPr marL="0" indent="0">
              <a:buNone/>
            </a:pPr>
            <a:r>
              <a:rPr lang="cs-CZ" dirty="0"/>
              <a:t>7. Uveďte vzdálenost od výchozího bodu do vybraného cíle (použijte údaje umístěné na mapě).</a:t>
            </a:r>
          </a:p>
        </p:txBody>
      </p:sp>
    </p:spTree>
    <p:extLst>
      <p:ext uri="{BB962C8B-B14F-4D97-AF65-F5344CB8AC3E}">
        <p14:creationId xmlns:p14="http://schemas.microsoft.com/office/powerpoint/2010/main" val="310354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06" y="81608"/>
            <a:ext cx="8229600" cy="1143000"/>
          </a:xfrm>
        </p:spPr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80728"/>
            <a:ext cx="9113837" cy="62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8. Navrhněte a vytvořte průvodce. Pamatujte, že má být estetický.</a:t>
            </a:r>
          </a:p>
          <a:p>
            <a:pPr marL="0" indent="0">
              <a:buNone/>
            </a:pPr>
            <a:r>
              <a:rPr lang="cs-CZ" dirty="0"/>
              <a:t>9. Nezapomeňte na titulní stranu a jména a příjmení žáků, kteří práci připravili.</a:t>
            </a:r>
          </a:p>
          <a:p>
            <a:pPr marL="0" indent="0">
              <a:buNone/>
            </a:pPr>
            <a:r>
              <a:rPr lang="cs-CZ" dirty="0"/>
              <a:t>10. Uveďte zdroje, ze kterých jste čerpali.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16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SKUPINA II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VÝLET DO KRAKOWA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514350" indent="-514350" algn="ctr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Společné rozhodnutí o místech, která je záhodno navštívit.</a:t>
            </a:r>
          </a:p>
          <a:p>
            <a:pPr marL="514350" indent="-514350" algn="ctr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Nalezení plánu města.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9" y="1916832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3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916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3. Vyhledávání informací, které odpovídají na otázky (v internetu a jiných zdrojích ): 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Co je nutné si vzít s sebou a proč? (tři nejdůležitější věci)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Co je plán města?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Co je legenda, která se nachází na plánu města?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Co je kartografie?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Co je měřítko plánu? Jak ji čteme?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Jak používat plán a kompas?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73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4. Vysvětlení nejdůležitějších symbolů, které se nacházejí v legendě.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5. Vypracování několikahodinové turistické trasy (nebo dvou kratších).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6. Zapsání turistické trasy - názvy ulic, náměstí, městských částí, nalepení fragmentů mapy.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6. Navržení několika objektů, které je záhodno navštívit - uvést lokalizaci, tj. název městské části, ulice nebo náměstí, souřadnice; několik slov o těchto objektech - pro vzbuzení zájmu o návštěvu.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(lze použít fotografie z internetu nebo novin)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7. Uveďte vzdálenost od výchozího bodu do vybraného cíle (použijte údaje umístěné na mapě).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29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316416" cy="4525963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8. Navrhněte a vytvořte průvodce. Pamatujte, že má být estetický.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9. Nezapomeňte na titulní stranu a jména a příjmení žáků, kteří práci připravili.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10. Uveďte zdroje, ze kterých jste čerpali.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02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701"/>
            <a:ext cx="9144000" cy="57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/>
              <a:t>SKUPINA III</a:t>
            </a:r>
          </a:p>
          <a:p>
            <a:pPr marL="0" indent="0" algn="ctr">
              <a:buNone/>
            </a:pPr>
            <a:r>
              <a:rPr lang="cs-CZ"/>
              <a:t>VÝLET K MOŘI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6398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43608" y="3957058"/>
            <a:ext cx="756084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3200" dirty="0">
                <a:solidFill>
                  <a:prstClr val="black"/>
                </a:solidFill>
              </a:rPr>
              <a:t>Společné rozhodnutí o místě výletu - jaká místa.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3200" dirty="0">
                <a:solidFill>
                  <a:prstClr val="black"/>
                </a:solidFill>
              </a:rPr>
              <a:t>Nalezení automapy, na jejímž základě bude možné naplánovat trasu.</a:t>
            </a:r>
          </a:p>
        </p:txBody>
      </p:sp>
    </p:spTree>
    <p:extLst>
      <p:ext uri="{BB962C8B-B14F-4D97-AF65-F5344CB8AC3E}">
        <p14:creationId xmlns:p14="http://schemas.microsoft.com/office/powerpoint/2010/main" val="29866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427"/>
            <a:ext cx="91440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/>
              <a:t>3. Vyhledávání informací, které odpovídají na otázky (v internetu a jiných zdrojích ): </a:t>
            </a:r>
          </a:p>
          <a:p>
            <a:pPr>
              <a:buFontTx/>
              <a:buChar char="-"/>
            </a:pPr>
            <a:r>
              <a:rPr lang="cs-CZ"/>
              <a:t>Co je nutné si vzít s sebou a proč? (tři nejdůležitější věci)</a:t>
            </a:r>
          </a:p>
          <a:p>
            <a:pPr>
              <a:buFontTx/>
              <a:buChar char="-"/>
            </a:pPr>
            <a:r>
              <a:rPr lang="cs-CZ"/>
              <a:t>Co je automobilová mapa?</a:t>
            </a:r>
            <a:endParaRPr lang="cs-CZ" dirty="0"/>
          </a:p>
          <a:p>
            <a:pPr>
              <a:buFontTx/>
              <a:buChar char="-"/>
            </a:pPr>
            <a:r>
              <a:rPr lang="cs-CZ"/>
              <a:t>Co je legenda mapy?</a:t>
            </a:r>
          </a:p>
          <a:p>
            <a:pPr>
              <a:buFontTx/>
              <a:buChar char="-"/>
            </a:pPr>
            <a:r>
              <a:rPr lang="cs-CZ"/>
              <a:t>Co je kartografie?</a:t>
            </a:r>
          </a:p>
          <a:p>
            <a:pPr>
              <a:buFontTx/>
              <a:buChar char="-"/>
            </a:pPr>
            <a:r>
              <a:rPr lang="cs-CZ"/>
              <a:t>Co je měřítko mapy? Jak ji čteme?</a:t>
            </a:r>
          </a:p>
          <a:p>
            <a:pPr>
              <a:buFontTx/>
              <a:buChar char="-"/>
            </a:pPr>
            <a:r>
              <a:rPr lang="cs-CZ"/>
              <a:t>Jak používat mapu a kompas?</a:t>
            </a: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41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91440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/>
              <a:t>4. Vysvětlení nejdůležitějších symbolů, které se nacházejí v legendě automapy.</a:t>
            </a:r>
            <a:endParaRPr lang="cs-CZ" dirty="0"/>
          </a:p>
          <a:p>
            <a:pPr marL="0" indent="0">
              <a:buNone/>
            </a:pPr>
            <a:r>
              <a:rPr lang="cs-CZ"/>
              <a:t>5. Zpracovat dvě příjezdové trasy:</a:t>
            </a:r>
            <a:endParaRPr lang="cs-CZ" dirty="0"/>
          </a:p>
          <a:p>
            <a:pPr marL="514350" indent="-514350">
              <a:buAutoNum type="alphaLcParenR"/>
            </a:pPr>
            <a:r>
              <a:rPr lang="cs-CZ"/>
              <a:t>Nejkratší - uveďte počet kilometrů a odhadovanou dobu cesty. Vyznačte tři místa, kde je vhodné se zastavit na odpočinek.</a:t>
            </a:r>
            <a:endParaRPr lang="cs-CZ" dirty="0"/>
          </a:p>
          <a:p>
            <a:pPr marL="514350" indent="-514350">
              <a:buAutoNum type="alphaLcParenR"/>
            </a:pPr>
            <a:r>
              <a:rPr lang="cs-CZ"/>
              <a:t>Delší, během níž je možné se několikrát zastavit za účelem navštívení zajímavých míst/měst/objektů. (napište, jaká to jsou místa proč je záhodno je navštívit - lze k tomu použít fotografie z internetu nebo novin).</a:t>
            </a:r>
          </a:p>
          <a:p>
            <a:pPr marL="0" indent="0">
              <a:buNone/>
            </a:pPr>
            <a:r>
              <a:rPr lang="cs-CZ"/>
              <a:t>Uveďte počet kilometrů a odhadovanou dobu cesty.</a:t>
            </a:r>
            <a:endParaRPr lang="cs-CZ" dirty="0"/>
          </a:p>
          <a:p>
            <a:pPr marL="0" indent="0">
              <a:buNone/>
            </a:pPr>
            <a:r>
              <a:rPr lang="cs-CZ"/>
              <a:t>6. Zohledněte zajímavé vyhlídky, přírodní úkazy na trase.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74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115064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1. Úvod</a:t>
            </a:r>
          </a:p>
          <a:p>
            <a:pPr marL="0" indent="0">
              <a:buNone/>
            </a:pPr>
            <a:r>
              <a:rPr lang="cs-CZ"/>
              <a:t>2. Zadání</a:t>
            </a:r>
          </a:p>
          <a:p>
            <a:pPr marL="0" indent="0">
              <a:buNone/>
            </a:pPr>
            <a:r>
              <a:rPr lang="cs-CZ"/>
              <a:t>3. Proces</a:t>
            </a:r>
          </a:p>
          <a:p>
            <a:pPr marL="0" indent="0">
              <a:buNone/>
            </a:pPr>
            <a:r>
              <a:rPr lang="cs-CZ"/>
              <a:t>4. Zdroje</a:t>
            </a:r>
          </a:p>
          <a:p>
            <a:pPr marL="0" indent="0">
              <a:buNone/>
            </a:pPr>
            <a:r>
              <a:rPr lang="cs-CZ"/>
              <a:t>5. Hodnocení</a:t>
            </a:r>
          </a:p>
          <a:p>
            <a:pPr marL="0" indent="0">
              <a:buNone/>
            </a:pPr>
            <a:r>
              <a:rPr lang="cs-CZ"/>
              <a:t>6. Výsledky</a:t>
            </a:r>
          </a:p>
          <a:p>
            <a:pPr marL="0" indent="0">
              <a:buNone/>
            </a:pPr>
            <a:r>
              <a:rPr lang="cs-CZ"/>
              <a:t>7. Příručka pro učitele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64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1297"/>
            <a:ext cx="9036496" cy="56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7. Uveďte nebezpečí, na která lze narazit během cesty, vyplývající z legendy automapy.</a:t>
            </a:r>
          </a:p>
          <a:p>
            <a:pPr marL="0" indent="0">
              <a:buNone/>
            </a:pPr>
            <a:r>
              <a:rPr lang="cs-CZ" dirty="0"/>
              <a:t>8. Navrhněte a vytvořte průvodce. Pamatujte, že má být estetický.</a:t>
            </a:r>
          </a:p>
          <a:p>
            <a:pPr marL="0" indent="0">
              <a:buNone/>
            </a:pPr>
            <a:r>
              <a:rPr lang="cs-CZ" dirty="0"/>
              <a:t>9. Nezapomeňte na titulní stranu a jména a příjmení žáků, kteří práci připravili.</a:t>
            </a:r>
          </a:p>
          <a:p>
            <a:pPr marL="0" indent="0">
              <a:buNone/>
            </a:pPr>
            <a:r>
              <a:rPr lang="cs-CZ" dirty="0"/>
              <a:t>10. Uveďte zdroje, ze kterých jste čerpali.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73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598"/>
            <a:ext cx="89614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Na konci každá skupina prezentuje svou práci.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Doplňte také společně tabulku, kterou pro vás připravil učitel.</a:t>
            </a:r>
          </a:p>
        </p:txBody>
      </p:sp>
    </p:spTree>
    <p:extLst>
      <p:ext uri="{BB962C8B-B14F-4D97-AF65-F5344CB8AC3E}">
        <p14:creationId xmlns:p14="http://schemas.microsoft.com/office/powerpoint/2010/main" val="215360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1183327"/>
            <a:ext cx="8964488" cy="56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Doplňte tabulku - napište uvedené termíny do příslušných polí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městská část, měřítko, řeka, město, rychlostní komunikace, náměstí, benzínová stanice, výškový bod, turistická bouda, „černý bod“, ulice, vrstevnice, obec, železnice, národní park, vyhlídka, parkoviště, muzeum, architektonická památka, přírodní památka.</a:t>
            </a:r>
          </a:p>
          <a:p>
            <a:pPr marL="0" indent="0">
              <a:buNone/>
            </a:pPr>
            <a:r>
              <a:rPr lang="cs-CZ" b="1" dirty="0"/>
              <a:t>Pozor: </a:t>
            </a:r>
            <a:r>
              <a:rPr lang="cs-CZ"/>
              <a:t>Některé termíny lze napsat opakovaně.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11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111853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3"/>
              </a:rPr>
              <a:t>https://cs.wikipedia.org/wiki/Mapa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http://www.trasy.net/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https://www.vyletnik.cz/turisticke-trasy/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http://www.treky.cz/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http://www.cestydoprirody.cz/</a:t>
            </a:r>
            <a:endParaRPr lang="pl-PL" dirty="0" smtClean="0"/>
          </a:p>
          <a:p>
            <a:r>
              <a:rPr lang="pl-PL" smtClean="0">
                <a:hlinkClick r:id="rId8"/>
              </a:rPr>
              <a:t>http</a:t>
            </a:r>
            <a:r>
              <a:rPr lang="pl-PL" dirty="0" smtClean="0">
                <a:hlinkClick r:id="rId8"/>
              </a:rPr>
              <a:t>://antiskola.eu/cz/bakalarske-diplomove-prace/30658-navigacny-system-pre-automobil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839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hlinkClick r:id="rId3"/>
              </a:rPr>
              <a:t>http://www.pecpodsnezkou.cz/turisticke-trasy/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http://antiskola.eu/cz/referaty/18827-cyklo-turisticky-vylet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https://cs.wikipedia.org/wiki/Turistick%C3%BD_naviga%C4%8Dn%C3%AD_p%C5%99%C3%ADstroj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https://cs.wikipedia.org/wiki/GPS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http://www.zivykraj.cz/cz/aktivity/turisticke-trasy</a:t>
            </a:r>
            <a:endParaRPr lang="pl-PL" dirty="0" smtClean="0"/>
          </a:p>
          <a:p>
            <a:r>
              <a:rPr lang="pl-PL" smtClean="0">
                <a:hlinkClick r:id="rId8"/>
              </a:rPr>
              <a:t>http://cykloportal.ostrov.cz/cz/turisticke-trasy</a:t>
            </a:r>
            <a:endParaRPr lang="pl-PL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75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225211"/>
              </p:ext>
            </p:extLst>
          </p:nvPr>
        </p:nvGraphicFramePr>
        <p:xfrm>
          <a:off x="457200" y="1600200"/>
          <a:ext cx="82296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Věcný obsah průvodců</a:t>
                      </a:r>
                      <a:endParaRPr lang="cs-CZ" sz="1400" b="0" i="0" u="none" strike="noStrike" kern="120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Nekompletní informace.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mimo téma. Chybné informace.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Slabé využití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Dobré, správné informace. Případné drobné chyby.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na téma. Dobré využití 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Kompletní informace.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na téma.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Vyčerpávající využití uvedených zdrojů, případné využití z jiných zdrojů.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Estetický dojem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práce</a:t>
                      </a:r>
                      <a:endParaRPr lang="cs-CZ" sz="1400" b="0" i="0" u="none" strike="noStrike" kern="120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málo čitelná, neestetická.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Špatné rozplánování informací na stránce.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Bez grafických prvků.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čitelná, estetická.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Dobré rozplánování informací na stránce.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na uspokojivé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estetická, čitelná, přehledná, vyzývající k seznámení s jejím obsahem.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Dobré, tvůrčí rozplánování informací na stránce. Dobře zvolené grafické uspořádání (obrázky, ilustrace).</a:t>
                      </a: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44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</a:t>
            </a:r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969527"/>
              </p:ext>
            </p:extLst>
          </p:nvPr>
        </p:nvGraphicFramePr>
        <p:xfrm>
          <a:off x="395536" y="126876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Počet bodů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Angažovanost skupiny</a:t>
                      </a:r>
                      <a:r>
                        <a:t/>
                      </a:r>
                      <a:br/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a</a:t>
                      </a:r>
                      <a:r>
                        <a:t/>
                      </a:r>
                      <a:br/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schopnost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Absence angažovanosti všech členů skupiny do kreativní spolupráce. Slabá schopnost spolupráce.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Dobrá angažovanost do práce všech členů skupiny. Schopnost spolupráce na uspokojivé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Plná angažovanost do práce všech členů skupiny. Vzájemná motivace k práci. Schopnost spolupráce ve skupině na vysoké úrovni.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Prezentace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připravené práce a shromážděných informací</a:t>
                      </a:r>
                      <a:endParaRPr lang="cs-CZ" sz="1400" b="0" i="0" u="none" strike="noStrike" kern="120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pouze přečtené. Absence odpovědi na kontrolní otázky učitele a dotazy jiných žáků. Neschopnost vyplnit kontrolní tabulku.</a:t>
                      </a: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Shromážděné informace částečně prezentované zpaměti, částečně přečtené. Absence uspokojivé odpovědi na kontrolní otázky učitele a dotazy žáků.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Vyplnění kontrolní tabulky s pomocí učitele.</a:t>
                      </a: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Patřičná prezentace práce a správná prezentace informací na dané téma zpaměti. Správné odpovědi na kontrolní otázky učitele a dotazy žáků.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Ambiciózní přístup k prezentaci. Správné vyplnění kontrolní tabulky.</a:t>
                      </a: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467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- BODOVÁNÍ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440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1525"/>
            <a:ext cx="8229600" cy="328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1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</a:t>
            </a:r>
            <a:endParaRPr lang="cs-CZ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94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Díky realizaci tohoto projektu jste si nejen osvojili informační dovednosti, ale také jste získali více zkušeností při jejich použití. Věříme, že jste se během jeho realizace naučili také pracovat v kolektivu, volbě nejlepších nápadů nezávisle na autorovi, schopnosti naslouchat si navzájem. Počítáme také s tím, že jste ocenili dovednost používání map a plánů města, a turistické průvodce, které jste vytvořili, použijete co nejdříve. </a:t>
            </a:r>
          </a:p>
        </p:txBody>
      </p:sp>
    </p:spTree>
    <p:extLst>
      <p:ext uri="{BB962C8B-B14F-4D97-AF65-F5344CB8AC3E}">
        <p14:creationId xmlns:p14="http://schemas.microsoft.com/office/powerpoint/2010/main" val="1862423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PŘÍRUČKA PRO UČITELE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110326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Učitel by měl důkladně analyzovat obsah Web </a:t>
            </a:r>
            <a:r>
              <a:rPr lang="cs-CZ" dirty="0" err="1"/>
              <a:t>Quest</a:t>
            </a:r>
            <a:r>
              <a:rPr lang="cs-CZ" dirty="0"/>
              <a:t> společně s žáky, dokud jej žáci plně nepochopí. Měl by jim však spíše poskytovat podporu, rady, vysvětlivky, než hotová řešení. Taková metoda posiluje samostatnost.</a:t>
            </a:r>
          </a:p>
          <a:p>
            <a:pPr lvl="0"/>
            <a:r>
              <a:rPr lang="cs-CZ" dirty="0"/>
              <a:t>Učitel by měl žáky seznámit s pravidly bezpečného používání internetu. Učitel by měl s žáky prohlédnout internetové zdroje, pomoci jim v pochopení.</a:t>
            </a:r>
          </a:p>
          <a:p>
            <a:r>
              <a:rPr lang="cs-CZ" dirty="0"/>
              <a:t>Třídní kolektiv by měl být rozdělen do skupin se zohledněním kognitivních možností žáků, jejich dovedností a zájmů tak, aby byly síly v jednotlivých skupinách rozloženy rovnoměrně.</a:t>
            </a:r>
          </a:p>
          <a:p>
            <a:r>
              <a:rPr lang="cs-CZ" dirty="0"/>
              <a:t>Pokud je třídní kolektiv „slabší“, lze každé skupině navrhnout konkrétní místa - města, hory, atd.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95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857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/>
              <a:t>Člověk je od přírody zvídavým tvorem 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Rád poznává nová místa, rád cestuje.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Je také trochu bázlivý - bojí se nových věcí a neznáma.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Jak sloučit tyto dvě vlastnosti?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Použít mapy, plány a... jít vpřed a jet do neznáma!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Zkusme naplánovat svoje cesty a poznávání nových míst...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5959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355469"/>
            <a:ext cx="8229600" cy="1143000"/>
          </a:xfrm>
        </p:spPr>
        <p:txBody>
          <a:bodyPr/>
          <a:lstStyle/>
          <a:p>
            <a:r>
              <a:rPr lang="cs-CZ" dirty="0"/>
              <a:t>PŘÍRUČKA PRO UČITELE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77789"/>
            <a:ext cx="1983912" cy="124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9" y="3212976"/>
            <a:ext cx="8291264" cy="3773016"/>
          </a:xfrm>
        </p:spPr>
        <p:txBody>
          <a:bodyPr>
            <a:normAutofit/>
          </a:bodyPr>
          <a:lstStyle/>
          <a:p>
            <a:r>
              <a:rPr lang="cs-CZ" sz="2400" dirty="0"/>
              <a:t>Na realizaci projektu lze vyčlenit tři až čtyři týdny, prezentaci průvodců rozložit do dvou vyučovacích hodin - v závislosti na možnostech a potřebách žáků. </a:t>
            </a:r>
          </a:p>
          <a:p>
            <a:pPr lvl="0"/>
            <a:r>
              <a:rPr lang="cs-CZ" sz="2400" dirty="0"/>
              <a:t>Je možné také uspořádat hlasování o nejlepším, nejzajímavějším turistickém průvodci.</a:t>
            </a:r>
          </a:p>
          <a:p>
            <a:pPr lvl="0"/>
            <a:r>
              <a:rPr lang="cs-CZ" sz="2400" dirty="0"/>
              <a:t>Výsledky práce lze také ukázat jiným žákům během školních oslav nebo pikniku souvisejícího se sportem a turistikou.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4238FE4-729A-4FEE-A92D-B1886B7D7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7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Vaším úkolem bude naplánovat turistické trasy, které budete moci sami využít.</a:t>
            </a:r>
          </a:p>
          <a:p>
            <a:pPr marL="0" indent="0">
              <a:buNone/>
            </a:pPr>
            <a:r>
              <a:rPr lang="cs-CZ" dirty="0"/>
              <a:t>Při plánování své výletní trasy musíte používat mapy a zohlednit turistické atrakce, jako: památky, architektura, krajina, kultura. </a:t>
            </a:r>
          </a:p>
          <a:p>
            <a:pPr marL="0" indent="0">
              <a:buNone/>
            </a:pPr>
            <a:r>
              <a:rPr lang="cs-CZ" dirty="0"/>
              <a:t>Výsledkem vaší práce bude „průvodce“ pro ty, kteří by chtěli takovou cestu absolvovat. </a:t>
            </a:r>
          </a:p>
          <a:p>
            <a:pPr marL="0" indent="0">
              <a:buNone/>
            </a:pPr>
            <a:r>
              <a:rPr lang="cs-CZ" dirty="0"/>
              <a:t>Pamatujte na nacvičení dovednosti používání map. </a:t>
            </a:r>
          </a:p>
          <a:p>
            <a:pPr marL="0" indent="0">
              <a:buNone/>
            </a:pPr>
            <a:r>
              <a:rPr lang="cs-CZ" dirty="0"/>
              <a:t>Než přistoupíte k práci, rozdělte se do tří skupin. Každá skupina bude muset nejdříve získat informace ohledně map a plánů - co jsou, co nám předávají a jak je používat.</a:t>
            </a:r>
            <a:r>
              <a:rPr dirty="0"/>
              <a:t/>
            </a:r>
            <a:br>
              <a:rPr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82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63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/>
              <a:t>Rozdělte se do tří skupin:</a:t>
            </a:r>
          </a:p>
          <a:p>
            <a:pPr marL="0" indent="0">
              <a:buNone/>
            </a:pPr>
            <a:r>
              <a:rPr lang="cs-CZ"/>
              <a:t>                   </a:t>
            </a:r>
          </a:p>
          <a:p>
            <a:pPr marL="0" indent="0">
              <a:buNone/>
            </a:pPr>
            <a:r>
              <a:rPr lang="en-US"/>
              <a:t>		</a:t>
            </a:r>
            <a:r>
              <a:rPr lang="cs-CZ"/>
              <a:t>SKUPINA I</a:t>
            </a:r>
          </a:p>
          <a:p>
            <a:pPr marL="0" indent="0">
              <a:buNone/>
            </a:pPr>
            <a:r>
              <a:rPr lang="en-US"/>
              <a:t>		</a:t>
            </a:r>
            <a:r>
              <a:rPr lang="cs-CZ"/>
              <a:t>jde na hory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/>
              <a:t>                     </a:t>
            </a:r>
            <a:endParaRPr lang="cs-CZ" dirty="0"/>
          </a:p>
          <a:p>
            <a:pPr marL="0" indent="0">
              <a:buNone/>
            </a:pPr>
            <a:r>
              <a:rPr lang="cs-CZ"/>
              <a:t>                                                              SKUPINA II</a:t>
            </a:r>
          </a:p>
          <a:p>
            <a:pPr marL="0" indent="0">
              <a:buNone/>
            </a:pPr>
            <a:r>
              <a:rPr lang="cs-CZ"/>
              <a:t>                                 </a:t>
            </a:r>
            <a:r>
              <a:rPr lang="en-US"/>
              <a:t>			</a:t>
            </a:r>
            <a:r>
              <a:rPr lang="cs-CZ"/>
              <a:t> navštíví Kraków</a:t>
            </a:r>
            <a:endParaRPr lang="cs-CZ" dirty="0"/>
          </a:p>
          <a:p>
            <a:pPr marL="0" indent="0">
              <a:buNone/>
            </a:pPr>
            <a:r>
              <a:rPr lang="en-US"/>
              <a:t>												</a:t>
            </a:r>
            <a:r>
              <a:rPr lang="cs-CZ"/>
              <a:t>SKUPINA III</a:t>
            </a:r>
          </a:p>
          <a:p>
            <a:pPr marL="0" indent="0">
              <a:buNone/>
            </a:pPr>
            <a:r>
              <a:rPr lang="en-US"/>
              <a:t>			</a:t>
            </a:r>
            <a:r>
              <a:rPr lang="cs-CZ"/>
              <a:t>jede k moři</a:t>
            </a:r>
            <a:r>
              <a:rPr lang="en-US"/>
              <a:t>			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8" y="2269637"/>
            <a:ext cx="1074416" cy="16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7545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16" y="4914382"/>
            <a:ext cx="1638197" cy="10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15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1026368"/>
          </a:xfrm>
        </p:spPr>
        <p:txBody>
          <a:bodyPr/>
          <a:lstStyle/>
          <a:p>
            <a:r>
              <a:rPr lang="cs-CZ"/>
              <a:t>ZADÁNÍ</a:t>
            </a:r>
            <a:endParaRPr lang="cs-CZ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Výsledkem vaší práce budou průvodci, které budete vy a vaši mladší nebo starší spolužáci moci použít během prázdnin 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/>
              <a:t>K realizaci zadání budete potřebovat:</a:t>
            </a:r>
          </a:p>
          <a:p>
            <a:pPr marL="0" indent="0">
              <a:buNone/>
            </a:pPr>
            <a:r>
              <a:rPr lang="cs-CZ" dirty="0"/>
              <a:t>internet, Word nebo PowerPoint</a:t>
            </a:r>
          </a:p>
          <a:p>
            <a:pPr marL="0" indent="0">
              <a:buNone/>
            </a:pPr>
            <a:r>
              <a:rPr lang="cs-CZ" dirty="0"/>
              <a:t>Efekty vaší práce musí být sepsány formou elektronického sdělení na CD nebo </a:t>
            </a:r>
            <a:r>
              <a:rPr lang="cs-CZ" dirty="0" err="1"/>
              <a:t>pendrive</a:t>
            </a:r>
            <a:r>
              <a:rPr lang="cs-CZ" dirty="0"/>
              <a:t> a vytištěny. </a:t>
            </a:r>
          </a:p>
          <a:p>
            <a:pPr marL="0" indent="0">
              <a:buNone/>
            </a:pPr>
            <a:r>
              <a:rPr lang="cs-CZ" dirty="0"/>
              <a:t>Nezapomeňte uvést odkazy na internetové stránky, ze kterých jste čerpali.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Předpokládaná doba přípravy - 3 týdny.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65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59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Každá skupina by se měla skládat ze 3-4 žáků. </a:t>
            </a:r>
          </a:p>
          <a:p>
            <a:r>
              <a:rPr lang="cs-CZ" dirty="0"/>
              <a:t>Jeden žák bude odpovědný za koordinaci činnosti skupiny. </a:t>
            </a:r>
          </a:p>
          <a:p>
            <a:r>
              <a:rPr lang="cs-CZ" dirty="0"/>
              <a:t>Vyberte mezi sebou žáky odpovědné za vyhledávání informací, např. jeden žák připravuje informace o památkách, ostatní zpracovávají trasu. </a:t>
            </a:r>
          </a:p>
          <a:p>
            <a:r>
              <a:rPr lang="cs-CZ" dirty="0"/>
              <a:t>Společně rozhodujete o tom, co je záhodno vybrat - musíte tedy spolupracovat. </a:t>
            </a:r>
          </a:p>
          <a:p>
            <a:r>
              <a:rPr lang="cs-CZ" dirty="0"/>
              <a:t>Finální práci předkládáte v papírové podobě.</a:t>
            </a:r>
          </a:p>
          <a:p>
            <a:r>
              <a:rPr lang="cs-CZ" dirty="0"/>
              <a:t>Pamatujte na uvádění zdrojů svých informací. </a:t>
            </a:r>
          </a:p>
          <a:p>
            <a:r>
              <a:rPr lang="cs-CZ" dirty="0"/>
              <a:t>Nezapomeňte na častý kontakt s koordinátorem práce. </a:t>
            </a:r>
          </a:p>
          <a:p>
            <a:r>
              <a:rPr lang="cs-CZ" dirty="0"/>
              <a:t>Termín realizace projektu - tři týdny. </a:t>
            </a:r>
          </a:p>
          <a:p>
            <a:r>
              <a:rPr lang="cs-CZ" dirty="0"/>
              <a:t>Hodnocení vaší práce závisí na splnění podmínek obsažených v </a:t>
            </a:r>
            <a:r>
              <a:rPr lang="cs-CZ" dirty="0">
                <a:hlinkClick r:id="rId3"/>
              </a:rPr>
              <a:t>Tabulce hodnocení</a:t>
            </a:r>
            <a:r>
              <a:rPr lang="cs-CZ" dirty="0"/>
              <a:t>. </a:t>
            </a:r>
          </a:p>
          <a:p>
            <a:r>
              <a:rPr lang="cs-CZ" dirty="0"/>
              <a:t>Výsledky vaší práce budete moci prezentovat celé škole během květnových sní sportu a rekreace.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10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28"/>
            <a:ext cx="7931224" cy="3345235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DETAILY</a:t>
            </a:r>
          </a:p>
          <a:p>
            <a:pPr marL="0" indent="0">
              <a:buNone/>
            </a:pPr>
            <a:r>
              <a:rPr lang="cs-CZ"/>
              <a:t>V každém průvodci se musejí nacházet úvodní informace, fotografie, obrázky, skici, symboly, popisy.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84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0"/>
            <a:ext cx="9114268" cy="68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cs-CZ"/>
              <a:t>SKUPINA I </a:t>
            </a:r>
          </a:p>
          <a:p>
            <a:pPr marL="0" indent="0" algn="ctr">
              <a:buNone/>
            </a:pPr>
            <a:r>
              <a:rPr lang="cs-CZ"/>
              <a:t>VÝLET DO HOR</a:t>
            </a:r>
            <a:r>
              <a:rPr lang="en-US"/>
              <a:t>	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/>
              <a:t>Společné rozhodnutí o místě výletu - jaké hory, jaká místa.</a:t>
            </a:r>
          </a:p>
          <a:p>
            <a:pPr marL="514350" indent="-514350">
              <a:buAutoNum type="arabicPeriod"/>
            </a:pPr>
            <a:r>
              <a:rPr lang="cs-CZ"/>
              <a:t>Nalezení turistické mapy související s vybranou oblastí.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073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306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1736</Words>
  <Application>Microsoft Office PowerPoint</Application>
  <PresentationFormat>Pokaz na ekranie (4:3)</PresentationFormat>
  <Paragraphs>224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Baskerville Old Face</vt:lpstr>
      <vt:lpstr>Calibri</vt:lpstr>
      <vt:lpstr>Lucida Sans Unicode</vt:lpstr>
      <vt:lpstr>Mangal</vt:lpstr>
      <vt:lpstr>Trebuchet MS</vt:lpstr>
      <vt:lpstr>Wingdings</vt:lpstr>
      <vt:lpstr>Motyw pakietu Office</vt:lpstr>
      <vt:lpstr>CESTOVÁNÍ S PLÁNEM A MAPOU</vt:lpstr>
      <vt:lpstr>OBSAH</vt:lpstr>
      <vt:lpstr>ÚVOD</vt:lpstr>
      <vt:lpstr>ZADÁNÍ</vt:lpstr>
      <vt:lpstr>ZADÁNÍ</vt:lpstr>
      <vt:lpstr>ZADÁNÍ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ZDROJE</vt:lpstr>
      <vt:lpstr>HODNOCENÍ</vt:lpstr>
      <vt:lpstr>HODNOCENÍ</vt:lpstr>
      <vt:lpstr>HODNOCENÍ - BODOVÁNÍ</vt:lpstr>
      <vt:lpstr>VÝSLEDKY</vt:lpstr>
      <vt:lpstr>PŘÍRUČKA PRO UČITELE</vt:lpstr>
      <vt:lpstr>PŘÍRUČKA PRO UČITELE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Wronka</dc:creator>
  <cp:lastModifiedBy>Anna Basta</cp:lastModifiedBy>
  <cp:revision>32</cp:revision>
  <dcterms:created xsi:type="dcterms:W3CDTF">2018-02-26T07:48:26Z</dcterms:created>
  <dcterms:modified xsi:type="dcterms:W3CDTF">2020-01-22T14:20:24Z</dcterms:modified>
</cp:coreProperties>
</file>