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5"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cs-CZ"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cs-CZ"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dusekarpat.cz/polsko/krakow/" TargetMode="External"/><Relationship Id="rId13" Type="http://schemas.openxmlformats.org/officeDocument/2006/relationships/hyperlink" Target="https://cs.wikipedia.org/wiki/Sukiennice" TargetMode="External"/><Relationship Id="rId3" Type="http://schemas.openxmlformats.org/officeDocument/2006/relationships/hyperlink" Target="https://cs.wikipedia.org/wiki/Krakov" TargetMode="External"/><Relationship Id="rId7" Type="http://schemas.openxmlformats.org/officeDocument/2006/relationships/hyperlink" Target="https://cs.qwe.wiki/wiki/Krak%C3%B3w?ddexp4attempt=1" TargetMode="External"/><Relationship Id="rId12" Type="http://schemas.openxmlformats.org/officeDocument/2006/relationships/hyperlink" Target="https://www.turistika.cz/mista/krakow/detail"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www.xpolsko.cz/krakov-krakow/" TargetMode="External"/><Relationship Id="rId11" Type="http://schemas.openxmlformats.org/officeDocument/2006/relationships/hyperlink" Target="https://cs.wikipedia.org/wiki/Wawel" TargetMode="External"/><Relationship Id="rId5" Type="http://schemas.openxmlformats.org/officeDocument/2006/relationships/hyperlink" Target="https://www.slevomat.cz/cestovani?_fid=tefn&amp;filtry%5boblast%5d=polsko_krakov" TargetMode="External"/><Relationship Id="rId10" Type="http://schemas.openxmlformats.org/officeDocument/2006/relationships/hyperlink" Target="https://obrazky.seznam.cz/?q=krakow&amp;fulltext&amp;mm=2&amp;sourceid=web&amp;thru=hint" TargetMode="External"/><Relationship Id="rId4" Type="http://schemas.openxmlformats.org/officeDocument/2006/relationships/hyperlink" Target="http://antiskola.eu/cz/referaty/11849-polsko" TargetMode="External"/><Relationship Id="rId9" Type="http://schemas.openxmlformats.org/officeDocument/2006/relationships/hyperlink" Target="https://www.lazneinfo.cz/krakow.html" TargetMode="External"/><Relationship Id="rId14" Type="http://schemas.openxmlformats.org/officeDocument/2006/relationships/hyperlink" Target="https://cs.wander-book.com/sukiennice-v-krakove-m9542.ht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raków, Zamek, Wisła, Wawel, Zabytek">
            <a:extLst>
              <a:ext uri="{FF2B5EF4-FFF2-40B4-BE49-F238E27FC236}">
                <a16:creationId xmlns="" xmlns:a16="http://schemas.microsoft.com/office/drawing/2014/main" id="{A9D50D52-602E-4656-9303-AB41A7F1DF47}"/>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730"/>
          <a:stretch/>
        </p:blipFill>
        <p:spPr bwMode="auto">
          <a:xfrm>
            <a:off x="7160654" y="2866232"/>
            <a:ext cx="5031346" cy="283013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7" name="Grafika 6" descr="Samolot"/>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28600" y="3584336"/>
            <a:ext cx="914400" cy="914400"/>
          </a:xfrm>
          <a:prstGeom prst="rect">
            <a:avLst/>
          </a:prstGeom>
        </p:spPr>
      </p:pic>
      <p:sp>
        <p:nvSpPr>
          <p:cNvPr id="2" name="Tytuł 1"/>
          <p:cNvSpPr>
            <a:spLocks noGrp="1"/>
          </p:cNvSpPr>
          <p:nvPr>
            <p:ph type="ctrTitle"/>
          </p:nvPr>
        </p:nvSpPr>
        <p:spPr>
          <a:xfrm>
            <a:off x="1371600" y="3014139"/>
            <a:ext cx="9448800" cy="1825096"/>
          </a:xfrm>
        </p:spPr>
        <p:txBody>
          <a:bodyPr>
            <a:normAutofit/>
          </a:bodyPr>
          <a:lstStyle/>
          <a:p>
            <a:r>
              <a:rPr lang="cs-CZ" sz="5600" dirty="0">
                <a:solidFill>
                  <a:schemeClr val="bg1"/>
                </a:solidFill>
                <a:latin typeface="Baskerville Old Face" panose="02020602080505020303" pitchFamily="18" charset="0"/>
              </a:rPr>
              <a:t>Plánování třídního výletu do Krakova</a:t>
            </a:r>
          </a:p>
        </p:txBody>
      </p:sp>
      <p:sp>
        <p:nvSpPr>
          <p:cNvPr id="3" name="Podtytuł 2"/>
          <p:cNvSpPr>
            <a:spLocks noGrp="1"/>
          </p:cNvSpPr>
          <p:nvPr>
            <p:ph type="subTitle" idx="1"/>
          </p:nvPr>
        </p:nvSpPr>
        <p:spPr>
          <a:xfrm>
            <a:off x="1371600" y="4842935"/>
            <a:ext cx="9448800" cy="685800"/>
          </a:xfrm>
        </p:spPr>
        <p:txBody>
          <a:bodyPr>
            <a:normAutofit/>
          </a:bodyPr>
          <a:lstStyle/>
          <a:p>
            <a:r>
              <a:rPr lang="cs-CZ" sz="1700" dirty="0" err="1">
                <a:solidFill>
                  <a:schemeClr val="bg1"/>
                </a:solidFill>
              </a:rPr>
              <a:t>WebQuest</a:t>
            </a:r>
            <a:r>
              <a:rPr lang="cs-CZ" sz="1700" dirty="0">
                <a:solidFill>
                  <a:schemeClr val="bg1"/>
                </a:solidFill>
              </a:rPr>
              <a:t> je určen pro 8. třídy základních škol.</a:t>
            </a:r>
          </a:p>
          <a:p>
            <a:r>
              <a:rPr lang="cs-CZ" sz="1700" dirty="0">
                <a:solidFill>
                  <a:schemeClr val="bg1"/>
                </a:solidFill>
              </a:rPr>
              <a:t>Autor: Sabina </a:t>
            </a:r>
            <a:r>
              <a:rPr lang="cs-CZ" sz="1700" dirty="0" err="1">
                <a:solidFill>
                  <a:schemeClr val="bg1"/>
                </a:solidFill>
              </a:rPr>
              <a:t>Folwarska</a:t>
            </a:r>
            <a:endParaRPr lang="cs-CZ" sz="1700" dirty="0">
              <a:solidFill>
                <a:schemeClr val="bg1"/>
              </a:solidFill>
            </a:endParaRPr>
          </a:p>
        </p:txBody>
      </p:sp>
      <p:pic>
        <p:nvPicPr>
          <p:cNvPr id="6" name="Obraz 5">
            <a:extLst>
              <a:ext uri="{FF2B5EF4-FFF2-40B4-BE49-F238E27FC236}">
                <a16:creationId xmlns="" xmlns:a16="http://schemas.microsoft.com/office/drawing/2014/main" id="{D5B7477C-6AD2-422F-92C4-D53AE25F27C2}"/>
              </a:ext>
            </a:extLst>
          </p:cNvPr>
          <p:cNvPicPr>
            <a:picLocks noChangeAspect="1"/>
          </p:cNvPicPr>
          <p:nvPr/>
        </p:nvPicPr>
        <p:blipFill>
          <a:blip r:embed="rId7"/>
          <a:stretch>
            <a:fillRect/>
          </a:stretch>
        </p:blipFill>
        <p:spPr>
          <a:xfrm>
            <a:off x="0" y="4300"/>
            <a:ext cx="12192000" cy="2502976"/>
          </a:xfrm>
          <a:prstGeom prst="rect">
            <a:avLst/>
          </a:prstGeom>
        </p:spPr>
      </p:pic>
      <p:pic>
        <p:nvPicPr>
          <p:cNvPr id="10" name="Obraz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2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molot, Muzeum, Wystawa, Kraków, Polska">
            <a:extLst>
              <a:ext uri="{FF2B5EF4-FFF2-40B4-BE49-F238E27FC236}">
                <a16:creationId xmlns="" xmlns:a16="http://schemas.microsoft.com/office/drawing/2014/main" id="{5EE9E352-2E6B-48CB-BDB2-DE35889AD5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644"/>
          <a:stretch/>
        </p:blipFill>
        <p:spPr bwMode="auto">
          <a:xfrm>
            <a:off x="7861238" y="933693"/>
            <a:ext cx="3644962" cy="23774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ino, Płótno, Na Parze, Kurtyna, Reżyser">
            <a:extLst>
              <a:ext uri="{FF2B5EF4-FFF2-40B4-BE49-F238E27FC236}">
                <a16:creationId xmlns="" xmlns:a16="http://schemas.microsoft.com/office/drawing/2014/main" id="{2C6F3D9A-21B0-4FA9-BA0F-40D86BF06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91" r="466" b="-4"/>
          <a:stretch/>
        </p:blipFill>
        <p:spPr bwMode="auto">
          <a:xfrm>
            <a:off x="7861238" y="3588301"/>
            <a:ext cx="3644962" cy="237744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619760" y="764373"/>
            <a:ext cx="6832600" cy="1293028"/>
          </a:xfrm>
        </p:spPr>
        <p:txBody>
          <a:bodyPr>
            <a:normAutofit/>
          </a:bodyPr>
          <a:lstStyle/>
          <a:p>
            <a:r>
              <a:rPr lang="cs-CZ"/>
              <a:t>PROCES</a:t>
            </a:r>
          </a:p>
        </p:txBody>
      </p:sp>
      <p:sp>
        <p:nvSpPr>
          <p:cNvPr id="3" name="Symbol zastępczy zawartości 2"/>
          <p:cNvSpPr>
            <a:spLocks noGrp="1"/>
          </p:cNvSpPr>
          <p:nvPr>
            <p:ph idx="1"/>
          </p:nvPr>
        </p:nvSpPr>
        <p:spPr>
          <a:xfrm>
            <a:off x="619760" y="2194560"/>
            <a:ext cx="6832600" cy="4024125"/>
          </a:xfrm>
        </p:spPr>
        <p:txBody>
          <a:bodyPr>
            <a:normAutofit/>
          </a:bodyPr>
          <a:lstStyle/>
          <a:p>
            <a:pPr marL="0" indent="0">
              <a:buNone/>
            </a:pPr>
            <a:r>
              <a:rPr lang="cs-CZ" sz="2000" dirty="0">
                <a:latin typeface="Baskerville Old Face" panose="02020602080505020303" pitchFamily="18" charset="0"/>
              </a:rPr>
              <a:t>8. KULTURNÍ INSTITUCE</a:t>
            </a:r>
          </a:p>
          <a:p>
            <a:pPr marL="0" indent="0">
              <a:buNone/>
            </a:pPr>
            <a:r>
              <a:rPr lang="cs-CZ" sz="2000" dirty="0">
                <a:latin typeface="Baskerville Old Face" panose="02020602080505020303" pitchFamily="18" charset="0"/>
              </a:rPr>
              <a:t>Krakov je jedním z kulturních center Polska a Evropy. Možná by bylo vhodné naplánovat návštěvu muzea, kina, opery nebo divadla. Zamyslete se nad tím a vytvořte příslušnou informaci.</a:t>
            </a:r>
          </a:p>
          <a:p>
            <a:pPr marL="0" indent="0">
              <a:buNone/>
            </a:pPr>
            <a:endParaRPr lang="cs-CZ" sz="2000" dirty="0">
              <a:latin typeface="Baskerville Old Face" panose="02020602080505020303" pitchFamily="18" charset="0"/>
            </a:endParaRPr>
          </a:p>
          <a:p>
            <a:pPr marL="0" indent="0">
              <a:buNone/>
            </a:pPr>
            <a:endParaRPr lang="cs-CZ" sz="2000" dirty="0">
              <a:latin typeface="Baskerville Old Face" panose="02020602080505020303" pitchFamily="18" charset="0"/>
            </a:endParaRPr>
          </a:p>
          <a:p>
            <a:pPr marL="0" indent="0">
              <a:buNone/>
            </a:pPr>
            <a:r>
              <a:rPr lang="cs-CZ" sz="2000" dirty="0">
                <a:latin typeface="Baskerville Old Face" panose="02020602080505020303" pitchFamily="18" charset="0"/>
              </a:rPr>
              <a:t>9. DOPRAVA</a:t>
            </a:r>
          </a:p>
          <a:p>
            <a:pPr marL="0" indent="0">
              <a:buNone/>
            </a:pPr>
            <a:r>
              <a:rPr lang="cs-CZ" sz="2000" dirty="0">
                <a:latin typeface="Baskerville Old Face" panose="02020602080505020303" pitchFamily="18" charset="0"/>
              </a:rPr>
              <a:t>Zde napište, jak budete cestovat - vlakem, autobusem, pronajatým autobusem. Při plánování cesty musíte pamatovat, že dopravu je nutné obstarat s velkým předstihem - může to pak být levnější a výhodnější.</a:t>
            </a:r>
          </a:p>
          <a:p>
            <a:pPr marL="0" indent="0">
              <a:buNone/>
            </a:pPr>
            <a:endParaRPr lang="cs-CZ" sz="2000" dirty="0">
              <a:latin typeface="Baskerville Old Face" panose="02020602080505020303" pitchFamily="18" charset="0"/>
            </a:endParaRPr>
          </a:p>
          <a:p>
            <a:pPr marL="0" indent="0">
              <a:buNone/>
            </a:pPr>
            <a:endParaRPr lang="cs-CZ" sz="2000" dirty="0">
              <a:latin typeface="Baskerville Old Face" panose="02020602080505020303" pitchFamily="18" charset="0"/>
            </a:endParaRPr>
          </a:p>
          <a:p>
            <a:pPr marL="0" indent="0">
              <a:buNone/>
            </a:pPr>
            <a:endParaRPr lang="cs-CZ" sz="2000" dirty="0">
              <a:latin typeface="Baskerville Old Face" panose="02020602080505020303" pitchFamily="18" charset="0"/>
            </a:endParaRPr>
          </a:p>
          <a:p>
            <a:pPr marL="0" indent="0">
              <a:buNone/>
            </a:pPr>
            <a:endParaRPr lang="cs-CZ" sz="2000" dirty="0">
              <a:latin typeface="Baskerville Old Face" panose="02020602080505020303" pitchFamily="18" charset="0"/>
            </a:endParaRPr>
          </a:p>
        </p:txBody>
      </p:sp>
    </p:spTree>
    <p:extLst>
      <p:ext uri="{BB962C8B-B14F-4D97-AF65-F5344CB8AC3E}">
        <p14:creationId xmlns:p14="http://schemas.microsoft.com/office/powerpoint/2010/main" val="319706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ortmonetka, Monety, Pieniądze, Euro">
            <a:extLst>
              <a:ext uri="{FF2B5EF4-FFF2-40B4-BE49-F238E27FC236}">
                <a16:creationId xmlns="" xmlns:a16="http://schemas.microsoft.com/office/drawing/2014/main" id="{8527C7D5-604B-4D40-A334-ED2F3F3F784B}"/>
              </a:ext>
            </a:extLst>
          </p:cNvPr>
          <p:cNvPicPr>
            <a:picLocks noChangeAspect="1" noChangeArrowheads="1"/>
          </p:cNvPicPr>
          <p:nvPr/>
        </p:nvPicPr>
        <p:blipFill rotWithShape="1">
          <a:blip r:embed="rId2">
            <a:duotone>
              <a:prstClr val="black"/>
              <a:schemeClr val="tx2">
                <a:tint val="45000"/>
                <a:satMod val="400000"/>
              </a:schemeClr>
            </a:duotone>
            <a:alphaModFix amt="30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ytuł 1"/>
          <p:cNvSpPr>
            <a:spLocks noGrp="1"/>
          </p:cNvSpPr>
          <p:nvPr>
            <p:ph type="title"/>
          </p:nvPr>
        </p:nvSpPr>
        <p:spPr>
          <a:xfrm>
            <a:off x="2895600" y="764373"/>
            <a:ext cx="8610600" cy="1293028"/>
          </a:xfrm>
        </p:spPr>
        <p:txBody>
          <a:bodyPr>
            <a:normAutofit/>
          </a:bodyPr>
          <a:lstStyle/>
          <a:p>
            <a:r>
              <a:rPr lang="cs-CZ"/>
              <a:t>PROCES</a:t>
            </a:r>
          </a:p>
        </p:txBody>
      </p:sp>
      <p:sp>
        <p:nvSpPr>
          <p:cNvPr id="3" name="Symbol zastępczy zawartości 2"/>
          <p:cNvSpPr>
            <a:spLocks noGrp="1"/>
          </p:cNvSpPr>
          <p:nvPr>
            <p:ph idx="1"/>
          </p:nvPr>
        </p:nvSpPr>
        <p:spPr>
          <a:xfrm>
            <a:off x="685800" y="2194560"/>
            <a:ext cx="10820400" cy="4024125"/>
          </a:xfrm>
        </p:spPr>
        <p:txBody>
          <a:bodyPr>
            <a:normAutofit/>
          </a:bodyPr>
          <a:lstStyle/>
          <a:p>
            <a:pPr marL="0" indent="0">
              <a:buNone/>
            </a:pPr>
            <a:r>
              <a:rPr lang="cs-CZ" dirty="0">
                <a:latin typeface="Baskerville Old Face" panose="02020602080505020303" pitchFamily="18" charset="0"/>
              </a:rPr>
              <a:t>10. ROZPOČET (PLÁN VÝDAJŮ)</a:t>
            </a:r>
          </a:p>
          <a:p>
            <a:pPr marL="0" indent="0">
              <a:buNone/>
            </a:pPr>
            <a:r>
              <a:rPr lang="cs-CZ" dirty="0">
                <a:latin typeface="Baskerville Old Face" panose="02020602080505020303" pitchFamily="18" charset="0"/>
              </a:rPr>
              <a:t>Když už budete vědět, kolik stojí cesta, ubytování, strava, návštěvy památek a jiné důležité věci související s výletem, vytvořte plán výdajů. Každý účastník výletu chce vědět, kolik stojí, než se rozhodne pro účast. Udělejte seznam všech výdajů. Občas není možné vše přesně naplánovat. Pak je vhodné zvážit vyšší náklady. Pokud Vám zůstanou nějaké peníze, můžete jít na zmrzlinu nebo pizzu. Důležité je, abyste spočítali náklady výletu na jednoho účastníka.</a:t>
            </a:r>
          </a:p>
          <a:p>
            <a:pPr marL="0" indent="0">
              <a:buNone/>
            </a:pPr>
            <a:r>
              <a:rPr lang="cs-CZ" dirty="0">
                <a:latin typeface="Baskerville Old Face" panose="02020602080505020303" pitchFamily="18" charset="0"/>
              </a:rPr>
              <a:t>11. SEZNAM ÚČASTNÍKŮ</a:t>
            </a:r>
          </a:p>
          <a:p>
            <a:pPr marL="0" indent="0">
              <a:buNone/>
            </a:pPr>
            <a:r>
              <a:rPr lang="cs-CZ" dirty="0">
                <a:latin typeface="Baskerville Old Face" panose="02020602080505020303" pitchFamily="18" charset="0"/>
              </a:rPr>
              <a:t>Je důležité mít kontakt (telefon, e-mail) na každého účastníka, může to přijít vhod během příprav i samotného výletu.</a:t>
            </a:r>
          </a:p>
        </p:txBody>
      </p:sp>
    </p:spTree>
    <p:extLst>
      <p:ext uri="{BB962C8B-B14F-4D97-AF65-F5344CB8AC3E}">
        <p14:creationId xmlns:p14="http://schemas.microsoft.com/office/powerpoint/2010/main" val="292163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lanu, Cel, Strategii, Gola, Proces">
            <a:extLst>
              <a:ext uri="{FF2B5EF4-FFF2-40B4-BE49-F238E27FC236}">
                <a16:creationId xmlns="" xmlns:a16="http://schemas.microsoft.com/office/drawing/2014/main" id="{A1B625C7-FFF2-44EA-B24C-ED3FA3BAB0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523"/>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cs-CZ"/>
              <a:t>PROCES</a:t>
            </a:r>
          </a:p>
        </p:txBody>
      </p:sp>
      <p:sp>
        <p:nvSpPr>
          <p:cNvPr id="3" name="Symbol zastępczy zawartości 2"/>
          <p:cNvSpPr>
            <a:spLocks noGrp="1"/>
          </p:cNvSpPr>
          <p:nvPr>
            <p:ph idx="1"/>
          </p:nvPr>
        </p:nvSpPr>
        <p:spPr>
          <a:xfrm>
            <a:off x="677333" y="2194560"/>
            <a:ext cx="5816600" cy="4024125"/>
          </a:xfrm>
        </p:spPr>
        <p:txBody>
          <a:bodyPr>
            <a:normAutofit/>
          </a:bodyPr>
          <a:lstStyle/>
          <a:p>
            <a:pPr marL="0" indent="0">
              <a:buNone/>
            </a:pPr>
            <a:r>
              <a:rPr lang="cs-CZ" sz="1200" dirty="0"/>
              <a:t>12. CO SI VZÍT S SEBOU - SEZNAM</a:t>
            </a:r>
          </a:p>
          <a:p>
            <a:pPr marL="0" indent="0">
              <a:buNone/>
            </a:pPr>
            <a:r>
              <a:rPr lang="cs-CZ" sz="1200" dirty="0"/>
              <a:t>Dobrý turista je turista, který je dobře připraven na výlet. Určitě přijde vhod seznam nejdůležitějších věcí. Každý se balí podle vlastních potřeb a uznání, ale jsou věci, které je dobré mít s sebou vždy - např. kapesníček </a:t>
            </a:r>
            <a:r>
              <a:rPr lang="pl-PL" sz="1200" dirty="0">
                <a:sym typeface="Wingdings" panose="05000000000000000000" pitchFamily="2" charset="2"/>
              </a:rPr>
              <a:t></a:t>
            </a:r>
            <a:r>
              <a:rPr lang="cs-CZ" sz="1200" dirty="0">
                <a:sym typeface="Wingdings" panose="05000000000000000000" pitchFamily="2" charset="2"/>
              </a:rPr>
              <a:t>. Připravte seznam.</a:t>
            </a:r>
          </a:p>
          <a:p>
            <a:pPr marL="0" indent="0">
              <a:buNone/>
            </a:pPr>
            <a:r>
              <a:rPr lang="cs-CZ" sz="1200" dirty="0">
                <a:sym typeface="Wingdings" panose="05000000000000000000" pitchFamily="2" charset="2"/>
              </a:rPr>
              <a:t>13. PLÁN VÝLETU</a:t>
            </a:r>
          </a:p>
          <a:p>
            <a:pPr marL="0" indent="0">
              <a:buNone/>
            </a:pPr>
            <a:r>
              <a:rPr lang="cs-CZ" sz="1200" dirty="0">
                <a:sym typeface="Wingdings" panose="05000000000000000000" pitchFamily="2" charset="2"/>
              </a:rPr>
              <a:t>Sestavte detailní hodinový plán na jednotlivé dny Vašeho výletu. Každý účastník se jistě bude cítit lépe, když na začátku výletu takové informace dostane.</a:t>
            </a:r>
          </a:p>
          <a:p>
            <a:pPr marL="0" indent="0">
              <a:buNone/>
            </a:pPr>
            <a:endParaRPr lang="cs-CZ" sz="1200" dirty="0">
              <a:sym typeface="Wingdings" panose="05000000000000000000" pitchFamily="2" charset="2"/>
            </a:endParaRPr>
          </a:p>
          <a:p>
            <a:pPr marL="0" indent="0">
              <a:buNone/>
            </a:pPr>
            <a:r>
              <a:rPr lang="cs-CZ" sz="1200" dirty="0">
                <a:sym typeface="Wingdings" panose="05000000000000000000" pitchFamily="2" charset="2"/>
              </a:rPr>
              <a:t>14. DOPROVOD</a:t>
            </a:r>
          </a:p>
          <a:p>
            <a:pPr marL="0" indent="0">
              <a:buNone/>
            </a:pPr>
            <a:r>
              <a:rPr lang="cs-CZ" sz="1200" dirty="0">
                <a:sym typeface="Wingdings" panose="05000000000000000000" pitchFamily="2" charset="2"/>
              </a:rPr>
              <a:t>Zamyslete se nad doprovodem a zeptejte se, jestli s takovou prací souhlasí. Péče o mládež během školních výletů je velmi důležitý a zodpovědný úkol. Ne všichni jsou tak hodní, jako Vy </a:t>
            </a:r>
            <a:r>
              <a:rPr lang="pl-PL" sz="1200" dirty="0">
                <a:sym typeface="Wingdings" panose="05000000000000000000" pitchFamily="2" charset="2"/>
              </a:rPr>
              <a:t>.</a:t>
            </a:r>
            <a:endParaRPr lang="cs-CZ" sz="1200" dirty="0"/>
          </a:p>
        </p:txBody>
      </p:sp>
    </p:spTree>
    <p:extLst>
      <p:ext uri="{BB962C8B-B14F-4D97-AF65-F5344CB8AC3E}">
        <p14:creationId xmlns:p14="http://schemas.microsoft.com/office/powerpoint/2010/main" val="67319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ody, Technologia, Staw, Fontanna">
            <a:extLst>
              <a:ext uri="{FF2B5EF4-FFF2-40B4-BE49-F238E27FC236}">
                <a16:creationId xmlns="" xmlns:a16="http://schemas.microsoft.com/office/drawing/2014/main" id="{51962089-406D-4D18-B6B1-2B9491710A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5" b="-3"/>
          <a:stretch/>
        </p:blipFill>
        <p:spPr bwMode="auto">
          <a:xfrm>
            <a:off x="630705" y="746124"/>
            <a:ext cx="3644962" cy="547255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673600" y="333375"/>
            <a:ext cx="6832600" cy="1085850"/>
          </a:xfrm>
        </p:spPr>
        <p:txBody>
          <a:bodyPr>
            <a:normAutofit/>
          </a:bodyPr>
          <a:lstStyle/>
          <a:p>
            <a:pPr algn="ctr"/>
            <a:r>
              <a:rPr lang="cs-CZ" dirty="0"/>
              <a:t>Zdroje</a:t>
            </a:r>
          </a:p>
        </p:txBody>
      </p:sp>
      <p:sp>
        <p:nvSpPr>
          <p:cNvPr id="3" name="Symbol zastępczy zawartości 2"/>
          <p:cNvSpPr>
            <a:spLocks noGrp="1"/>
          </p:cNvSpPr>
          <p:nvPr>
            <p:ph idx="1"/>
          </p:nvPr>
        </p:nvSpPr>
        <p:spPr>
          <a:xfrm>
            <a:off x="4673600" y="2194560"/>
            <a:ext cx="6832600" cy="4024125"/>
          </a:xfrm>
        </p:spPr>
        <p:txBody>
          <a:bodyPr>
            <a:normAutofit fontScale="92500" lnSpcReduction="10000"/>
          </a:bodyPr>
          <a:lstStyle/>
          <a:p>
            <a:pPr marL="457200" lvl="0" indent="-457200">
              <a:buFont typeface="+mj-lt"/>
              <a:buAutoNum type="arabicPeriod"/>
            </a:pPr>
            <a:r>
              <a:rPr lang="pl-PL" sz="1300" dirty="0" smtClean="0">
                <a:hlinkClick r:id="rId3"/>
              </a:rPr>
              <a:t>https://cs.wikipedia.org/wiki/Krakov</a:t>
            </a:r>
            <a:endParaRPr lang="pl-PL" sz="1300" dirty="0" smtClean="0"/>
          </a:p>
          <a:p>
            <a:pPr marL="457200" lvl="0" indent="-457200">
              <a:buFont typeface="+mj-lt"/>
              <a:buAutoNum type="arabicPeriod"/>
            </a:pPr>
            <a:r>
              <a:rPr lang="pl-PL" sz="1300" dirty="0" smtClean="0">
                <a:hlinkClick r:id="rId3"/>
              </a:rPr>
              <a:t>https://cs.wikipedia.org/wiki/Krakov#Pam%C3%A1tky</a:t>
            </a:r>
            <a:endParaRPr lang="pl-PL" sz="1300" dirty="0" smtClean="0"/>
          </a:p>
          <a:p>
            <a:pPr marL="457200" lvl="0" indent="-457200">
              <a:buFont typeface="+mj-lt"/>
              <a:buAutoNum type="arabicPeriod"/>
            </a:pPr>
            <a:r>
              <a:rPr lang="pl-PL" sz="1300" dirty="0" smtClean="0">
                <a:hlinkClick r:id="rId4"/>
              </a:rPr>
              <a:t>http://antiskola.eu/cz/referaty/11849-polsko</a:t>
            </a:r>
            <a:endParaRPr lang="pl-PL" sz="1300" dirty="0" smtClean="0"/>
          </a:p>
          <a:p>
            <a:pPr marL="457200" lvl="0" indent="-457200">
              <a:buFont typeface="+mj-lt"/>
              <a:buAutoNum type="arabicPeriod"/>
            </a:pPr>
            <a:r>
              <a:rPr lang="pl-PL" sz="1300" dirty="0" smtClean="0">
                <a:hlinkClick r:id="rId5"/>
              </a:rPr>
              <a:t>https://www.slevomat.cz/cestovani?_fid=tefn&amp;filtry%5Boblast%5D=polsko_krakov</a:t>
            </a:r>
            <a:endParaRPr lang="pl-PL" sz="1300" dirty="0" smtClean="0"/>
          </a:p>
          <a:p>
            <a:pPr marL="457200" lvl="0" indent="-457200">
              <a:buFont typeface="+mj-lt"/>
              <a:buAutoNum type="arabicPeriod"/>
            </a:pPr>
            <a:r>
              <a:rPr lang="pl-PL" sz="1300" dirty="0" smtClean="0">
                <a:hlinkClick r:id="rId6"/>
              </a:rPr>
              <a:t>https://www.xpolsko.cz/krakov-krakow/</a:t>
            </a:r>
            <a:endParaRPr lang="pl-PL" sz="1300" dirty="0" smtClean="0"/>
          </a:p>
          <a:p>
            <a:pPr marL="457200" lvl="0" indent="-457200">
              <a:buFont typeface="+mj-lt"/>
              <a:buAutoNum type="arabicPeriod"/>
            </a:pPr>
            <a:r>
              <a:rPr lang="pl-PL" sz="1300" dirty="0" smtClean="0">
                <a:hlinkClick r:id="rId7"/>
              </a:rPr>
              <a:t>https://cs.qwe.wiki/wiki/Krak%C3%B3w?ddexp4attempt=1</a:t>
            </a:r>
            <a:endParaRPr lang="pl-PL" sz="1300" dirty="0" smtClean="0"/>
          </a:p>
          <a:p>
            <a:pPr marL="457200" lvl="0" indent="-457200">
              <a:buFont typeface="+mj-lt"/>
              <a:buAutoNum type="arabicPeriod"/>
            </a:pPr>
            <a:r>
              <a:rPr lang="pl-PL" sz="1300" dirty="0" smtClean="0">
                <a:hlinkClick r:id="rId8"/>
              </a:rPr>
              <a:t>https://www.dusekarpat.cz/polsko/krakow/</a:t>
            </a:r>
            <a:endParaRPr lang="pl-PL" sz="1300" dirty="0" smtClean="0"/>
          </a:p>
          <a:p>
            <a:pPr marL="457200" lvl="0" indent="-457200">
              <a:buFont typeface="+mj-lt"/>
              <a:buAutoNum type="arabicPeriod"/>
            </a:pPr>
            <a:r>
              <a:rPr lang="pl-PL" sz="1300" dirty="0" smtClean="0">
                <a:hlinkClick r:id="rId9"/>
              </a:rPr>
              <a:t>https://www.lazneinfo.cz/krakow.html</a:t>
            </a:r>
            <a:endParaRPr lang="pl-PL" sz="1300" dirty="0" smtClean="0"/>
          </a:p>
          <a:p>
            <a:pPr marL="457200" lvl="0" indent="-457200">
              <a:buFont typeface="+mj-lt"/>
              <a:buAutoNum type="arabicPeriod"/>
            </a:pPr>
            <a:r>
              <a:rPr lang="pl-PL" sz="1300" dirty="0" smtClean="0">
                <a:hlinkClick r:id="rId10"/>
              </a:rPr>
              <a:t>https://obrazky.seznam.cz/?q=krakow&amp;fulltext&amp;mm=2&amp;sourceid=web&amp;thru=hint#utm_content=ncobrazky&amp;utm_term=krakow&amp;utm_medium=hint&amp;utm_source=search.seznam.cz</a:t>
            </a:r>
            <a:endParaRPr lang="pl-PL" sz="1300" dirty="0" smtClean="0"/>
          </a:p>
          <a:p>
            <a:pPr marL="457200" lvl="0" indent="-457200">
              <a:buFont typeface="+mj-lt"/>
              <a:buAutoNum type="arabicPeriod"/>
            </a:pPr>
            <a:r>
              <a:rPr lang="pl-PL" sz="1300" dirty="0" smtClean="0">
                <a:hlinkClick r:id="rId11"/>
              </a:rPr>
              <a:t>https://cs.wikipedia.org/wiki/Wawel</a:t>
            </a:r>
            <a:endParaRPr lang="pl-PL" sz="1300" dirty="0" smtClean="0"/>
          </a:p>
          <a:p>
            <a:pPr marL="457200" lvl="0" indent="-457200">
              <a:buFont typeface="+mj-lt"/>
              <a:buAutoNum type="arabicPeriod"/>
            </a:pPr>
            <a:r>
              <a:rPr lang="pl-PL" sz="1300" dirty="0" smtClean="0">
                <a:hlinkClick r:id="rId12"/>
              </a:rPr>
              <a:t>https://www.turistika.cz/mista/krakow/detail</a:t>
            </a:r>
            <a:endParaRPr lang="pl-PL" sz="1300" dirty="0" smtClean="0"/>
          </a:p>
          <a:p>
            <a:pPr marL="457200" lvl="0" indent="-457200">
              <a:buFont typeface="+mj-lt"/>
              <a:buAutoNum type="arabicPeriod"/>
            </a:pPr>
            <a:r>
              <a:rPr lang="pl-PL" sz="1300" dirty="0" smtClean="0">
                <a:hlinkClick r:id="rId13"/>
              </a:rPr>
              <a:t>https://cs.wikipedia.org/wiki/Sukiennice</a:t>
            </a:r>
            <a:endParaRPr lang="pl-PL" sz="1300" dirty="0" smtClean="0"/>
          </a:p>
          <a:p>
            <a:pPr marL="457200" lvl="0" indent="-457200">
              <a:buFont typeface="+mj-lt"/>
              <a:buAutoNum type="arabicPeriod"/>
            </a:pPr>
            <a:r>
              <a:rPr lang="pl-PL" sz="1300" dirty="0" smtClean="0">
                <a:hlinkClick r:id="rId14"/>
              </a:rPr>
              <a:t>https://cs.wander-book.com/sukiennice-v-krakove-m9542.htm?</a:t>
            </a:r>
            <a:endParaRPr lang="pl-PL" sz="1300" dirty="0" smtClean="0"/>
          </a:p>
          <a:p>
            <a:pPr marL="0" indent="0">
              <a:buNone/>
            </a:pPr>
            <a:endParaRPr lang="cs-CZ" sz="900" dirty="0"/>
          </a:p>
        </p:txBody>
      </p:sp>
    </p:spTree>
    <p:extLst>
      <p:ext uri="{BB962C8B-B14F-4D97-AF65-F5344CB8AC3E}">
        <p14:creationId xmlns:p14="http://schemas.microsoft.com/office/powerpoint/2010/main" val="286654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764373"/>
            <a:ext cx="10820400" cy="1293028"/>
          </a:xfrm>
        </p:spPr>
        <p:txBody>
          <a:bodyPr/>
          <a:lstStyle/>
          <a:p>
            <a:pPr algn="ctr"/>
            <a:r>
              <a:rPr lang="cs-CZ" dirty="0">
                <a:solidFill>
                  <a:srgbClr val="0070C0"/>
                </a:solidFill>
              </a:rPr>
              <a:t>HODNOCENÍ</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72167497"/>
              </p:ext>
            </p:extLst>
          </p:nvPr>
        </p:nvGraphicFramePr>
        <p:xfrm>
          <a:off x="685799" y="2193925"/>
          <a:ext cx="11159456" cy="3479800"/>
        </p:xfrm>
        <a:graphic>
          <a:graphicData uri="http://schemas.openxmlformats.org/drawingml/2006/table">
            <a:tbl>
              <a:tblPr firstRow="1" bandRow="1">
                <a:tableStyleId>{5C22544A-7EE6-4342-B048-85BDC9FD1C3A}</a:tableStyleId>
              </a:tblPr>
              <a:tblGrid>
                <a:gridCol w="2789864">
                  <a:extLst>
                    <a:ext uri="{9D8B030D-6E8A-4147-A177-3AD203B41FA5}">
                      <a16:colId xmlns="" xmlns:a16="http://schemas.microsoft.com/office/drawing/2014/main" val="3467523235"/>
                    </a:ext>
                  </a:extLst>
                </a:gridCol>
                <a:gridCol w="2789864">
                  <a:extLst>
                    <a:ext uri="{9D8B030D-6E8A-4147-A177-3AD203B41FA5}">
                      <a16:colId xmlns="" xmlns:a16="http://schemas.microsoft.com/office/drawing/2014/main" val="2281014452"/>
                    </a:ext>
                  </a:extLst>
                </a:gridCol>
                <a:gridCol w="2789864">
                  <a:extLst>
                    <a:ext uri="{9D8B030D-6E8A-4147-A177-3AD203B41FA5}">
                      <a16:colId xmlns="" xmlns:a16="http://schemas.microsoft.com/office/drawing/2014/main" val="594951659"/>
                    </a:ext>
                  </a:extLst>
                </a:gridCol>
                <a:gridCol w="2789864">
                  <a:extLst>
                    <a:ext uri="{9D8B030D-6E8A-4147-A177-3AD203B41FA5}">
                      <a16:colId xmlns="" xmlns:a16="http://schemas.microsoft.com/office/drawing/2014/main" val="3350437843"/>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chemeClr val="bg1"/>
                          </a:solidFill>
                        </a:rPr>
                        <a:t>Počet bodů</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1</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3</a:t>
                      </a:r>
                    </a:p>
                  </a:txBody>
                  <a:tcPr/>
                </a:tc>
                <a:extLst>
                  <a:ext uri="{0D108BD9-81ED-4DB2-BD59-A6C34878D82A}">
                    <a16:rowId xmlns="" xmlns:a16="http://schemas.microsoft.com/office/drawing/2014/main" val="3175500249"/>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Věcný obsah prezentace Power Point</a:t>
                      </a:r>
                    </a:p>
                  </a:txBody>
                  <a:tcPr/>
                </a:tc>
                <a:tc>
                  <a:txBody>
                    <a:bodyPr/>
                    <a:lstStyle/>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Nekompletní informace.</a:t>
                      </a:r>
                    </a:p>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Informace mimo téma. Chybné informace.</a:t>
                      </a:r>
                    </a:p>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Slabé využití</a:t>
                      </a:r>
                    </a:p>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zdrojů.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správné informace. Případné drobné chyby.</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na téma. Dobré využití zdrojů.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Kompletní informace.</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na téma. </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Vyčerpávající využití uvedených zdrojů, případné využití z jiných zdrojů.</a:t>
                      </a:r>
                    </a:p>
                  </a:txBody>
                  <a:tcPr/>
                </a:tc>
                <a:extLst>
                  <a:ext uri="{0D108BD9-81ED-4DB2-BD59-A6C34878D82A}">
                    <a16:rowId xmlns="" xmlns:a16="http://schemas.microsoft.com/office/drawing/2014/main" val="1413387382"/>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Estetický dojem z prezentace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málo čitelná, neestetická.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Špatné rozplánování informací na stránce.</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Bez grafických prvků.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čitelná, estetická.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rozplánování informací na stránce.</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na uspokojivé úrovni.</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estetická, čitelná, přehledná, vyzývající k seznámení s jejím obsahem.</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tvůrčí rozplánování informací na stránce. Dobře zvolená grafika.</a:t>
                      </a:r>
                    </a:p>
                  </a:txBody>
                  <a:tcPr/>
                </a:tc>
                <a:extLst>
                  <a:ext uri="{0D108BD9-81ED-4DB2-BD59-A6C34878D82A}">
                    <a16:rowId xmlns="" xmlns:a16="http://schemas.microsoft.com/office/drawing/2014/main" val="1775771961"/>
                  </a:ext>
                </a:extLst>
              </a:tr>
            </a:tbl>
          </a:graphicData>
        </a:graphic>
      </p:graphicFrame>
      <p:pic>
        <p:nvPicPr>
          <p:cNvPr id="6" name="Picture 2" descr="Grafika, Wykres, Wynik, Obroty, Zysk">
            <a:extLst>
              <a:ext uri="{FF2B5EF4-FFF2-40B4-BE49-F238E27FC236}">
                <a16:creationId xmlns="" xmlns:a16="http://schemas.microsoft.com/office/drawing/2014/main" id="{077286FA-D99A-4CA8-AA29-6D6B30F1B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0"/>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18783"/>
            <a:ext cx="10820400" cy="1224792"/>
          </a:xfrm>
        </p:spPr>
        <p:txBody>
          <a:bodyPr/>
          <a:lstStyle/>
          <a:p>
            <a:pPr algn="ctr"/>
            <a:r>
              <a:rPr lang="cs-CZ" dirty="0">
                <a:solidFill>
                  <a:srgbClr val="0070C0"/>
                </a:solidFill>
              </a:rPr>
              <a:t>HODNOCENÍ</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649477557"/>
              </p:ext>
            </p:extLst>
          </p:nvPr>
        </p:nvGraphicFramePr>
        <p:xfrm>
          <a:off x="685800" y="2193925"/>
          <a:ext cx="10820400" cy="3967480"/>
        </p:xfrm>
        <a:graphic>
          <a:graphicData uri="http://schemas.openxmlformats.org/drawingml/2006/table">
            <a:tbl>
              <a:tblPr firstRow="1" bandRow="1">
                <a:tableStyleId>{5C22544A-7EE6-4342-B048-85BDC9FD1C3A}</a:tableStyleId>
              </a:tblPr>
              <a:tblGrid>
                <a:gridCol w="2705100">
                  <a:extLst>
                    <a:ext uri="{9D8B030D-6E8A-4147-A177-3AD203B41FA5}">
                      <a16:colId xmlns="" xmlns:a16="http://schemas.microsoft.com/office/drawing/2014/main" val="28109292"/>
                    </a:ext>
                  </a:extLst>
                </a:gridCol>
                <a:gridCol w="2705100">
                  <a:extLst>
                    <a:ext uri="{9D8B030D-6E8A-4147-A177-3AD203B41FA5}">
                      <a16:colId xmlns="" xmlns:a16="http://schemas.microsoft.com/office/drawing/2014/main" val="3967428616"/>
                    </a:ext>
                  </a:extLst>
                </a:gridCol>
                <a:gridCol w="2705100">
                  <a:extLst>
                    <a:ext uri="{9D8B030D-6E8A-4147-A177-3AD203B41FA5}">
                      <a16:colId xmlns="" xmlns:a16="http://schemas.microsoft.com/office/drawing/2014/main" val="3551511034"/>
                    </a:ext>
                  </a:extLst>
                </a:gridCol>
                <a:gridCol w="2705100">
                  <a:extLst>
                    <a:ext uri="{9D8B030D-6E8A-4147-A177-3AD203B41FA5}">
                      <a16:colId xmlns="" xmlns:a16="http://schemas.microsoft.com/office/drawing/2014/main" val="595716234"/>
                    </a:ext>
                  </a:extLst>
                </a:gridCol>
              </a:tblGrid>
              <a:tr h="370840">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chemeClr val="bg1"/>
                          </a:solidFill>
                          <a:latin typeface="Baskerville Old Face" panose="02020602080505020303" pitchFamily="18" charset="0"/>
                        </a:rPr>
                        <a:t>Počet bodů </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chemeClr val="bg1"/>
                          </a:solidFill>
                          <a:latin typeface="Baskerville Old Face" panose="02020602080505020303" pitchFamily="18" charset="0"/>
                        </a:rPr>
                        <a:t>1</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chemeClr val="bg1"/>
                          </a:solidFill>
                          <a:latin typeface="Baskerville Old Face" panose="02020602080505020303" pitchFamily="18" charset="0"/>
                        </a:rPr>
                        <a:t>2</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chemeClr val="bg1"/>
                          </a:solidFill>
                          <a:latin typeface="Baskerville Old Face" panose="02020602080505020303" pitchFamily="18" charset="0"/>
                        </a:rPr>
                        <a:t>3</a:t>
                      </a:r>
                    </a:p>
                  </a:txBody>
                  <a:tcPr/>
                </a:tc>
                <a:extLst>
                  <a:ext uri="{0D108BD9-81ED-4DB2-BD59-A6C34878D82A}">
                    <a16:rowId xmlns="" xmlns:a16="http://schemas.microsoft.com/office/drawing/2014/main" val="1844204901"/>
                  </a:ext>
                </a:extLst>
              </a:tr>
              <a:tr h="1798320">
                <a:tc>
                  <a:txBody>
                    <a:bodyPr/>
                    <a:lstStyle/>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Angažovanost skupiny</a:t>
                      </a:r>
                      <a:r>
                        <a:rPr dirty="0"/>
                        <a:t/>
                      </a:r>
                      <a:br>
                        <a:rPr dirty="0"/>
                      </a:br>
                      <a:r>
                        <a:rPr lang="cs-CZ" sz="1600" b="0" i="0" u="none" strike="noStrike" kern="1200" dirty="0">
                          <a:solidFill>
                            <a:srgbClr val="FF0000"/>
                          </a:solidFill>
                          <a:latin typeface="Trebuchet MS" pitchFamily="34"/>
                        </a:rPr>
                        <a:t>a</a:t>
                      </a:r>
                      <a:r>
                        <a:rPr dirty="0"/>
                        <a:t/>
                      </a:r>
                      <a:br>
                        <a:rPr dirty="0"/>
                      </a:br>
                      <a:r>
                        <a:rPr lang="cs-CZ" sz="1600" b="0" i="0" u="none" strike="noStrike" kern="1200" dirty="0">
                          <a:solidFill>
                            <a:srgbClr val="FF0000"/>
                          </a:solidFill>
                          <a:latin typeface="Trebuchet MS" pitchFamily="34"/>
                        </a:rPr>
                        <a:t>schopnost spolupráce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Absence angažovanosti všech členů skupiny do kreativní spolupráce. Slabá schopnost spolupráce.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Dobrá angažovanost do práce všech členů skupiny. Schopnost spolupráce na uspokojivé úrovni.</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Plná angažovanost do práce všech členů skupiny. Vzájemná motivace k práci. Schopnost spolupráce ve skupině na vysoké úrovni.</a:t>
                      </a:r>
                    </a:p>
                  </a:txBody>
                  <a:tcPr/>
                </a:tc>
                <a:extLst>
                  <a:ext uri="{0D108BD9-81ED-4DB2-BD59-A6C34878D82A}">
                    <a16:rowId xmlns="" xmlns:a16="http://schemas.microsoft.com/office/drawing/2014/main" val="103903858"/>
                  </a:ext>
                </a:extLst>
              </a:tr>
              <a:tr h="1798320">
                <a:tc>
                  <a:txBody>
                    <a:bodyPr/>
                    <a:lstStyle/>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Prezentace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pouze přečtená. Absence odpovědi na kontrolní otázky učitele a dotazy jiných žáků.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částečně prezentované zpaměti, částečně přečtené. Absence uspokojivé odpovědi na kontrolní otázky učitele a dotazy žáků.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prezentované zpaměti. Správné odpovědi na kontrolní otázky učitele a dotazy žáků.</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Ambiciózní přístup k prezentaci.</a:t>
                      </a:r>
                    </a:p>
                  </a:txBody>
                  <a:tcPr/>
                </a:tc>
                <a:extLst>
                  <a:ext uri="{0D108BD9-81ED-4DB2-BD59-A6C34878D82A}">
                    <a16:rowId xmlns="" xmlns:a16="http://schemas.microsoft.com/office/drawing/2014/main" val="2081947565"/>
                  </a:ext>
                </a:extLst>
              </a:tr>
            </a:tbl>
          </a:graphicData>
        </a:graphic>
      </p:graphicFrame>
      <p:pic>
        <p:nvPicPr>
          <p:cNvPr id="5" name="Picture 2" descr="Grafika, Wykres, Wynik, Obroty, Zysk">
            <a:extLst>
              <a:ext uri="{FF2B5EF4-FFF2-40B4-BE49-F238E27FC236}">
                <a16:creationId xmlns="" xmlns:a16="http://schemas.microsoft.com/office/drawing/2014/main" id="{A7576FD5-347A-4869-8536-5CA5DC74C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9313" y="0"/>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8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157A980-17C8-4EE0-B6B2-34F2D6543903}"/>
              </a:ext>
            </a:extLst>
          </p:cNvPr>
          <p:cNvSpPr>
            <a:spLocks noGrp="1"/>
          </p:cNvSpPr>
          <p:nvPr>
            <p:ph type="title"/>
          </p:nvPr>
        </p:nvSpPr>
        <p:spPr>
          <a:xfrm>
            <a:off x="685800" y="764373"/>
            <a:ext cx="10820400" cy="1293028"/>
          </a:xfrm>
        </p:spPr>
        <p:txBody>
          <a:bodyPr/>
          <a:lstStyle/>
          <a:p>
            <a:pPr algn="ctr"/>
            <a:r>
              <a:rPr lang="cs-CZ" dirty="0">
                <a:solidFill>
                  <a:srgbClr val="0070C0"/>
                </a:solidFill>
              </a:rPr>
              <a:t>HODNOCENÍ - BODOVÁNÍ</a:t>
            </a:r>
          </a:p>
        </p:txBody>
      </p:sp>
      <p:graphicFrame>
        <p:nvGraphicFramePr>
          <p:cNvPr id="4" name="Symbol zastępczy zawartości 3">
            <a:extLst>
              <a:ext uri="{FF2B5EF4-FFF2-40B4-BE49-F238E27FC236}">
                <a16:creationId xmlns="" xmlns:a16="http://schemas.microsoft.com/office/drawing/2014/main" id="{D095D10C-807D-4F1E-B90F-DD919FE16093}"/>
              </a:ext>
            </a:extLst>
          </p:cNvPr>
          <p:cNvGraphicFramePr>
            <a:graphicFrameLocks noGrp="1"/>
          </p:cNvGraphicFramePr>
          <p:nvPr>
            <p:ph idx="1"/>
            <p:extLst>
              <p:ext uri="{D42A27DB-BD31-4B8C-83A1-F6EECF244321}">
                <p14:modId xmlns:p14="http://schemas.microsoft.com/office/powerpoint/2010/main" val="3537352201"/>
              </p:ext>
            </p:extLst>
          </p:nvPr>
        </p:nvGraphicFramePr>
        <p:xfrm>
          <a:off x="685800" y="2193925"/>
          <a:ext cx="10820400" cy="3114040"/>
        </p:xfrm>
        <a:graphic>
          <a:graphicData uri="http://schemas.openxmlformats.org/drawingml/2006/table">
            <a:tbl>
              <a:tblPr firstRow="1" bandRow="1">
                <a:tableStyleId>{5C22544A-7EE6-4342-B048-85BDC9FD1C3A}</a:tableStyleId>
              </a:tblPr>
              <a:tblGrid>
                <a:gridCol w="5410200">
                  <a:extLst>
                    <a:ext uri="{9D8B030D-6E8A-4147-A177-3AD203B41FA5}">
                      <a16:colId xmlns="" xmlns:a16="http://schemas.microsoft.com/office/drawing/2014/main" val="1859854478"/>
                    </a:ext>
                  </a:extLst>
                </a:gridCol>
                <a:gridCol w="5410200">
                  <a:extLst>
                    <a:ext uri="{9D8B030D-6E8A-4147-A177-3AD203B41FA5}">
                      <a16:colId xmlns="" xmlns:a16="http://schemas.microsoft.com/office/drawing/2014/main" val="813379307"/>
                    </a:ext>
                  </a:extLst>
                </a:gridCol>
              </a:tblGrid>
              <a:tr h="370840">
                <a:tc>
                  <a:txBody>
                    <a:bodyPr/>
                    <a:lstStyle/>
                    <a:p>
                      <a:pPr algn="ctr"/>
                      <a:r>
                        <a:t>BODY</a:t>
                      </a:r>
                    </a:p>
                  </a:txBody>
                  <a:tcPr/>
                </a:tc>
                <a:tc>
                  <a:txBody>
                    <a:bodyPr/>
                    <a:lstStyle/>
                    <a:p>
                      <a:pPr algn="ctr"/>
                      <a:r>
                        <a:t>ZNÁMKA</a:t>
                      </a:r>
                    </a:p>
                  </a:txBody>
                  <a:tcPr/>
                </a:tc>
                <a:extLst>
                  <a:ext uri="{0D108BD9-81ED-4DB2-BD59-A6C34878D82A}">
                    <a16:rowId xmlns="" xmlns:a16="http://schemas.microsoft.com/office/drawing/2014/main" val="538192294"/>
                  </a:ext>
                </a:extLst>
              </a:tr>
              <a:tr h="370840">
                <a:tc>
                  <a:txBody>
                    <a:bodyPr/>
                    <a:lstStyle/>
                    <a:p>
                      <a:pPr algn="ctr"/>
                      <a:r>
                        <a:rPr lang="cs-CZ" sz="2400" dirty="0">
                          <a:latin typeface="Garamond" panose="02020404030301010803" pitchFamily="18" charset="0"/>
                        </a:rPr>
                        <a:t>&lt;4</a:t>
                      </a:r>
                    </a:p>
                  </a:txBody>
                  <a:tcPr/>
                </a:tc>
                <a:tc>
                  <a:txBody>
                    <a:bodyPr/>
                    <a:lstStyle/>
                    <a:p>
                      <a:pPr algn="ctr"/>
                      <a:r>
                        <a:rPr lang="cs-CZ" sz="2400" dirty="0">
                          <a:latin typeface="Garamond" panose="02020404030301010803" pitchFamily="18" charset="0"/>
                        </a:rPr>
                        <a:t>nevyhovující</a:t>
                      </a:r>
                    </a:p>
                  </a:txBody>
                  <a:tcPr/>
                </a:tc>
                <a:extLst>
                  <a:ext uri="{0D108BD9-81ED-4DB2-BD59-A6C34878D82A}">
                    <a16:rowId xmlns="" xmlns:a16="http://schemas.microsoft.com/office/drawing/2014/main" val="4177799546"/>
                  </a:ext>
                </a:extLst>
              </a:tr>
              <a:tr h="370840">
                <a:tc>
                  <a:txBody>
                    <a:bodyPr/>
                    <a:lstStyle/>
                    <a:p>
                      <a:pPr algn="ctr"/>
                      <a:r>
                        <a:rPr lang="cs-CZ" sz="2400" dirty="0">
                          <a:latin typeface="Garamond" panose="02020404030301010803" pitchFamily="18" charset="0"/>
                        </a:rPr>
                        <a:t>4-5</a:t>
                      </a:r>
                    </a:p>
                  </a:txBody>
                  <a:tcPr/>
                </a:tc>
                <a:tc>
                  <a:txBody>
                    <a:bodyPr/>
                    <a:lstStyle/>
                    <a:p>
                      <a:pPr algn="ctr"/>
                      <a:r>
                        <a:rPr lang="cs-CZ" sz="2400" dirty="0">
                          <a:latin typeface="Garamond" panose="02020404030301010803" pitchFamily="18" charset="0"/>
                        </a:rPr>
                        <a:t>vyhovující</a:t>
                      </a:r>
                    </a:p>
                  </a:txBody>
                  <a:tcPr/>
                </a:tc>
                <a:extLst>
                  <a:ext uri="{0D108BD9-81ED-4DB2-BD59-A6C34878D82A}">
                    <a16:rowId xmlns="" xmlns:a16="http://schemas.microsoft.com/office/drawing/2014/main" val="1472197936"/>
                  </a:ext>
                </a:extLst>
              </a:tr>
              <a:tr h="370840">
                <a:tc>
                  <a:txBody>
                    <a:bodyPr/>
                    <a:lstStyle/>
                    <a:p>
                      <a:pPr algn="ctr"/>
                      <a:r>
                        <a:rPr lang="cs-CZ" sz="2400" dirty="0">
                          <a:latin typeface="Garamond" panose="02020404030301010803" pitchFamily="18" charset="0"/>
                        </a:rPr>
                        <a:t>6-7</a:t>
                      </a:r>
                    </a:p>
                  </a:txBody>
                  <a:tcPr/>
                </a:tc>
                <a:tc>
                  <a:txBody>
                    <a:bodyPr/>
                    <a:lstStyle/>
                    <a:p>
                      <a:pPr algn="ctr"/>
                      <a:r>
                        <a:rPr lang="cs-CZ" sz="2400" dirty="0">
                          <a:latin typeface="Garamond" panose="02020404030301010803" pitchFamily="18" charset="0"/>
                        </a:rPr>
                        <a:t>uspokojivě</a:t>
                      </a:r>
                    </a:p>
                  </a:txBody>
                  <a:tcPr/>
                </a:tc>
                <a:extLst>
                  <a:ext uri="{0D108BD9-81ED-4DB2-BD59-A6C34878D82A}">
                    <a16:rowId xmlns="" xmlns:a16="http://schemas.microsoft.com/office/drawing/2014/main" val="736880513"/>
                  </a:ext>
                </a:extLst>
              </a:tr>
              <a:tr h="370840">
                <a:tc>
                  <a:txBody>
                    <a:bodyPr/>
                    <a:lstStyle/>
                    <a:p>
                      <a:pPr algn="ctr"/>
                      <a:r>
                        <a:rPr lang="cs-CZ" sz="2400" dirty="0">
                          <a:latin typeface="Garamond" panose="02020404030301010803" pitchFamily="18" charset="0"/>
                        </a:rPr>
                        <a:t>8-9</a:t>
                      </a:r>
                    </a:p>
                  </a:txBody>
                  <a:tcPr/>
                </a:tc>
                <a:tc>
                  <a:txBody>
                    <a:bodyPr/>
                    <a:lstStyle/>
                    <a:p>
                      <a:pPr algn="ctr"/>
                      <a:r>
                        <a:rPr lang="cs-CZ" sz="2400" dirty="0">
                          <a:latin typeface="Garamond" panose="02020404030301010803" pitchFamily="18" charset="0"/>
                        </a:rPr>
                        <a:t>dobře</a:t>
                      </a:r>
                    </a:p>
                  </a:txBody>
                  <a:tcPr/>
                </a:tc>
                <a:extLst>
                  <a:ext uri="{0D108BD9-81ED-4DB2-BD59-A6C34878D82A}">
                    <a16:rowId xmlns="" xmlns:a16="http://schemas.microsoft.com/office/drawing/2014/main" val="4243105485"/>
                  </a:ext>
                </a:extLst>
              </a:tr>
              <a:tr h="370840">
                <a:tc>
                  <a:txBody>
                    <a:bodyPr/>
                    <a:lstStyle/>
                    <a:p>
                      <a:pPr algn="ctr"/>
                      <a:r>
                        <a:rPr lang="cs-CZ" sz="2400" dirty="0">
                          <a:latin typeface="Garamond" panose="02020404030301010803" pitchFamily="18" charset="0"/>
                        </a:rPr>
                        <a:t>10-11</a:t>
                      </a:r>
                    </a:p>
                  </a:txBody>
                  <a:tcPr/>
                </a:tc>
                <a:tc>
                  <a:txBody>
                    <a:bodyPr/>
                    <a:lstStyle/>
                    <a:p>
                      <a:pPr algn="ctr"/>
                      <a:r>
                        <a:rPr lang="cs-CZ" sz="2400" dirty="0">
                          <a:latin typeface="Garamond" panose="02020404030301010803" pitchFamily="18" charset="0"/>
                        </a:rPr>
                        <a:t>velmi dobře</a:t>
                      </a:r>
                    </a:p>
                  </a:txBody>
                  <a:tcPr/>
                </a:tc>
                <a:extLst>
                  <a:ext uri="{0D108BD9-81ED-4DB2-BD59-A6C34878D82A}">
                    <a16:rowId xmlns="" xmlns:a16="http://schemas.microsoft.com/office/drawing/2014/main" val="1695384229"/>
                  </a:ext>
                </a:extLst>
              </a:tr>
              <a:tr h="370840">
                <a:tc>
                  <a:txBody>
                    <a:bodyPr/>
                    <a:lstStyle/>
                    <a:p>
                      <a:pPr algn="ctr"/>
                      <a:r>
                        <a:rPr lang="cs-CZ" sz="2400" dirty="0">
                          <a:latin typeface="Garamond" panose="02020404030301010803" pitchFamily="18" charset="0"/>
                        </a:rPr>
                        <a:t>12</a:t>
                      </a:r>
                    </a:p>
                  </a:txBody>
                  <a:tcPr/>
                </a:tc>
                <a:tc>
                  <a:txBody>
                    <a:bodyPr/>
                    <a:lstStyle/>
                    <a:p>
                      <a:pPr algn="ctr"/>
                      <a:r>
                        <a:rPr lang="cs-CZ" sz="2400" dirty="0">
                          <a:latin typeface="Garamond" panose="02020404030301010803" pitchFamily="18" charset="0"/>
                        </a:rPr>
                        <a:t>výborně</a:t>
                      </a:r>
                    </a:p>
                  </a:txBody>
                  <a:tcPr/>
                </a:tc>
                <a:extLst>
                  <a:ext uri="{0D108BD9-81ED-4DB2-BD59-A6C34878D82A}">
                    <a16:rowId xmlns="" xmlns:a16="http://schemas.microsoft.com/office/drawing/2014/main" val="1133309365"/>
                  </a:ext>
                </a:extLst>
              </a:tr>
            </a:tbl>
          </a:graphicData>
        </a:graphic>
      </p:graphicFrame>
      <p:pic>
        <p:nvPicPr>
          <p:cNvPr id="5" name="Picture 2" descr="Grafika, Wykres, Wynik, Obroty, Zysk">
            <a:extLst>
              <a:ext uri="{FF2B5EF4-FFF2-40B4-BE49-F238E27FC236}">
                <a16:creationId xmlns="" xmlns:a16="http://schemas.microsoft.com/office/drawing/2014/main" id="{59995C0F-F468-4AAF-AED4-C806DFD32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0"/>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0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owa, Ptak, Książka, Wise, Natura, Znak">
            <a:extLst>
              <a:ext uri="{FF2B5EF4-FFF2-40B4-BE49-F238E27FC236}">
                <a16:creationId xmlns="" xmlns:a16="http://schemas.microsoft.com/office/drawing/2014/main" id="{ABFD24BC-54EA-4999-9A09-7272B0E43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0705" y="1845309"/>
            <a:ext cx="3644962" cy="344246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673600" y="764373"/>
            <a:ext cx="6832600" cy="1293028"/>
          </a:xfrm>
        </p:spPr>
        <p:txBody>
          <a:bodyPr>
            <a:normAutofit/>
          </a:bodyPr>
          <a:lstStyle/>
          <a:p>
            <a:r>
              <a:rPr lang="cs-CZ"/>
              <a:t>Výsledky</a:t>
            </a:r>
          </a:p>
        </p:txBody>
      </p:sp>
      <p:sp>
        <p:nvSpPr>
          <p:cNvPr id="3" name="Symbol zastępczy zawartości 2"/>
          <p:cNvSpPr>
            <a:spLocks noGrp="1"/>
          </p:cNvSpPr>
          <p:nvPr>
            <p:ph idx="1"/>
          </p:nvPr>
        </p:nvSpPr>
        <p:spPr>
          <a:xfrm>
            <a:off x="4673600" y="2194560"/>
            <a:ext cx="6832600" cy="4024125"/>
          </a:xfrm>
        </p:spPr>
        <p:txBody>
          <a:bodyPr>
            <a:normAutofit/>
          </a:bodyPr>
          <a:lstStyle/>
          <a:p>
            <a:pPr marL="0" lvl="0" indent="0">
              <a:buNone/>
            </a:pPr>
            <a:r>
              <a:rPr lang="cs-CZ" sz="1500" b="1" dirty="0"/>
              <a:t>Jaké přínosy má pro vás realizace tohoto projektu?</a:t>
            </a:r>
          </a:p>
          <a:p>
            <a:pPr marL="0" lvl="0" indent="0">
              <a:buNone/>
            </a:pPr>
            <a:endParaRPr lang="cs-CZ" sz="1500" b="1" dirty="0"/>
          </a:p>
          <a:p>
            <a:pPr marL="342900" lvl="0" indent="-342900">
              <a:buAutoNum type="arabicPeriod"/>
            </a:pPr>
            <a:r>
              <a:rPr lang="cs-CZ" sz="1500" dirty="0"/>
              <a:t>Viděli jste, že organizace dobrého výletu zabere hodně času.</a:t>
            </a:r>
          </a:p>
          <a:p>
            <a:pPr marL="342900" lvl="0" indent="-342900">
              <a:buAutoNum type="arabicPeriod"/>
            </a:pPr>
            <a:r>
              <a:rPr lang="cs-CZ" sz="1500" dirty="0"/>
              <a:t>Zjistili jste, jaké to je, být odpovědným za plánování výletu.</a:t>
            </a:r>
          </a:p>
          <a:p>
            <a:pPr marL="342900" lvl="0" indent="-342900">
              <a:buAutoNum type="arabicPeriod"/>
            </a:pPr>
            <a:r>
              <a:rPr lang="cs-CZ" sz="1500" dirty="0"/>
              <a:t>Mohli jste si procvičit matematiku při tvorbě rozpočtu výletu.</a:t>
            </a:r>
          </a:p>
          <a:p>
            <a:pPr marL="342900" lvl="0" indent="-342900">
              <a:buAutoNum type="arabicPeriod"/>
            </a:pPr>
            <a:r>
              <a:rPr lang="cs-CZ" sz="1500" dirty="0"/>
              <a:t>Mohli jste se předběžně seznámit s památkami Krakova.</a:t>
            </a:r>
          </a:p>
          <a:p>
            <a:pPr marL="342900" lvl="0" indent="-342900">
              <a:buAutoNum type="arabicPeriod"/>
            </a:pPr>
            <a:r>
              <a:rPr lang="cs-CZ" sz="1500" dirty="0"/>
              <a:t>Naučili jste se používat internet jako zdroj informací.</a:t>
            </a:r>
          </a:p>
          <a:p>
            <a:pPr marL="342900" lvl="0" indent="-342900">
              <a:buAutoNum type="arabicPeriod"/>
            </a:pPr>
            <a:r>
              <a:rPr lang="cs-CZ" sz="1500" dirty="0"/>
              <a:t>Naučili jste se zpracovat tyto informace za pomoci multimediální prezentace </a:t>
            </a:r>
            <a:r>
              <a:rPr lang="cs-CZ" sz="1500" dirty="0" err="1"/>
              <a:t>Power</a:t>
            </a:r>
            <a:r>
              <a:rPr lang="cs-CZ" sz="1500" dirty="0"/>
              <a:t> Point.</a:t>
            </a:r>
          </a:p>
          <a:p>
            <a:pPr marL="342900" lvl="0" indent="-342900">
              <a:buAutoNum type="arabicPeriod"/>
            </a:pPr>
            <a:r>
              <a:rPr lang="cs-CZ" sz="1500" dirty="0"/>
              <a:t>Učili jste se spolupracovat ve skupině.</a:t>
            </a:r>
          </a:p>
          <a:p>
            <a:endParaRPr lang="cs-CZ" sz="1500" dirty="0"/>
          </a:p>
        </p:txBody>
      </p:sp>
      <p:pic>
        <p:nvPicPr>
          <p:cNvPr id="5" name="Obraz 4" descr="Obraz zawierający rzecz, clipart&#10;&#10;Opis wygenerowany przy wysokim poziomie pewności">
            <a:extLst>
              <a:ext uri="{FF2B5EF4-FFF2-40B4-BE49-F238E27FC236}">
                <a16:creationId xmlns="" xmlns:a16="http://schemas.microsoft.com/office/drawing/2014/main" id="{BEEC2D4B-10E1-4998-B63E-08F04FD1A751}"/>
              </a:ext>
            </a:extLst>
          </p:cNvPr>
          <p:cNvPicPr>
            <a:picLocks noChangeAspect="1"/>
          </p:cNvPicPr>
          <p:nvPr/>
        </p:nvPicPr>
        <p:blipFill>
          <a:blip r:embed="rId3"/>
          <a:stretch>
            <a:fillRect/>
          </a:stretch>
        </p:blipFill>
        <p:spPr>
          <a:xfrm>
            <a:off x="9337377" y="135114"/>
            <a:ext cx="2593910" cy="1426985"/>
          </a:xfrm>
          <a:prstGeom prst="rect">
            <a:avLst/>
          </a:prstGeom>
        </p:spPr>
      </p:pic>
    </p:spTree>
    <p:extLst>
      <p:ext uri="{BB962C8B-B14F-4D97-AF65-F5344CB8AC3E}">
        <p14:creationId xmlns:p14="http://schemas.microsoft.com/office/powerpoint/2010/main" val="150166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wa, Ptak, Książka, Wise, Natura, Znak">
            <a:extLst>
              <a:ext uri="{FF2B5EF4-FFF2-40B4-BE49-F238E27FC236}">
                <a16:creationId xmlns="" xmlns:a16="http://schemas.microsoft.com/office/drawing/2014/main" id="{75663D12-E4E6-4DA8-8877-0FEBFE282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318892" y="2272748"/>
            <a:ext cx="3853415" cy="363933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cs-CZ"/>
              <a:t>Příručka pro učitele</a:t>
            </a:r>
          </a:p>
        </p:txBody>
      </p:sp>
      <p:sp>
        <p:nvSpPr>
          <p:cNvPr id="3" name="Symbol zastępczy zawartości 2"/>
          <p:cNvSpPr>
            <a:spLocks noGrp="1"/>
          </p:cNvSpPr>
          <p:nvPr>
            <p:ph idx="1"/>
          </p:nvPr>
        </p:nvSpPr>
        <p:spPr>
          <a:xfrm>
            <a:off x="677333" y="2194560"/>
            <a:ext cx="5816600" cy="4024125"/>
          </a:xfrm>
        </p:spPr>
        <p:txBody>
          <a:bodyPr>
            <a:normAutofit/>
          </a:bodyPr>
          <a:lstStyle/>
          <a:p>
            <a:pPr lvl="0">
              <a:spcBef>
                <a:spcPts val="475"/>
              </a:spcBef>
              <a:spcAft>
                <a:spcPts val="600"/>
              </a:spcAft>
            </a:pPr>
            <a:r>
              <a:rPr lang="cs-CZ" sz="1700" dirty="0">
                <a:latin typeface="Trebuchet MS" pitchFamily="34"/>
              </a:rPr>
              <a:t>Rozdělení do skupin by mělo být provedeno s ohledem na kognitivní možnosti žáků, jejich dovednosti, zájmy tak, aby byly síly v jednotlivých skupinách rozloženy rovnoměrně.</a:t>
            </a:r>
          </a:p>
          <a:p>
            <a:pPr lvl="0">
              <a:spcBef>
                <a:spcPts val="475"/>
              </a:spcBef>
              <a:spcAft>
                <a:spcPts val="600"/>
              </a:spcAft>
            </a:pPr>
            <a:r>
              <a:rPr lang="cs-CZ" sz="1700" dirty="0">
                <a:latin typeface="Trebuchet MS" pitchFamily="34"/>
              </a:rPr>
              <a:t>Učitel by měl důkladně analyzovat obsah Web </a:t>
            </a:r>
            <a:r>
              <a:rPr lang="cs-CZ" sz="1700" dirty="0" err="1">
                <a:latin typeface="Trebuchet MS" pitchFamily="34"/>
              </a:rPr>
              <a:t>Quest</a:t>
            </a:r>
            <a:r>
              <a:rPr lang="cs-CZ" sz="1700" dirty="0">
                <a:latin typeface="Trebuchet MS" pitchFamily="34"/>
              </a:rPr>
              <a:t> společně s žáky, dokud jej žáci plně nepochopí. Měl by jim však spíše poskytovat podporu, rady, vysvětlivky, než hotová řešení. Taková metoda posiluje samostatnost.</a:t>
            </a:r>
          </a:p>
          <a:p>
            <a:pPr lvl="0">
              <a:spcBef>
                <a:spcPts val="475"/>
              </a:spcBef>
              <a:spcAft>
                <a:spcPts val="600"/>
              </a:spcAft>
            </a:pPr>
            <a:r>
              <a:rPr lang="cs-CZ" sz="1700" dirty="0">
                <a:latin typeface="Trebuchet MS" pitchFamily="34"/>
              </a:rPr>
              <a:t>Učitel by měl poskytovat žákům podporu při seznamování se zdrojovými materiály. Měl by vysvětlit srozumitelné názvosloví nebo odkázat na příslušný slovník.</a:t>
            </a:r>
          </a:p>
          <a:p>
            <a:pPr marL="0" indent="0">
              <a:buNone/>
            </a:pPr>
            <a:endParaRPr lang="cs-CZ" sz="1700" dirty="0"/>
          </a:p>
        </p:txBody>
      </p:sp>
    </p:spTree>
    <p:extLst>
      <p:ext uri="{BB962C8B-B14F-4D97-AF65-F5344CB8AC3E}">
        <p14:creationId xmlns:p14="http://schemas.microsoft.com/office/powerpoint/2010/main" val="369026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Sukienka, Edukacja, Stos, Czerwony, Kobieta, Blask">
            <a:extLst>
              <a:ext uri="{FF2B5EF4-FFF2-40B4-BE49-F238E27FC236}">
                <a16:creationId xmlns="" xmlns:a16="http://schemas.microsoft.com/office/drawing/2014/main" id="{E6E442FF-91A9-4691-B13E-EAF237D35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44" r="5450" b="-3"/>
          <a:stretch/>
        </p:blipFill>
        <p:spPr bwMode="auto">
          <a:xfrm>
            <a:off x="879938" y="3271234"/>
            <a:ext cx="2057476" cy="308911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686480" y="2773477"/>
            <a:ext cx="6832600" cy="1293028"/>
          </a:xfrm>
        </p:spPr>
        <p:txBody>
          <a:bodyPr>
            <a:normAutofit/>
          </a:bodyPr>
          <a:lstStyle/>
          <a:p>
            <a:pPr algn="ctr"/>
            <a:r>
              <a:rPr lang="cs-CZ" dirty="0">
                <a:solidFill>
                  <a:schemeClr val="bg1"/>
                </a:solidFill>
              </a:rPr>
              <a:t>PŘÍRUČKA PRO UČITELE</a:t>
            </a:r>
          </a:p>
        </p:txBody>
      </p:sp>
      <p:sp>
        <p:nvSpPr>
          <p:cNvPr id="3" name="Symbol zastępczy zawartości 2"/>
          <p:cNvSpPr>
            <a:spLocks noGrp="1"/>
          </p:cNvSpPr>
          <p:nvPr>
            <p:ph idx="1"/>
          </p:nvPr>
        </p:nvSpPr>
        <p:spPr>
          <a:xfrm>
            <a:off x="2937414" y="3788747"/>
            <a:ext cx="8427118" cy="2339372"/>
          </a:xfrm>
        </p:spPr>
        <p:txBody>
          <a:bodyPr>
            <a:normAutofit/>
          </a:bodyPr>
          <a:lstStyle/>
          <a:p>
            <a:pPr lvl="0" algn="just">
              <a:spcBef>
                <a:spcPts val="475"/>
              </a:spcBef>
              <a:spcAft>
                <a:spcPts val="600"/>
              </a:spcAft>
            </a:pPr>
            <a:r>
              <a:rPr lang="cs-CZ" dirty="0">
                <a:solidFill>
                  <a:schemeClr val="bg1"/>
                </a:solidFill>
                <a:latin typeface="Trebuchet MS" pitchFamily="34"/>
              </a:rPr>
              <a:t>Doba na realizaci projektu by měla být uzpůsobena možnostem žáků. Není shora daná.</a:t>
            </a:r>
          </a:p>
          <a:p>
            <a:pPr lvl="0" algn="just">
              <a:spcBef>
                <a:spcPts val="475"/>
              </a:spcBef>
              <a:spcAft>
                <a:spcPts val="600"/>
              </a:spcAft>
            </a:pPr>
            <a:r>
              <a:rPr lang="cs-CZ" dirty="0">
                <a:solidFill>
                  <a:schemeClr val="bg1"/>
                </a:solidFill>
                <a:latin typeface="Trebuchet MS" pitchFamily="34"/>
              </a:rPr>
              <a:t> Lze také zavést anonymní hodnocení prezentované práce dané skupiny mezi žáky z jiných skupin.</a:t>
            </a:r>
          </a:p>
          <a:p>
            <a:pPr lvl="0" algn="just">
              <a:spcBef>
                <a:spcPts val="475"/>
              </a:spcBef>
              <a:spcAft>
                <a:spcPts val="600"/>
              </a:spcAft>
            </a:pPr>
            <a:r>
              <a:rPr lang="cs-CZ" dirty="0">
                <a:solidFill>
                  <a:schemeClr val="bg1"/>
                </a:solidFill>
                <a:latin typeface="Trebuchet MS" pitchFamily="34"/>
              </a:rPr>
              <a:t> Prezentace mohou posloužit jako didaktické materiály na hodinách informatiky nebo třídnických hodinách.</a:t>
            </a:r>
          </a:p>
          <a:p>
            <a:endParaRPr lang="cs-CZ" dirty="0"/>
          </a:p>
        </p:txBody>
      </p:sp>
      <p:pic>
        <p:nvPicPr>
          <p:cNvPr id="5" name="Obraz 4">
            <a:extLst>
              <a:ext uri="{FF2B5EF4-FFF2-40B4-BE49-F238E27FC236}">
                <a16:creationId xmlns="" xmlns:a16="http://schemas.microsoft.com/office/drawing/2014/main" id="{5692CCD5-8AE3-4FC9-B18D-671C68263889}"/>
              </a:ext>
            </a:extLst>
          </p:cNvPr>
          <p:cNvPicPr>
            <a:picLocks noChangeAspect="1"/>
          </p:cNvPicPr>
          <p:nvPr/>
        </p:nvPicPr>
        <p:blipFill>
          <a:blip r:embed="rId3"/>
          <a:stretch>
            <a:fillRect/>
          </a:stretch>
        </p:blipFill>
        <p:spPr>
          <a:xfrm>
            <a:off x="0" y="-822"/>
            <a:ext cx="12192000" cy="2502976"/>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38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764373"/>
            <a:ext cx="10820400" cy="1293028"/>
          </a:xfrm>
        </p:spPr>
        <p:txBody>
          <a:bodyPr/>
          <a:lstStyle/>
          <a:p>
            <a:pPr algn="ctr"/>
            <a:r>
              <a:rPr lang="cs-CZ" dirty="0">
                <a:solidFill>
                  <a:srgbClr val="00B0F0"/>
                </a:solidFill>
                <a:latin typeface="Baskerville Old Face" panose="02020602080505020303" pitchFamily="18" charset="0"/>
              </a:rPr>
              <a:t>úvod</a:t>
            </a:r>
          </a:p>
        </p:txBody>
      </p:sp>
      <p:sp>
        <p:nvSpPr>
          <p:cNvPr id="3" name="Symbol zastępczy zawartości 2"/>
          <p:cNvSpPr>
            <a:spLocks noGrp="1"/>
          </p:cNvSpPr>
          <p:nvPr>
            <p:ph idx="1"/>
          </p:nvPr>
        </p:nvSpPr>
        <p:spPr/>
        <p:txBody>
          <a:bodyPr/>
          <a:lstStyle/>
          <a:p>
            <a:pPr marL="0" indent="0">
              <a:buNone/>
            </a:pPr>
            <a:r>
              <a:rPr lang="cs-CZ" dirty="0">
                <a:solidFill>
                  <a:srgbClr val="FF0000"/>
                </a:solidFill>
                <a:latin typeface="Baskerville Old Face" panose="02020602080505020303" pitchFamily="18" charset="0"/>
              </a:rPr>
              <a:t>Vítejte, drazí studenti!</a:t>
            </a:r>
          </a:p>
          <a:p>
            <a:pPr marL="0" indent="0">
              <a:buNone/>
            </a:pPr>
            <a:r>
              <a:rPr lang="cs-CZ" dirty="0">
                <a:solidFill>
                  <a:srgbClr val="FF0000"/>
                </a:solidFill>
                <a:latin typeface="Baskerville Old Face" panose="02020602080505020303" pitchFamily="18" charset="0"/>
              </a:rPr>
              <a:t>Cestujete rádi? Odpočinout si na několik dní od školy, učení a každodenních povinností? Určitě jste již byli na školním výletě. Ale zabývali jste se někdy organizací školního výletu? Zamysleli jste se někdy, co všechno je potřeba připravit? Kolik věcí vyřídit?</a:t>
            </a:r>
          </a:p>
          <a:p>
            <a:pPr marL="0" indent="0">
              <a:buNone/>
            </a:pPr>
            <a:r>
              <a:rPr lang="cs-CZ" dirty="0">
                <a:solidFill>
                  <a:srgbClr val="FF0000"/>
                </a:solidFill>
                <a:latin typeface="Baskerville Old Face" panose="02020602080505020303" pitchFamily="18" charset="0"/>
              </a:rPr>
              <a:t>Dnes Vám chci nabídnout, abyste se sami pokusili připravit plán a rozpočet (plán výdajů) školního výletu. Možná to pro Vás bude něco úplně nového. Začátky mohou být těžké, ale vyplatí se to zkusit, protože dovednost plánování a předvídání se bude v životě hodit.</a:t>
            </a:r>
          </a:p>
          <a:p>
            <a:pPr marL="0" indent="0">
              <a:buNone/>
            </a:pPr>
            <a:r>
              <a:rPr lang="cs-CZ" dirty="0">
                <a:solidFill>
                  <a:srgbClr val="FF0000"/>
                </a:solidFill>
                <a:latin typeface="Baskerville Old Face" panose="02020602080505020303" pitchFamily="18" charset="0"/>
              </a:rPr>
              <a:t>A spokojenost z výletu, který si sami zorganizujete, bude zaručena.</a:t>
            </a:r>
          </a:p>
          <a:p>
            <a:pPr marL="0" indent="0">
              <a:buNone/>
            </a:pPr>
            <a:r>
              <a:rPr lang="cs-CZ" dirty="0">
                <a:solidFill>
                  <a:srgbClr val="FF0000"/>
                </a:solidFill>
                <a:latin typeface="Baskerville Old Face" panose="02020602080505020303" pitchFamily="18" charset="0"/>
              </a:rPr>
              <a:t>Mnoho úspěchů! </a:t>
            </a:r>
            <a:r>
              <a:rPr lang="pl-PL" dirty="0">
                <a:solidFill>
                  <a:srgbClr val="FF0000"/>
                </a:solidFill>
                <a:latin typeface="Baskerville Old Face" panose="02020602080505020303" pitchFamily="18" charset="0"/>
                <a:sym typeface="Wingdings" panose="05000000000000000000" pitchFamily="2" charset="2"/>
              </a:rPr>
              <a:t></a:t>
            </a:r>
            <a:endParaRPr lang="cs-CZ" dirty="0">
              <a:solidFill>
                <a:srgbClr val="FF0000"/>
              </a:solidFill>
              <a:latin typeface="Baskerville Old Face" panose="02020602080505020303" pitchFamily="18" charset="0"/>
            </a:endParaRPr>
          </a:p>
        </p:txBody>
      </p:sp>
      <p:pic>
        <p:nvPicPr>
          <p:cNvPr id="5" name="Grafika 4" descr="Monety"/>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3677" y="307173"/>
            <a:ext cx="914400" cy="914400"/>
          </a:xfrm>
          <a:prstGeom prst="rect">
            <a:avLst/>
          </a:prstGeom>
        </p:spPr>
      </p:pic>
      <p:pic>
        <p:nvPicPr>
          <p:cNvPr id="7" name="Grafika 6" descr="Stope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05281" y="267887"/>
            <a:ext cx="914400" cy="914400"/>
          </a:xfrm>
          <a:prstGeom prst="rect">
            <a:avLst/>
          </a:prstGeom>
        </p:spPr>
      </p:pic>
      <p:pic>
        <p:nvPicPr>
          <p:cNvPr id="9" name="Grafika 8" descr="Widelec i nóż"/>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054604" y="0"/>
            <a:ext cx="914400" cy="914400"/>
          </a:xfrm>
          <a:prstGeom prst="rect">
            <a:avLst/>
          </a:prstGeom>
        </p:spPr>
      </p:pic>
    </p:spTree>
    <p:extLst>
      <p:ext uri="{BB962C8B-B14F-4D97-AF65-F5344CB8AC3E}">
        <p14:creationId xmlns:p14="http://schemas.microsoft.com/office/powerpoint/2010/main" val="19756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aca Zespołowa, Zespół, Bieg, Deska">
            <a:extLst>
              <a:ext uri="{FF2B5EF4-FFF2-40B4-BE49-F238E27FC236}">
                <a16:creationId xmlns="" xmlns:a16="http://schemas.microsoft.com/office/drawing/2014/main" id="{D38EB0E0-D72F-4930-9533-CC681F6C5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65" r="14548" b="3"/>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cs-CZ"/>
              <a:t>Zadání</a:t>
            </a:r>
          </a:p>
        </p:txBody>
      </p:sp>
      <p:sp>
        <p:nvSpPr>
          <p:cNvPr id="3" name="Symbol zastępczy zawartości 2"/>
          <p:cNvSpPr>
            <a:spLocks noGrp="1"/>
          </p:cNvSpPr>
          <p:nvPr>
            <p:ph idx="1"/>
          </p:nvPr>
        </p:nvSpPr>
        <p:spPr>
          <a:xfrm>
            <a:off x="677333" y="2194560"/>
            <a:ext cx="5816600" cy="4024125"/>
          </a:xfrm>
        </p:spPr>
        <p:txBody>
          <a:bodyPr>
            <a:normAutofit/>
          </a:bodyPr>
          <a:lstStyle/>
          <a:p>
            <a:r>
              <a:rPr lang="cs-CZ" sz="1700" b="1" dirty="0">
                <a:latin typeface="Baskerville Old Face" panose="02020602080505020303" pitchFamily="18" charset="0"/>
              </a:rPr>
              <a:t>Budete pracovat ve </a:t>
            </a:r>
            <a:r>
              <a:rPr lang="cs-CZ" sz="1700" b="1" kern="1200" dirty="0">
                <a:latin typeface="Baskerville Old Face" panose="02020602080505020303" pitchFamily="18" charset="0"/>
              </a:rPr>
              <a:t>2</a:t>
            </a:r>
            <a:r>
              <a:rPr lang="cs-CZ" sz="1700" b="1" dirty="0">
                <a:latin typeface="Baskerville Old Face" panose="02020602080505020303" pitchFamily="18" charset="0"/>
              </a:rPr>
              <a:t> skupinách.</a:t>
            </a:r>
          </a:p>
          <a:p>
            <a:r>
              <a:rPr lang="cs-CZ" sz="1700" b="1" dirty="0">
                <a:latin typeface="Baskerville Old Face" panose="02020602080505020303" pitchFamily="18" charset="0"/>
              </a:rPr>
              <a:t> Každá skupina bude plnit stejné zadání. </a:t>
            </a:r>
          </a:p>
          <a:p>
            <a:r>
              <a:rPr lang="cs-CZ" sz="1700" b="1" dirty="0">
                <a:latin typeface="Baskerville Old Face" panose="02020602080505020303" pitchFamily="18" charset="0"/>
              </a:rPr>
              <a:t>Na konci bude každá skupina prezentovat svůj plán výletu před celou třídou.</a:t>
            </a:r>
          </a:p>
          <a:p>
            <a:r>
              <a:rPr lang="cs-CZ" sz="1700" b="1" dirty="0">
                <a:latin typeface="Baskerville Old Face" panose="02020602080505020303" pitchFamily="18" charset="0"/>
              </a:rPr>
              <a:t>Na konci budete také moci porovnat své plány výletů a podívat se, co zajímavého, jiného navrhují Vaši spolužáci z druhé skupiny. </a:t>
            </a:r>
          </a:p>
          <a:p>
            <a:r>
              <a:rPr lang="cs-CZ" sz="1700" b="1" dirty="0">
                <a:latin typeface="Baskerville Old Face" panose="02020602080505020303" pitchFamily="18" charset="0"/>
              </a:rPr>
              <a:t>Váš plán výletu by měl mít podobu prezentace </a:t>
            </a:r>
            <a:r>
              <a:rPr lang="cs-CZ" sz="1700" b="1" dirty="0" err="1">
                <a:latin typeface="Baskerville Old Face" panose="02020602080505020303" pitchFamily="18" charset="0"/>
              </a:rPr>
              <a:t>Power</a:t>
            </a:r>
            <a:r>
              <a:rPr lang="cs-CZ" sz="1700" b="1" dirty="0">
                <a:latin typeface="Baskerville Old Face" panose="02020602080505020303" pitchFamily="18" charset="0"/>
              </a:rPr>
              <a:t> Point.</a:t>
            </a:r>
          </a:p>
          <a:p>
            <a:r>
              <a:rPr lang="cs-CZ" sz="1700" b="1" dirty="0">
                <a:latin typeface="Baskerville Old Face" panose="02020602080505020303" pitchFamily="18" charset="0"/>
              </a:rPr>
              <a:t>Některé informace budete čerpat ze života, z Vašich dosavadních zkušeností, jiné z internetových stránek - nezbytné odkazy jsou na stránce Zdroje tohoto projektu.</a:t>
            </a:r>
          </a:p>
          <a:p>
            <a:pPr marL="457200" indent="-457200">
              <a:buFont typeface="+mj-lt"/>
              <a:buAutoNum type="arabicPeriod"/>
            </a:pPr>
            <a:endParaRPr lang="cs-CZ" sz="1700" dirty="0">
              <a:latin typeface="Baskerville Old Face" panose="02020602080505020303" pitchFamily="18" charset="0"/>
            </a:endParaRPr>
          </a:p>
        </p:txBody>
      </p:sp>
    </p:spTree>
    <p:extLst>
      <p:ext uri="{BB962C8B-B14F-4D97-AF65-F5344CB8AC3E}">
        <p14:creationId xmlns:p14="http://schemas.microsoft.com/office/powerpoint/2010/main" val="261241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lendarz, New Year'S Day, Sylwester">
            <a:extLst>
              <a:ext uri="{FF2B5EF4-FFF2-40B4-BE49-F238E27FC236}">
                <a16:creationId xmlns="" xmlns:a16="http://schemas.microsoft.com/office/drawing/2014/main" id="{AFCBA460-1001-4696-8D18-D12171467B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3" b="2"/>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cs-CZ"/>
              <a:t>PROCES - I. hodina</a:t>
            </a:r>
          </a:p>
        </p:txBody>
      </p:sp>
      <p:sp>
        <p:nvSpPr>
          <p:cNvPr id="3" name="Symbol zastępczy zawartości 2"/>
          <p:cNvSpPr>
            <a:spLocks noGrp="1"/>
          </p:cNvSpPr>
          <p:nvPr>
            <p:ph idx="1"/>
          </p:nvPr>
        </p:nvSpPr>
        <p:spPr>
          <a:xfrm>
            <a:off x="677333" y="2194560"/>
            <a:ext cx="5816600" cy="4024125"/>
          </a:xfrm>
        </p:spPr>
        <p:txBody>
          <a:bodyPr vert="horz" lIns="91440" tIns="45720" rIns="91440" bIns="45720" rtlCol="0">
            <a:normAutofit/>
          </a:bodyPr>
          <a:lstStyle/>
          <a:p>
            <a:pPr marL="0" indent="0">
              <a:buNone/>
            </a:pPr>
            <a:r>
              <a:rPr lang="cs-CZ" sz="1700" b="1" dirty="0">
                <a:latin typeface="Baskerville Old Face" panose="02020602080505020303" pitchFamily="18" charset="0"/>
              </a:rPr>
              <a:t>Vaším úkolem bude postupně:</a:t>
            </a:r>
          </a:p>
          <a:p>
            <a:pPr marL="0" indent="0">
              <a:buNone/>
            </a:pPr>
            <a:endParaRPr lang="cs-CZ" sz="1700" dirty="0">
              <a:latin typeface="Baskerville Old Face" panose="02020602080505020303" pitchFamily="18" charset="0"/>
            </a:endParaRPr>
          </a:p>
          <a:p>
            <a:pPr marL="457200" indent="-457200">
              <a:buFont typeface="+mj-lt"/>
              <a:buAutoNum type="arabicPeriod"/>
            </a:pPr>
            <a:r>
              <a:rPr lang="cs-CZ" sz="1700" dirty="0">
                <a:latin typeface="Baskerville Old Face" panose="02020602080505020303" pitchFamily="18" charset="0"/>
              </a:rPr>
              <a:t>Zvolit termín výletu.</a:t>
            </a:r>
          </a:p>
          <a:p>
            <a:pPr marL="457200" indent="-457200">
              <a:buFont typeface="+mj-lt"/>
              <a:buAutoNum type="arabicPeriod"/>
            </a:pPr>
            <a:r>
              <a:rPr lang="cs-CZ" sz="1700" dirty="0">
                <a:latin typeface="Baskerville Old Face" panose="02020602080505020303" pitchFamily="18" charset="0"/>
              </a:rPr>
              <a:t>Stanovit, jak dlouho bude výlet trvat.</a:t>
            </a:r>
          </a:p>
          <a:p>
            <a:pPr marL="457200" indent="-457200">
              <a:buFont typeface="+mj-lt"/>
              <a:buAutoNum type="arabicPeriod"/>
            </a:pPr>
            <a:r>
              <a:rPr lang="cs-CZ" sz="1700" dirty="0">
                <a:latin typeface="Baskerville Old Face" panose="02020602080505020303" pitchFamily="18" charset="0"/>
              </a:rPr>
              <a:t>Vybrat místo ubytování a stravy.</a:t>
            </a:r>
          </a:p>
          <a:p>
            <a:pPr marL="457200" indent="-457200">
              <a:buFont typeface="+mj-lt"/>
              <a:buAutoNum type="arabicPeriod"/>
            </a:pPr>
            <a:r>
              <a:rPr lang="cs-CZ" sz="1700" dirty="0">
                <a:latin typeface="Baskerville Old Face" panose="02020602080505020303" pitchFamily="18" charset="0"/>
              </a:rPr>
              <a:t>Vybrat místa (památky), která chcete v Krakově</a:t>
            </a:r>
            <a:r>
              <a:rPr dirty="0"/>
              <a:t/>
            </a:r>
            <a:br>
              <a:rPr dirty="0"/>
            </a:br>
            <a:r>
              <a:rPr lang="cs-CZ" sz="1700" dirty="0">
                <a:latin typeface="Baskerville Old Face" panose="02020602080505020303" pitchFamily="18" charset="0"/>
              </a:rPr>
              <a:t>a okolí navštívit. </a:t>
            </a:r>
          </a:p>
          <a:p>
            <a:pPr marL="457200" indent="-457200">
              <a:buFont typeface="+mj-lt"/>
              <a:buAutoNum type="arabicPeriod"/>
            </a:pPr>
            <a:r>
              <a:rPr lang="cs-CZ" sz="1700" dirty="0">
                <a:latin typeface="Baskerville Old Face" panose="02020602080505020303" pitchFamily="18" charset="0"/>
              </a:rPr>
              <a:t>Připravit základní informace o památkách a seznámit se s nimi, jako úvod k návštěvě.</a:t>
            </a:r>
          </a:p>
          <a:p>
            <a:pPr marL="457200" indent="-457200">
              <a:buFont typeface="+mj-lt"/>
              <a:buAutoNum type="arabicPeriod"/>
            </a:pPr>
            <a:r>
              <a:rPr lang="cs-CZ" sz="1700" dirty="0">
                <a:latin typeface="Baskerville Old Face" panose="02020602080505020303" pitchFamily="18" charset="0"/>
              </a:rPr>
              <a:t>Zajistit průvodce - pokud se rozhodnete pro průvodce.</a:t>
            </a:r>
          </a:p>
          <a:p>
            <a:endParaRPr lang="cs-CZ" sz="1700" dirty="0"/>
          </a:p>
        </p:txBody>
      </p:sp>
    </p:spTree>
    <p:extLst>
      <p:ext uri="{BB962C8B-B14F-4D97-AF65-F5344CB8AC3E}">
        <p14:creationId xmlns:p14="http://schemas.microsoft.com/office/powerpoint/2010/main" val="194956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000"/>
          <a:stretch/>
        </p:blipFill>
        <p:spPr>
          <a:xfrm>
            <a:off x="0" y="0"/>
            <a:ext cx="6096000" cy="1441450"/>
          </a:xfrm>
          <a:prstGeom prst="rect">
            <a:avLst/>
          </a:prstGeom>
        </p:spPr>
      </p:pic>
      <p:pic>
        <p:nvPicPr>
          <p:cNvPr id="4104" name="Picture 8" descr="Streszczenie, Plama, Brytanii, British">
            <a:extLst>
              <a:ext uri="{FF2B5EF4-FFF2-40B4-BE49-F238E27FC236}">
                <a16:creationId xmlns="" xmlns:a16="http://schemas.microsoft.com/office/drawing/2014/main" id="{10428DE1-1F1D-42B4-8D2E-97A0D1182A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05" r="28532" b="-1"/>
          <a:stretch/>
        </p:blipFill>
        <p:spPr bwMode="auto">
          <a:xfrm>
            <a:off x="6417734" y="10"/>
            <a:ext cx="3270176" cy="39334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Kraków, Polska, Europa, Rzeźba, Głowa">
            <a:extLst>
              <a:ext uri="{FF2B5EF4-FFF2-40B4-BE49-F238E27FC236}">
                <a16:creationId xmlns="" xmlns:a16="http://schemas.microsoft.com/office/drawing/2014/main" id="{E10B4B00-4160-4A3B-81D9-E368B18216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98" r="2" b="14209"/>
          <a:stretch/>
        </p:blipFill>
        <p:spPr bwMode="auto">
          <a:xfrm>
            <a:off x="6417734" y="4019723"/>
            <a:ext cx="5774266" cy="28382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mage.shutterstock.com/display_pic_with_logo/1172675/179479142/stock-photo-boy-has-into-pool-after-going-down-water-slide-during-summer-179479142.jpg">
            <a:extLst>
              <a:ext uri="{FF2B5EF4-FFF2-40B4-BE49-F238E27FC236}">
                <a16:creationId xmlns="" xmlns:a16="http://schemas.microsoft.com/office/drawing/2014/main" id="{684BF220-02CA-4A44-8E60-DBEB5CF303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47" r="19542" b="-5"/>
          <a:stretch/>
        </p:blipFill>
        <p:spPr bwMode="auto">
          <a:xfrm>
            <a:off x="9782174" y="10"/>
            <a:ext cx="2409826" cy="2538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raków, Polska, Ptak Wodny, Woda, Natura">
            <a:extLst>
              <a:ext uri="{FF2B5EF4-FFF2-40B4-BE49-F238E27FC236}">
                <a16:creationId xmlns="" xmlns:a16="http://schemas.microsoft.com/office/drawing/2014/main" id="{C2ECC1C6-EC2A-42EA-89C8-40B9A22933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867" r="3" b="24394"/>
          <a:stretch/>
        </p:blipFill>
        <p:spPr bwMode="auto">
          <a:xfrm>
            <a:off x="9782173" y="2624474"/>
            <a:ext cx="2409827" cy="130902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619760" y="764373"/>
            <a:ext cx="5450152" cy="1293028"/>
          </a:xfrm>
        </p:spPr>
        <p:txBody>
          <a:bodyPr>
            <a:normAutofit/>
          </a:bodyPr>
          <a:lstStyle/>
          <a:p>
            <a:r>
              <a:rPr lang="cs-CZ" sz="3200" dirty="0"/>
              <a:t>PROCES – II. a III. hodina</a:t>
            </a:r>
            <a:endParaRPr lang="cs-CZ" sz="3200"/>
          </a:p>
        </p:txBody>
      </p:sp>
      <p:sp>
        <p:nvSpPr>
          <p:cNvPr id="3" name="Symbol zastępczy zawartości 2"/>
          <p:cNvSpPr>
            <a:spLocks noGrp="1"/>
          </p:cNvSpPr>
          <p:nvPr>
            <p:ph idx="1"/>
          </p:nvPr>
        </p:nvSpPr>
        <p:spPr>
          <a:xfrm>
            <a:off x="619760" y="2194560"/>
            <a:ext cx="5450152" cy="4024125"/>
          </a:xfrm>
        </p:spPr>
        <p:txBody>
          <a:bodyPr>
            <a:normAutofit/>
          </a:bodyPr>
          <a:lstStyle/>
          <a:p>
            <a:pPr marL="0" indent="0">
              <a:buNone/>
            </a:pPr>
            <a:r>
              <a:rPr lang="cs-CZ" sz="1500" dirty="0">
                <a:latin typeface="Baskerville Old Face" panose="02020602080505020303" pitchFamily="18" charset="0"/>
              </a:rPr>
              <a:t>7. Vybrat místa sportu a rekreace, která chcete navštívit.</a:t>
            </a:r>
          </a:p>
          <a:p>
            <a:pPr marL="0" indent="0">
              <a:buNone/>
            </a:pPr>
            <a:r>
              <a:rPr lang="cs-CZ" sz="1500" dirty="0">
                <a:latin typeface="Baskerville Old Face" panose="02020602080505020303" pitchFamily="18" charset="0"/>
              </a:rPr>
              <a:t>8. Vybrat kulturní instituce, které chcete navštívit.</a:t>
            </a:r>
          </a:p>
          <a:p>
            <a:pPr marL="0" indent="0">
              <a:buNone/>
            </a:pPr>
            <a:r>
              <a:rPr lang="cs-CZ" sz="1500" dirty="0">
                <a:latin typeface="Baskerville Old Face" panose="02020602080505020303" pitchFamily="18" charset="0"/>
              </a:rPr>
              <a:t>9. Vybrat dopravní prostředek, který Vám bude nejvíc vyhovovat.</a:t>
            </a:r>
          </a:p>
          <a:p>
            <a:pPr marL="0" indent="0">
              <a:buNone/>
            </a:pPr>
            <a:r>
              <a:rPr lang="cs-CZ" sz="1500" dirty="0">
                <a:latin typeface="Baskerville Old Face" panose="02020602080505020303" pitchFamily="18" charset="0"/>
              </a:rPr>
              <a:t>10. Sestavit rozpočet - plán výdajů souvisejících s výletem (když znáte náklady výletu, snadněji se můžete rozhodnout o účasti).</a:t>
            </a:r>
          </a:p>
          <a:p>
            <a:pPr marL="0" indent="0">
              <a:buNone/>
            </a:pPr>
            <a:r>
              <a:rPr lang="cs-CZ" sz="1500" dirty="0">
                <a:latin typeface="Baskerville Old Face" panose="02020602080505020303" pitchFamily="18" charset="0"/>
              </a:rPr>
              <a:t>11. Sestavit seznam účastníků.</a:t>
            </a:r>
          </a:p>
          <a:p>
            <a:pPr marL="0" indent="0">
              <a:buNone/>
            </a:pPr>
            <a:r>
              <a:rPr lang="cs-CZ" sz="1500" dirty="0">
                <a:latin typeface="Baskerville Old Face" panose="02020602080505020303" pitchFamily="18" charset="0"/>
              </a:rPr>
              <a:t>12. Sestavit seznam důležitých věcí, které by si každý měl vzít s sebou.</a:t>
            </a:r>
          </a:p>
          <a:p>
            <a:pPr marL="0" indent="0">
              <a:buNone/>
            </a:pPr>
            <a:r>
              <a:rPr lang="cs-CZ" sz="1500" dirty="0">
                <a:latin typeface="Baskerville Old Face" panose="02020602080505020303" pitchFamily="18" charset="0"/>
              </a:rPr>
              <a:t>13. Vytvořit plán výletu. </a:t>
            </a:r>
          </a:p>
          <a:p>
            <a:pPr marL="0" indent="0">
              <a:buNone/>
            </a:pPr>
            <a:r>
              <a:rPr lang="cs-CZ" sz="1500" dirty="0">
                <a:latin typeface="Baskerville Old Face" panose="02020602080505020303" pitchFamily="18" charset="0"/>
              </a:rPr>
              <a:t>14. Zajistit doprovod Vaší střídy (učitelé, rodiče).</a:t>
            </a:r>
          </a:p>
          <a:p>
            <a:pPr marL="0" indent="0">
              <a:buNone/>
            </a:pPr>
            <a:endParaRPr lang="cs-CZ" sz="1500" dirty="0">
              <a:latin typeface="Baskerville Old Face" panose="02020602080505020303" pitchFamily="18" charset="0"/>
            </a:endParaRPr>
          </a:p>
          <a:p>
            <a:endParaRPr lang="cs-CZ" sz="1500" dirty="0"/>
          </a:p>
        </p:txBody>
      </p:sp>
    </p:spTree>
    <p:extLst>
      <p:ext uri="{BB962C8B-B14F-4D97-AF65-F5344CB8AC3E}">
        <p14:creationId xmlns:p14="http://schemas.microsoft.com/office/powerpoint/2010/main" val="52221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7" name="Obraz 6"/>
          <p:cNvPicPr>
            <a:picLocks noChangeAspect="1"/>
          </p:cNvPicPr>
          <p:nvPr/>
        </p:nvPicPr>
        <p:blipFill rotWithShape="1">
          <a:blip r:embed="rId3"/>
          <a:srcRect l="38253" r="29425" b="-2"/>
          <a:stretch/>
        </p:blipFill>
        <p:spPr>
          <a:xfrm>
            <a:off x="5349607" y="746125"/>
            <a:ext cx="3314451" cy="3358380"/>
          </a:xfrm>
          <a:prstGeom prst="rect">
            <a:avLst/>
          </a:prstGeom>
        </p:spPr>
      </p:pic>
      <p:pic>
        <p:nvPicPr>
          <p:cNvPr id="5122" name="Picture 2" descr="Prezentacja, Plik, Miniatura, Ikona">
            <a:extLst>
              <a:ext uri="{FF2B5EF4-FFF2-40B4-BE49-F238E27FC236}">
                <a16:creationId xmlns="" xmlns:a16="http://schemas.microsoft.com/office/drawing/2014/main" id="{8BA6267D-294A-42C6-A06A-71E16EB742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2" r="12525"/>
          <a:stretch/>
        </p:blipFill>
        <p:spPr bwMode="auto">
          <a:xfrm>
            <a:off x="8810817" y="2822889"/>
            <a:ext cx="2695383" cy="3532955"/>
          </a:xfrm>
          <a:prstGeom prst="rect">
            <a:avLst/>
          </a:prstGeom>
          <a:noFill/>
          <a:extLst>
            <a:ext uri="{909E8E84-426E-40DD-AFC4-6F175D3DCCD1}">
              <a14:hiddenFill xmlns:a14="http://schemas.microsoft.com/office/drawing/2010/main">
                <a:solidFill>
                  <a:srgbClr val="FFFFFF"/>
                </a:solidFill>
              </a14:hiddenFill>
            </a:ext>
          </a:extLst>
        </p:spPr>
      </p:pic>
      <p:sp>
        <p:nvSpPr>
          <p:cNvPr id="75" name="Round Single Corner 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Single Corner Rectangle 1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5799" y="764373"/>
            <a:ext cx="4124396" cy="1600200"/>
          </a:xfrm>
        </p:spPr>
        <p:txBody>
          <a:bodyPr anchor="b">
            <a:normAutofit/>
          </a:bodyPr>
          <a:lstStyle/>
          <a:p>
            <a:pPr algn="l"/>
            <a:r>
              <a:rPr lang="cs-CZ" sz="3200"/>
              <a:t>Proces</a:t>
            </a:r>
          </a:p>
        </p:txBody>
      </p:sp>
      <p:sp>
        <p:nvSpPr>
          <p:cNvPr id="3" name="Symbol zastępczy zawartości 2"/>
          <p:cNvSpPr>
            <a:spLocks noGrp="1"/>
          </p:cNvSpPr>
          <p:nvPr>
            <p:ph idx="1"/>
          </p:nvPr>
        </p:nvSpPr>
        <p:spPr>
          <a:xfrm>
            <a:off x="685800" y="2364573"/>
            <a:ext cx="4124395" cy="3854112"/>
          </a:xfrm>
        </p:spPr>
        <p:txBody>
          <a:bodyPr>
            <a:normAutofit/>
          </a:bodyPr>
          <a:lstStyle/>
          <a:p>
            <a:pPr marL="0" indent="0">
              <a:buNone/>
            </a:pPr>
            <a:r>
              <a:rPr lang="cs-CZ" sz="1200" b="1" dirty="0"/>
              <a:t>Pamatujte, co bude důležité ve Vaší práci, co bude učitel hodnotit:</a:t>
            </a:r>
          </a:p>
          <a:p>
            <a:pPr>
              <a:buFontTx/>
              <a:buChar char="-"/>
            </a:pPr>
            <a:r>
              <a:rPr lang="cs-CZ" sz="1200" dirty="0"/>
              <a:t>Je Vaše prezentace (obsah, informace) správná a kompletní?</a:t>
            </a:r>
          </a:p>
          <a:p>
            <a:pPr>
              <a:buFontTx/>
              <a:buChar char="-"/>
            </a:pPr>
            <a:r>
              <a:rPr lang="cs-CZ" sz="1200" dirty="0"/>
              <a:t>Jsou dobře zvoleny ilustrace, obrázky, fotografie?</a:t>
            </a:r>
          </a:p>
          <a:p>
            <a:pPr>
              <a:buFontTx/>
              <a:buChar char="-"/>
            </a:pPr>
            <a:r>
              <a:rPr lang="cs-CZ" sz="1200" dirty="0"/>
              <a:t>Využili jste plně Zdroje </a:t>
            </a:r>
            <a:r>
              <a:rPr dirty="0"/>
              <a:t/>
            </a:r>
            <a:br>
              <a:rPr dirty="0"/>
            </a:br>
            <a:r>
              <a:rPr lang="cs-CZ" sz="1200" dirty="0"/>
              <a:t>(využili jste dodatečné zdroje)?</a:t>
            </a:r>
          </a:p>
          <a:p>
            <a:pPr>
              <a:buFontTx/>
              <a:buChar char="-"/>
            </a:pPr>
            <a:r>
              <a:rPr lang="cs-CZ" sz="1200" dirty="0"/>
              <a:t>Je Vaše prezentace estetická, hezká, zajímavá?</a:t>
            </a:r>
          </a:p>
          <a:p>
            <a:pPr>
              <a:buFontTx/>
              <a:buChar char="-"/>
            </a:pPr>
            <a:r>
              <a:rPr lang="cs-CZ" sz="1200" dirty="0"/>
              <a:t>Spolupracovali jste při plánování výletu, nebo jste si úkoly rozdělili?</a:t>
            </a:r>
          </a:p>
          <a:p>
            <a:pPr>
              <a:buFontTx/>
              <a:buChar char="-"/>
            </a:pPr>
            <a:r>
              <a:rPr lang="cs-CZ" sz="1200" dirty="0"/>
              <a:t>Prezentovali jste svou práci zajímavě a správně?</a:t>
            </a:r>
          </a:p>
        </p:txBody>
      </p:sp>
    </p:spTree>
    <p:extLst>
      <p:ext uri="{BB962C8B-B14F-4D97-AF65-F5344CB8AC3E}">
        <p14:creationId xmlns:p14="http://schemas.microsoft.com/office/powerpoint/2010/main" val="361957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raków, Polska, Kopiec Krakusa, Historia">
            <a:extLst>
              <a:ext uri="{FF2B5EF4-FFF2-40B4-BE49-F238E27FC236}">
                <a16:creationId xmlns="" xmlns:a16="http://schemas.microsoft.com/office/drawing/2014/main" id="{0975A7D6-D9F5-4174-B673-10A6E40DD5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32" r="3877" b="2"/>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cs-CZ"/>
              <a:t>Proces</a:t>
            </a:r>
          </a:p>
        </p:txBody>
      </p:sp>
      <p:sp>
        <p:nvSpPr>
          <p:cNvPr id="3" name="Symbol zastępczy zawartości 2"/>
          <p:cNvSpPr>
            <a:spLocks noGrp="1"/>
          </p:cNvSpPr>
          <p:nvPr>
            <p:ph idx="1"/>
          </p:nvPr>
        </p:nvSpPr>
        <p:spPr>
          <a:xfrm>
            <a:off x="5689600" y="1820412"/>
            <a:ext cx="5816600" cy="4398274"/>
          </a:xfrm>
        </p:spPr>
        <p:txBody>
          <a:bodyPr>
            <a:noAutofit/>
          </a:bodyPr>
          <a:lstStyle/>
          <a:p>
            <a:pPr marL="0" indent="0">
              <a:buNone/>
            </a:pPr>
            <a:r>
              <a:rPr lang="cs-CZ" sz="1400" dirty="0">
                <a:latin typeface="Baskerville Old Face" panose="02020602080505020303" pitchFamily="18" charset="0"/>
              </a:rPr>
              <a:t>1. TERMÍN VÝLETU</a:t>
            </a:r>
          </a:p>
          <a:p>
            <a:pPr marL="0" indent="0">
              <a:buNone/>
            </a:pPr>
            <a:r>
              <a:rPr lang="cs-CZ" sz="1400" dirty="0">
                <a:latin typeface="Baskerville Old Face" panose="02020602080505020303" pitchFamily="18" charset="0"/>
              </a:rPr>
              <a:t>Zamyslete se, co bude důležité při volbě termínu výletu - např. Vaše časové možnosti, školní kalendář, roční období...</a:t>
            </a:r>
          </a:p>
          <a:p>
            <a:pPr marL="0" indent="0">
              <a:buNone/>
            </a:pPr>
            <a:r>
              <a:rPr lang="cs-CZ" sz="1400" dirty="0">
                <a:latin typeface="Baskerville Old Face" panose="02020602080505020303" pitchFamily="18" charset="0"/>
              </a:rPr>
              <a:t>2. DOBA TRVÁNÍ VÝLETU</a:t>
            </a:r>
          </a:p>
          <a:p>
            <a:pPr marL="0" indent="0">
              <a:buNone/>
            </a:pPr>
            <a:r>
              <a:rPr lang="cs-CZ" sz="1400" dirty="0">
                <a:latin typeface="Baskerville Old Face" panose="02020602080505020303" pitchFamily="18" charset="0"/>
              </a:rPr>
              <a:t>Zamyslete se, na čem Vám skutečně záleží, co a kolik tohoto chcete vidět?</a:t>
            </a:r>
          </a:p>
          <a:p>
            <a:pPr marL="0" indent="0">
              <a:buNone/>
            </a:pPr>
            <a:r>
              <a:rPr lang="cs-CZ" sz="1400" dirty="0">
                <a:latin typeface="Baskerville Old Face" panose="02020602080505020303" pitchFamily="18" charset="0"/>
              </a:rPr>
              <a:t>Budete pouze navštěvovat? </a:t>
            </a:r>
          </a:p>
          <a:p>
            <a:pPr marL="0" indent="0">
              <a:buNone/>
            </a:pPr>
            <a:r>
              <a:rPr lang="cs-CZ" sz="1400" dirty="0">
                <a:latin typeface="Baskerville Old Face" panose="02020602080505020303" pitchFamily="18" charset="0"/>
              </a:rPr>
              <a:t>Možná při té příležitosti půjdete do kina nebo Aquaparku?</a:t>
            </a:r>
          </a:p>
          <a:p>
            <a:pPr marL="0" indent="0">
              <a:buNone/>
            </a:pPr>
            <a:r>
              <a:rPr lang="cs-CZ" sz="1400" dirty="0">
                <a:latin typeface="Baskerville Old Face" panose="02020602080505020303" pitchFamily="18" charset="0"/>
              </a:rPr>
              <a:t>3. MÍSTO UBYTOVÁNÍ A STRAVY</a:t>
            </a:r>
          </a:p>
          <a:p>
            <a:pPr marL="0" indent="0">
              <a:buNone/>
            </a:pPr>
            <a:r>
              <a:rPr lang="cs-CZ" sz="1400" dirty="0">
                <a:latin typeface="Baskerville Old Face" panose="02020602080505020303" pitchFamily="18" charset="0"/>
              </a:rPr>
              <a:t>Chcete bydlet v hotelu, v ubytovně pro mládež, nebo ve spřáteleném centru pro neslyšící?</a:t>
            </a:r>
          </a:p>
          <a:p>
            <a:pPr marL="0" indent="0">
              <a:buNone/>
            </a:pPr>
            <a:r>
              <a:rPr lang="cs-CZ" sz="1400" dirty="0">
                <a:latin typeface="Baskerville Old Face" panose="02020602080505020303" pitchFamily="18" charset="0"/>
              </a:rPr>
              <a:t> Musíte se dobře zamyslet a pamatovat, že ubytování je nutné zařídit s velkým předstihem.</a:t>
            </a:r>
          </a:p>
          <a:p>
            <a:pPr marL="0" indent="0">
              <a:buNone/>
            </a:pPr>
            <a:r>
              <a:rPr lang="cs-CZ" sz="1400" dirty="0">
                <a:latin typeface="Baskerville Old Face" panose="02020602080505020303" pitchFamily="18" charset="0"/>
              </a:rPr>
              <a:t> Pokud jde o stravu, můžete jíst v restauraci, bufetu, ve spřátelené jídelně. Možná si zaplatíte jen obědy? A snídaně a večeři si připravíte sami. Volba je na Vás.</a:t>
            </a:r>
          </a:p>
        </p:txBody>
      </p:sp>
    </p:spTree>
    <p:extLst>
      <p:ext uri="{BB962C8B-B14F-4D97-AF65-F5344CB8AC3E}">
        <p14:creationId xmlns:p14="http://schemas.microsoft.com/office/powerpoint/2010/main" val="305294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aszyjnik, Frezowanie, Czerwony, Rynek">
            <a:extLst>
              <a:ext uri="{FF2B5EF4-FFF2-40B4-BE49-F238E27FC236}">
                <a16:creationId xmlns="" xmlns:a16="http://schemas.microsoft.com/office/drawing/2014/main" id="{E4351E2C-78E6-4FFD-896B-9D4DCB035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8" r="8301" b="-3"/>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cs-CZ"/>
              <a:t>PROCES</a:t>
            </a:r>
          </a:p>
        </p:txBody>
      </p:sp>
      <p:sp>
        <p:nvSpPr>
          <p:cNvPr id="3" name="Symbol zastępczy zawartości 2"/>
          <p:cNvSpPr>
            <a:spLocks noGrp="1"/>
          </p:cNvSpPr>
          <p:nvPr>
            <p:ph idx="1"/>
          </p:nvPr>
        </p:nvSpPr>
        <p:spPr>
          <a:xfrm>
            <a:off x="123825" y="1314450"/>
            <a:ext cx="6370108" cy="4904235"/>
          </a:xfrm>
        </p:spPr>
        <p:txBody>
          <a:bodyPr>
            <a:normAutofit/>
          </a:bodyPr>
          <a:lstStyle/>
          <a:p>
            <a:pPr marL="0" indent="0">
              <a:buNone/>
            </a:pPr>
            <a:r>
              <a:rPr lang="cs-CZ" sz="1600" dirty="0">
                <a:latin typeface="Baskerville Old Face" panose="02020602080505020303" pitchFamily="18" charset="0"/>
              </a:rPr>
              <a:t>4. PAMÁTKY, KTERÉ CHCETE NAVŠTÍVIT</a:t>
            </a:r>
          </a:p>
          <a:p>
            <a:pPr marL="0" indent="0">
              <a:buNone/>
            </a:pPr>
            <a:r>
              <a:rPr lang="cs-CZ" sz="1600" dirty="0">
                <a:latin typeface="Baskerville Old Face" panose="02020602080505020303" pitchFamily="18" charset="0"/>
              </a:rPr>
              <a:t>Musíte vědět, že v Krakově a okolí je velmi mnoho míst, která je záhodno navštívit. Například: Hrad Wawel, Katedrála na Wawelu, Panorama Krakowa, </a:t>
            </a:r>
            <a:r>
              <a:rPr lang="cs-CZ" sz="1600" dirty="0" err="1">
                <a:latin typeface="Baskerville Old Face" panose="02020602080505020303" pitchFamily="18" charset="0"/>
              </a:rPr>
              <a:t>Wawelský</a:t>
            </a:r>
            <a:r>
              <a:rPr lang="cs-CZ" sz="1600" dirty="0">
                <a:latin typeface="Baskerville Old Face" panose="02020602080505020303" pitchFamily="18" charset="0"/>
              </a:rPr>
              <a:t> drak nad Wislou, Kostel na Skalce, ul. Grodzka, Dominikánský kostel, Františkánský kostel, Papežské oko, Hlavní náměstí, Muzeum „Podzemí rynek”, Malé náměstí, Mariánský kostel (s oltářem </a:t>
            </a:r>
            <a:r>
              <a:rPr lang="cs-CZ" sz="1600" dirty="0" err="1">
                <a:latin typeface="Baskerville Old Face" panose="02020602080505020303" pitchFamily="18" charset="0"/>
              </a:rPr>
              <a:t>Wita</a:t>
            </a:r>
            <a:r>
              <a:rPr lang="cs-CZ" sz="1600" dirty="0">
                <a:latin typeface="Baskerville Old Face" panose="02020602080505020303" pitchFamily="18" charset="0"/>
              </a:rPr>
              <a:t> </a:t>
            </a:r>
            <a:r>
              <a:rPr lang="cs-CZ" sz="1600" dirty="0" err="1">
                <a:latin typeface="Baskerville Old Face" panose="02020602080505020303" pitchFamily="18" charset="0"/>
              </a:rPr>
              <a:t>Stwosze</a:t>
            </a:r>
            <a:r>
              <a:rPr lang="cs-CZ" sz="1600" dirty="0">
                <a:latin typeface="Baskerville Old Face" panose="02020602080505020303" pitchFamily="18" charset="0"/>
              </a:rPr>
              <a:t>), Radnice, Sukiennice, pomník Adama Mickiewicze, Kostel sv. Vojtěcha, Floriánská brána, Barbakan, náměstí </a:t>
            </a:r>
            <a:r>
              <a:rPr lang="cs-CZ" sz="1600" dirty="0" err="1">
                <a:latin typeface="Baskerville Old Face" panose="02020602080505020303" pitchFamily="18" charset="0"/>
              </a:rPr>
              <a:t>Matejky</a:t>
            </a:r>
            <a:r>
              <a:rPr lang="cs-CZ" sz="1600" dirty="0">
                <a:latin typeface="Baskerville Old Face" panose="02020602080505020303" pitchFamily="18" charset="0"/>
              </a:rPr>
              <a:t>, Kostel sv. Floriana, Kaziměř, Kościuszkova mohyla, Piłsudského mohyla, Krakova mohyla, Solné doly Wieliczka a jiné...</a:t>
            </a:r>
          </a:p>
          <a:p>
            <a:pPr marL="0" indent="0">
              <a:buNone/>
            </a:pPr>
            <a:r>
              <a:rPr lang="cs-CZ" sz="1600" dirty="0">
                <a:latin typeface="Baskerville Old Face" panose="02020602080505020303" pitchFamily="18" charset="0"/>
              </a:rPr>
              <a:t>Na Vás je, abyste se rozhodli, které z památek navštívíte.</a:t>
            </a:r>
          </a:p>
          <a:p>
            <a:pPr marL="0" indent="0">
              <a:buNone/>
            </a:pPr>
            <a:endParaRPr lang="cs-CZ" sz="1600" dirty="0">
              <a:latin typeface="Baskerville Old Face" panose="02020602080505020303" pitchFamily="18" charset="0"/>
            </a:endParaRPr>
          </a:p>
          <a:p>
            <a:pPr marL="0" indent="0">
              <a:buNone/>
            </a:pPr>
            <a:r>
              <a:rPr lang="cs-CZ" sz="1600" dirty="0">
                <a:latin typeface="Baskerville Old Face" panose="02020602080505020303" pitchFamily="18" charset="0"/>
              </a:rPr>
              <a:t>5. ZÁKLADNÍ INFORMACE O VYBRANÝCH PAMÁTKÁCH</a:t>
            </a:r>
          </a:p>
          <a:p>
            <a:pPr marL="0" indent="0">
              <a:buNone/>
            </a:pPr>
            <a:r>
              <a:rPr lang="cs-CZ" sz="1600" dirty="0">
                <a:latin typeface="Baskerville Old Face" panose="02020602080505020303" pitchFamily="18" charset="0"/>
              </a:rPr>
              <a:t>V této části vytvořte krátký popis vybraných památek. Nezapomeňte na fotografie. Můžete také uvést nějakou zajímavou historku, pověst, anekdotu související s vybranou památkou. Díky takovým informacím si lépe zapamatujete, co to je.</a:t>
            </a:r>
          </a:p>
          <a:p>
            <a:pPr marL="0" indent="0">
              <a:buNone/>
            </a:pPr>
            <a:endParaRPr lang="cs-CZ" sz="1400" dirty="0">
              <a:latin typeface="Baskerville Old Face" panose="02020602080505020303" pitchFamily="18" charset="0"/>
            </a:endParaRPr>
          </a:p>
        </p:txBody>
      </p:sp>
    </p:spTree>
    <p:extLst>
      <p:ext uri="{BB962C8B-B14F-4D97-AF65-F5344CB8AC3E}">
        <p14:creationId xmlns:p14="http://schemas.microsoft.com/office/powerpoint/2010/main" val="240820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196" name="Picture 4" descr="Gokart, Działanie, Fura, Motor, Prędkość">
            <a:extLst>
              <a:ext uri="{FF2B5EF4-FFF2-40B4-BE49-F238E27FC236}">
                <a16:creationId xmlns="" xmlns:a16="http://schemas.microsoft.com/office/drawing/2014/main" id="{B5E1AB07-AEC0-4043-BD7B-6D27C7F0A2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44" r="16772" b="-1"/>
          <a:stretch/>
        </p:blipFill>
        <p:spPr bwMode="auto">
          <a:xfrm>
            <a:off x="5349607" y="746125"/>
            <a:ext cx="3314451" cy="33583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ręgle, Bocce, Rozrywka, Sportowy Kryty">
            <a:extLst>
              <a:ext uri="{FF2B5EF4-FFF2-40B4-BE49-F238E27FC236}">
                <a16:creationId xmlns="" xmlns:a16="http://schemas.microsoft.com/office/drawing/2014/main" id="{7C81B6B3-7F7F-4973-9C23-0E6DD2183C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68" r="19515" b="4"/>
          <a:stretch/>
        </p:blipFill>
        <p:spPr bwMode="auto">
          <a:xfrm>
            <a:off x="8810817" y="2822889"/>
            <a:ext cx="2695383" cy="3532955"/>
          </a:xfrm>
          <a:prstGeom prst="rect">
            <a:avLst/>
          </a:prstGeom>
          <a:noFill/>
          <a:extLst>
            <a:ext uri="{909E8E84-426E-40DD-AFC4-6F175D3DCCD1}">
              <a14:hiddenFill xmlns:a14="http://schemas.microsoft.com/office/drawing/2010/main">
                <a:solidFill>
                  <a:srgbClr val="FFFFFF"/>
                </a:solidFill>
              </a14:hiddenFill>
            </a:ext>
          </a:extLst>
        </p:spPr>
      </p:pic>
      <p:sp>
        <p:nvSpPr>
          <p:cNvPr id="77" name="Round Single Corner 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ingle Corner Rectangle 1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5799" y="764373"/>
            <a:ext cx="4124396" cy="1600200"/>
          </a:xfrm>
        </p:spPr>
        <p:txBody>
          <a:bodyPr anchor="b">
            <a:normAutofit/>
          </a:bodyPr>
          <a:lstStyle/>
          <a:p>
            <a:pPr algn="l"/>
            <a:r>
              <a:rPr lang="cs-CZ" sz="3200" dirty="0"/>
              <a:t>PROCES</a:t>
            </a:r>
          </a:p>
        </p:txBody>
      </p:sp>
      <p:sp>
        <p:nvSpPr>
          <p:cNvPr id="3" name="Symbol zastępczy zawartości 2"/>
          <p:cNvSpPr>
            <a:spLocks noGrp="1"/>
          </p:cNvSpPr>
          <p:nvPr>
            <p:ph idx="1"/>
          </p:nvPr>
        </p:nvSpPr>
        <p:spPr>
          <a:xfrm>
            <a:off x="685800" y="2364573"/>
            <a:ext cx="4124395" cy="3854112"/>
          </a:xfrm>
        </p:spPr>
        <p:txBody>
          <a:bodyPr>
            <a:normAutofit/>
          </a:bodyPr>
          <a:lstStyle/>
          <a:p>
            <a:pPr marL="0" indent="0">
              <a:buNone/>
            </a:pPr>
            <a:r>
              <a:rPr lang="cs-CZ" sz="1400" dirty="0">
                <a:latin typeface="Baskerville Old Face" panose="02020602080505020303" pitchFamily="18" charset="0"/>
              </a:rPr>
              <a:t>6. PRŮVODCE</a:t>
            </a:r>
          </a:p>
          <a:p>
            <a:pPr marL="0" indent="0">
              <a:buNone/>
            </a:pPr>
            <a:r>
              <a:rPr lang="cs-CZ" sz="1400" dirty="0">
                <a:latin typeface="Baskerville Old Face" panose="02020602080505020303" pitchFamily="18" charset="0"/>
              </a:rPr>
              <a:t>V této části navrhněte, jakým způsobem budete Krakov navštěvovat. Budete chodit samostatně, nebo s průvodcem? Pokud s průvodcem, pak uveďte, jakým způsobem jej budete kontaktovat (např. internetový formulář s požadavkem na průvodce), nebo možná někdo z dospělých zavolá a zorganizuje příslušnou osobu. Možná Vaši rodiče nebo učitelé mají známého, který je průvodcem?  Jak vidíte - existuje mnoho možností. Volba je na Vás.</a:t>
            </a:r>
          </a:p>
          <a:p>
            <a:pPr marL="0" indent="0">
              <a:buNone/>
            </a:pPr>
            <a:r>
              <a:rPr lang="cs-CZ" sz="1400" dirty="0">
                <a:latin typeface="Baskerville Old Face" panose="02020602080505020303" pitchFamily="18" charset="0"/>
              </a:rPr>
              <a:t>7. MÍSTA SPORTU NEBO REKREACE</a:t>
            </a:r>
          </a:p>
          <a:p>
            <a:pPr marL="0" indent="0">
              <a:buNone/>
            </a:pPr>
            <a:r>
              <a:rPr lang="cs-CZ" sz="1400" dirty="0">
                <a:latin typeface="Baskerville Old Face" panose="02020602080505020303" pitchFamily="18" charset="0"/>
              </a:rPr>
              <a:t>A možná během návštěvy Krakova budete chtít zajít na kuželky, motokáry, do Aquaparku nebo na jiné zajímavé místo, podle Vašich zájmů. Napište, zda Váš plán zahrnuje takové aktivity. Popište je.</a:t>
            </a:r>
          </a:p>
          <a:p>
            <a:pPr marL="0" indent="0">
              <a:buNone/>
            </a:pPr>
            <a:endParaRPr lang="cs-CZ" sz="1400" dirty="0">
              <a:latin typeface="Baskerville Old Face" panose="02020602080505020303" pitchFamily="18" charset="0"/>
            </a:endParaRPr>
          </a:p>
          <a:p>
            <a:pPr marL="0" indent="0">
              <a:buNone/>
            </a:pPr>
            <a:endParaRPr lang="cs-CZ" sz="1400" dirty="0">
              <a:latin typeface="Baskerville Old Face" panose="02020602080505020303" pitchFamily="18" charset="0"/>
            </a:endParaRPr>
          </a:p>
        </p:txBody>
      </p:sp>
    </p:spTree>
    <p:extLst>
      <p:ext uri="{BB962C8B-B14F-4D97-AF65-F5344CB8AC3E}">
        <p14:creationId xmlns:p14="http://schemas.microsoft.com/office/powerpoint/2010/main" val="1717229326"/>
      </p:ext>
    </p:extLst>
  </p:cSld>
  <p:clrMapOvr>
    <a:masterClrMapping/>
  </p:clrMapOvr>
</p:sld>
</file>

<file path=ppt/theme/theme1.xml><?xml version="1.0" encoding="utf-8"?>
<a:theme xmlns:a="http://schemas.openxmlformats.org/drawingml/2006/main" name="Para">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947</TotalTime>
  <Words>1702</Words>
  <Application>Microsoft Office PowerPoint</Application>
  <PresentationFormat>Panoramiczny</PresentationFormat>
  <Paragraphs>174</Paragraphs>
  <Slides>19</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19</vt:i4>
      </vt:variant>
    </vt:vector>
  </HeadingPairs>
  <TitlesOfParts>
    <vt:vector size="28" baseType="lpstr">
      <vt:lpstr>Arial</vt:lpstr>
      <vt:lpstr>Baskerville Old Face</vt:lpstr>
      <vt:lpstr>Century Gothic</vt:lpstr>
      <vt:lpstr>Garamond</vt:lpstr>
      <vt:lpstr>Lucida Sans Unicode</vt:lpstr>
      <vt:lpstr>Mangal</vt:lpstr>
      <vt:lpstr>Trebuchet MS</vt:lpstr>
      <vt:lpstr>Wingdings</vt:lpstr>
      <vt:lpstr>Para</vt:lpstr>
      <vt:lpstr>Plánování třídního výletu do Krakova</vt:lpstr>
      <vt:lpstr>úvod</vt:lpstr>
      <vt:lpstr>Zadání</vt:lpstr>
      <vt:lpstr>PROCES - I. hodina</vt:lpstr>
      <vt:lpstr>PROCES – II. a III. hodina</vt:lpstr>
      <vt:lpstr>Proces</vt:lpstr>
      <vt:lpstr>Proces</vt:lpstr>
      <vt:lpstr>PROCES</vt:lpstr>
      <vt:lpstr>PROCES</vt:lpstr>
      <vt:lpstr>PROCES</vt:lpstr>
      <vt:lpstr>PROCES</vt:lpstr>
      <vt:lpstr>PROCES</vt:lpstr>
      <vt:lpstr>Zdroje</vt:lpstr>
      <vt:lpstr>HODNOCENÍ</vt:lpstr>
      <vt:lpstr>HODNOCENÍ</vt:lpstr>
      <vt:lpstr>HODNOCENÍ - BODOVÁNÍ</vt:lpstr>
      <vt:lpstr>Výsledky</vt:lpstr>
      <vt:lpstr>Příručka pro učitele</vt:lpstr>
      <vt:lpstr>PŘÍRUČKA PRO UČITELE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Planowanie wycieczki klasowej</dc:title>
  <dc:creator>Sabina Folwarska</dc:creator>
  <cp:lastModifiedBy>Anna Basta</cp:lastModifiedBy>
  <cp:revision>49</cp:revision>
  <dcterms:created xsi:type="dcterms:W3CDTF">2017-05-08T07:33:27Z</dcterms:created>
  <dcterms:modified xsi:type="dcterms:W3CDTF">2020-01-20T13:45:00Z</dcterms:modified>
</cp:coreProperties>
</file>