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66" r:id="rId7"/>
    <p:sldId id="265" r:id="rId8"/>
    <p:sldId id="259" r:id="rId9"/>
    <p:sldId id="262" r:id="rId10"/>
    <p:sldId id="267" r:id="rId11"/>
    <p:sldId id="268" r:id="rId12"/>
    <p:sldId id="269" r:id="rId13"/>
    <p:sldId id="263" r:id="rId14"/>
    <p:sldId id="264"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9" d="100"/>
          <a:sy n="89" d="100"/>
        </p:scale>
        <p:origin x="466"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cs-CZ"/>
              <a:t>Kliknutím lze upravit styl.</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pPr/>
              <a:t>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cs-CZ"/>
              <a:t>Kliknutím lze upravit styl.</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pPr/>
              <a:t>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cs-CZ"/>
              <a:t>Kliknutím lze upravit styl.</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pPr/>
              <a:t>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cs-CZ"/>
              <a:t>Kliknutím lze upravit styl.</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pPr/>
              <a:t>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cs-CZ"/>
              <a:t>Kliknutím lze upravit styl.</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3" name="Date Placeholder 2"/>
          <p:cNvSpPr>
            <a:spLocks noGrp="1"/>
          </p:cNvSpPr>
          <p:nvPr>
            <p:ph type="dt" sz="half" idx="10"/>
          </p:nvPr>
        </p:nvSpPr>
        <p:spPr/>
        <p:txBody>
          <a:bodyPr/>
          <a:lstStyle/>
          <a:p>
            <a:fld id="{48A87A34-81AB-432B-8DAE-1953F412C126}" type="datetimeFigureOut">
              <a:rPr lang="en-US" dirty="0"/>
              <a:pPr/>
              <a:t>1/20/2020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cs-CZ"/>
              <a:t>Kliknutím lze upravit styl.</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3" name="Date Placeholder 2"/>
          <p:cNvSpPr>
            <a:spLocks noGrp="1"/>
          </p:cNvSpPr>
          <p:nvPr>
            <p:ph type="dt" sz="half" idx="10"/>
          </p:nvPr>
        </p:nvSpPr>
        <p:spPr/>
        <p:txBody>
          <a:bodyPr/>
          <a:lstStyle/>
          <a:p>
            <a:fld id="{48A87A34-81AB-432B-8DAE-1953F412C126}" type="datetimeFigureOut">
              <a:rPr lang="en-US" dirty="0"/>
              <a:pPr/>
              <a:t>1/20/2020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cs-CZ"/>
              <a:t>Kliknutím lze upravit styl.</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cs-CZ"/>
              <a:t>Kliknutím lze upravit styl.</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cs-CZ"/>
              <a:t>Kliknutím lze upravit styl.</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cs-CZ"/>
              <a:t>Kliknutím lze upravit styl.</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8A87A34-81AB-432B-8DAE-1953F412C126}" type="datetimeFigureOut">
              <a:rPr lang="en-US" dirty="0"/>
              <a:pPr/>
              <a:t>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cs-CZ"/>
              <a:t>Kliknutím lze upravit styl.</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cs-CZ"/>
              <a:t>Kliknutím lze upravit styl.</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12" name="Content Placeholder 3"/>
          <p:cNvSpPr>
            <a:spLocks noGrp="1"/>
          </p:cNvSpPr>
          <p:nvPr>
            <p:ph sz="quarter" idx="13"/>
          </p:nvPr>
        </p:nvSpPr>
        <p:spPr>
          <a:xfrm>
            <a:off x="913774" y="3051012"/>
            <a:ext cx="5106027" cy="274018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13" name="Content Placeholder 5"/>
          <p:cNvSpPr>
            <a:spLocks noGrp="1"/>
          </p:cNvSpPr>
          <p:nvPr>
            <p:ph sz="quarter" idx="14"/>
          </p:nvPr>
        </p:nvSpPr>
        <p:spPr>
          <a:xfrm>
            <a:off x="6172200" y="3051012"/>
            <a:ext cx="5105401" cy="274018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1/20/2020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1/20/2020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pPr/>
              <a:t>1/20/2020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cs-CZ"/>
              <a:t>Kliknutím lze upravit styl.</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pPr/>
              <a:t>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pPr/>
              <a:t>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1/20/2020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voda.tzb-info.cz/destova-voda/1818-systemy-na-hospodareni-s-destovou-vodou-i-pro-privatni-sektor" TargetMode="External"/><Relationship Id="rId3" Type="http://schemas.openxmlformats.org/officeDocument/2006/relationships/hyperlink" Target="https://www.cenyenergie.cz/spotreba-vody-v-domacnosti-tipy-jak-setrit/" TargetMode="External"/><Relationship Id="rId7" Type="http://schemas.openxmlformats.org/officeDocument/2006/relationships/hyperlink" Target="http://destovavoda.cz/sestavy.html" TargetMode="External"/><Relationship Id="rId2" Type="http://schemas.openxmlformats.org/officeDocument/2006/relationships/hyperlink" Target="https://homebydleni.cz/zahrada/rady-a-tipy/proc-a-jak-zachytavat-destovou-vodu/" TargetMode="External"/><Relationship Id="rId1" Type="http://schemas.openxmlformats.org/officeDocument/2006/relationships/slideLayout" Target="../slideLayouts/slideLayout2.xml"/><Relationship Id="rId6" Type="http://schemas.openxmlformats.org/officeDocument/2006/relationships/hyperlink" Target="http://destovavoda.cz/kalkulator-velikosti-nadrze.html" TargetMode="External"/><Relationship Id="rId5" Type="http://schemas.openxmlformats.org/officeDocument/2006/relationships/hyperlink" Target="https://www.interma-byty.cz/news/kolik-je-prumerna-spotreba-vody-v-domacnosti-/" TargetMode="External"/><Relationship Id="rId4" Type="http://schemas.openxmlformats.org/officeDocument/2006/relationships/hyperlink" Target="https://vodnistrazci.cz/vse-o-vode/podkategorie/spotreba-vody-v-domacnosti.html" TargetMode="External"/><Relationship Id="rId9" Type="http://schemas.openxmlformats.org/officeDocument/2006/relationships/hyperlink" Target="https://www.nadrznavodu.cz/kategorie/sestavy-na-destovou-vodu/"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Zachytávání dešťové vody</a:t>
            </a:r>
          </a:p>
        </p:txBody>
      </p:sp>
      <p:sp>
        <p:nvSpPr>
          <p:cNvPr id="3" name="Podnadpis 2"/>
          <p:cNvSpPr>
            <a:spLocks noGrp="1"/>
          </p:cNvSpPr>
          <p:nvPr>
            <p:ph type="subTitle" idx="1"/>
          </p:nvPr>
        </p:nvSpPr>
        <p:spPr/>
        <p:txBody>
          <a:bodyPr/>
          <a:lstStyle/>
          <a:p>
            <a:r>
              <a:rPr lang="cs-CZ" sz="2400" b="1" dirty="0" err="1">
                <a:solidFill>
                  <a:schemeClr val="tx1"/>
                </a:solidFill>
                <a:latin typeface="Calibri Light" panose="020F0302020204030204" pitchFamily="34" charset="0"/>
              </a:rPr>
              <a:t>WebQuest</a:t>
            </a:r>
            <a:r>
              <a:rPr lang="cs-CZ" sz="2400" b="1" dirty="0">
                <a:solidFill>
                  <a:schemeClr val="tx1"/>
                </a:solidFill>
                <a:latin typeface="Calibri Light" panose="020F0302020204030204" pitchFamily="34" charset="0"/>
              </a:rPr>
              <a:t> je určen pro žáky 9. třídy </a:t>
            </a:r>
          </a:p>
          <a:p>
            <a:r>
              <a:rPr lang="cs-CZ" sz="2400" b="1" dirty="0">
                <a:solidFill>
                  <a:schemeClr val="tx1"/>
                </a:solidFill>
                <a:latin typeface="Calibri Light" panose="020F0302020204030204" pitchFamily="34" charset="0"/>
              </a:rPr>
              <a:t>je zaměřen na ekologickou tématiku</a:t>
            </a:r>
          </a:p>
          <a:p>
            <a:endParaRPr lang="cs-CZ" dirty="0"/>
          </a:p>
        </p:txBody>
      </p:sp>
      <p:sp>
        <p:nvSpPr>
          <p:cNvPr id="4" name="TextovéPole 3"/>
          <p:cNvSpPr txBox="1"/>
          <p:nvPr/>
        </p:nvSpPr>
        <p:spPr>
          <a:xfrm>
            <a:off x="9101647" y="5526865"/>
            <a:ext cx="2678682" cy="369332"/>
          </a:xfrm>
          <a:prstGeom prst="rect">
            <a:avLst/>
          </a:prstGeom>
          <a:noFill/>
        </p:spPr>
        <p:txBody>
          <a:bodyPr wrap="none" rtlCol="0">
            <a:spAutoFit/>
          </a:bodyPr>
          <a:lstStyle/>
          <a:p>
            <a:r>
              <a:rPr lang="cs-CZ" dirty="0"/>
              <a:t>AUTOR: ZDENĚK LÁZNÍČEK</a:t>
            </a:r>
          </a:p>
        </p:txBody>
      </p:sp>
      <p:pic>
        <p:nvPicPr>
          <p:cNvPr id="6" name="Obraz 5">
            <a:extLst>
              <a:ext uri="{FF2B5EF4-FFF2-40B4-BE49-F238E27FC236}">
                <a16:creationId xmlns:a16="http://schemas.microsoft.com/office/drawing/2014/main" xmlns="" id="{69C6F321-2BFA-416C-B9AD-4A0E93D1E378}"/>
              </a:ext>
            </a:extLst>
          </p:cNvPr>
          <p:cNvPicPr>
            <a:picLocks noChangeAspect="1"/>
          </p:cNvPicPr>
          <p:nvPr/>
        </p:nvPicPr>
        <p:blipFill>
          <a:blip r:embed="rId2"/>
          <a:stretch>
            <a:fillRect/>
          </a:stretch>
        </p:blipFill>
        <p:spPr>
          <a:xfrm>
            <a:off x="0" y="0"/>
            <a:ext cx="12192000" cy="2502976"/>
          </a:xfrm>
          <a:prstGeom prst="rect">
            <a:avLst/>
          </a:prstGeom>
        </p:spPr>
      </p:pic>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4462" y="6300788"/>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0141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evaluace</a:t>
            </a:r>
          </a:p>
        </p:txBody>
      </p:sp>
      <p:graphicFrame>
        <p:nvGraphicFramePr>
          <p:cNvPr id="4" name="Zástupný symbol pro obsah 3"/>
          <p:cNvGraphicFramePr>
            <a:graphicFrameLocks noGrp="1"/>
          </p:cNvGraphicFramePr>
          <p:nvPr>
            <p:ph sz="quarter" idx="13"/>
            <p:extLst>
              <p:ext uri="{D42A27DB-BD31-4B8C-83A1-F6EECF244321}">
                <p14:modId xmlns:p14="http://schemas.microsoft.com/office/powerpoint/2010/main" val="2067136164"/>
              </p:ext>
            </p:extLst>
          </p:nvPr>
        </p:nvGraphicFramePr>
        <p:xfrm>
          <a:off x="913775" y="2052169"/>
          <a:ext cx="10363200" cy="4506773"/>
        </p:xfrm>
        <a:graphic>
          <a:graphicData uri="http://schemas.openxmlformats.org/drawingml/2006/table">
            <a:tbl>
              <a:tblPr firstRow="1" bandRow="1">
                <a:tableStyleId>{5C22544A-7EE6-4342-B048-85BDC9FD1C3A}</a:tableStyleId>
              </a:tblPr>
              <a:tblGrid>
                <a:gridCol w="1727200">
                  <a:extLst>
                    <a:ext uri="{9D8B030D-6E8A-4147-A177-3AD203B41FA5}">
                      <a16:colId xmlns:a16="http://schemas.microsoft.com/office/drawing/2014/main" xmlns="" val="556268949"/>
                    </a:ext>
                  </a:extLst>
                </a:gridCol>
                <a:gridCol w="1727200">
                  <a:extLst>
                    <a:ext uri="{9D8B030D-6E8A-4147-A177-3AD203B41FA5}">
                      <a16:colId xmlns:a16="http://schemas.microsoft.com/office/drawing/2014/main" xmlns="" val="176333200"/>
                    </a:ext>
                  </a:extLst>
                </a:gridCol>
                <a:gridCol w="1727200">
                  <a:extLst>
                    <a:ext uri="{9D8B030D-6E8A-4147-A177-3AD203B41FA5}">
                      <a16:colId xmlns:a16="http://schemas.microsoft.com/office/drawing/2014/main" xmlns="" val="4031157749"/>
                    </a:ext>
                  </a:extLst>
                </a:gridCol>
                <a:gridCol w="1727200">
                  <a:extLst>
                    <a:ext uri="{9D8B030D-6E8A-4147-A177-3AD203B41FA5}">
                      <a16:colId xmlns:a16="http://schemas.microsoft.com/office/drawing/2014/main" xmlns="" val="272932615"/>
                    </a:ext>
                  </a:extLst>
                </a:gridCol>
                <a:gridCol w="1727200">
                  <a:extLst>
                    <a:ext uri="{9D8B030D-6E8A-4147-A177-3AD203B41FA5}">
                      <a16:colId xmlns:a16="http://schemas.microsoft.com/office/drawing/2014/main" xmlns="" val="648396000"/>
                    </a:ext>
                  </a:extLst>
                </a:gridCol>
                <a:gridCol w="1727200">
                  <a:extLst>
                    <a:ext uri="{9D8B030D-6E8A-4147-A177-3AD203B41FA5}">
                      <a16:colId xmlns:a16="http://schemas.microsoft.com/office/drawing/2014/main" xmlns="" val="4046183614"/>
                    </a:ext>
                  </a:extLst>
                </a:gridCol>
              </a:tblGrid>
              <a:tr h="354956">
                <a:tc gridSpan="6">
                  <a:txBody>
                    <a:bodyPr/>
                    <a:lstStyle/>
                    <a:p>
                      <a:pPr algn="ctr"/>
                      <a:r>
                        <a:rPr lang="cs-CZ" dirty="0">
                          <a:solidFill>
                            <a:schemeClr val="tx1"/>
                          </a:solidFill>
                        </a:rPr>
                        <a:t>POČET</a:t>
                      </a:r>
                      <a:r>
                        <a:rPr lang="cs-CZ" baseline="0" dirty="0">
                          <a:solidFill>
                            <a:schemeClr val="tx1"/>
                          </a:solidFill>
                        </a:rPr>
                        <a:t> BODŮ</a:t>
                      </a:r>
                      <a:endParaRPr lang="cs-CZ" dirty="0">
                        <a:solidFill>
                          <a:schemeClr val="tx1"/>
                        </a:solidFill>
                      </a:endParaRPr>
                    </a:p>
                  </a:txBody>
                  <a:tcPr/>
                </a:tc>
                <a:tc hMerge="1">
                  <a:txBody>
                    <a:bodyPr/>
                    <a:lstStyle/>
                    <a:p>
                      <a:endParaRPr lang="cs-CZ" dirty="0"/>
                    </a:p>
                  </a:txBody>
                  <a:tcPr/>
                </a:tc>
                <a:tc hMerge="1">
                  <a:txBody>
                    <a:bodyPr/>
                    <a:lstStyle/>
                    <a:p>
                      <a:endParaRPr lang="cs-CZ" dirty="0"/>
                    </a:p>
                  </a:txBody>
                  <a:tcPr/>
                </a:tc>
                <a:tc hMerge="1">
                  <a:txBody>
                    <a:bodyPr/>
                    <a:lstStyle/>
                    <a:p>
                      <a:endParaRPr lang="cs-CZ" dirty="0"/>
                    </a:p>
                  </a:txBody>
                  <a:tcPr/>
                </a:tc>
                <a:tc hMerge="1">
                  <a:txBody>
                    <a:bodyPr/>
                    <a:lstStyle/>
                    <a:p>
                      <a:endParaRPr lang="cs-CZ" dirty="0"/>
                    </a:p>
                  </a:txBody>
                  <a:tcPr/>
                </a:tc>
                <a:tc hMerge="1">
                  <a:txBody>
                    <a:bodyPr/>
                    <a:lstStyle/>
                    <a:p>
                      <a:endParaRPr lang="cs-CZ" dirty="0"/>
                    </a:p>
                  </a:txBody>
                  <a:tcPr/>
                </a:tc>
                <a:extLst>
                  <a:ext uri="{0D108BD9-81ED-4DB2-BD59-A6C34878D82A}">
                    <a16:rowId xmlns:a16="http://schemas.microsoft.com/office/drawing/2014/main" xmlns="" val="1339507401"/>
                  </a:ext>
                </a:extLst>
              </a:tr>
              <a:tr h="612663">
                <a:tc>
                  <a:txBody>
                    <a:bodyPr/>
                    <a:lstStyle/>
                    <a:p>
                      <a:pPr algn="ctr"/>
                      <a:r>
                        <a:rPr lang="cs-CZ" dirty="0"/>
                        <a:t>KRITÉRIA HODNOCENÍ</a:t>
                      </a:r>
                    </a:p>
                  </a:txBody>
                  <a:tcPr/>
                </a:tc>
                <a:tc>
                  <a:txBody>
                    <a:bodyPr/>
                    <a:lstStyle/>
                    <a:p>
                      <a:pPr algn="ctr"/>
                      <a:r>
                        <a:rPr lang="cs-CZ" dirty="0"/>
                        <a:t>1</a:t>
                      </a:r>
                    </a:p>
                  </a:txBody>
                  <a:tcPr/>
                </a:tc>
                <a:tc>
                  <a:txBody>
                    <a:bodyPr/>
                    <a:lstStyle/>
                    <a:p>
                      <a:pPr algn="ctr"/>
                      <a:r>
                        <a:rPr lang="cs-CZ" dirty="0"/>
                        <a:t>2</a:t>
                      </a:r>
                    </a:p>
                  </a:txBody>
                  <a:tcPr/>
                </a:tc>
                <a:tc>
                  <a:txBody>
                    <a:bodyPr/>
                    <a:lstStyle/>
                    <a:p>
                      <a:pPr algn="ctr"/>
                      <a:r>
                        <a:rPr lang="cs-CZ" dirty="0"/>
                        <a:t>3</a:t>
                      </a:r>
                    </a:p>
                  </a:txBody>
                  <a:tcPr/>
                </a:tc>
                <a:tc>
                  <a:txBody>
                    <a:bodyPr/>
                    <a:lstStyle/>
                    <a:p>
                      <a:pPr algn="ctr"/>
                      <a:r>
                        <a:rPr lang="cs-CZ" dirty="0"/>
                        <a:t>4</a:t>
                      </a:r>
                    </a:p>
                  </a:txBody>
                  <a:tcPr/>
                </a:tc>
                <a:tc>
                  <a:txBody>
                    <a:bodyPr/>
                    <a:lstStyle/>
                    <a:p>
                      <a:pPr algn="ctr"/>
                      <a:r>
                        <a:rPr lang="cs-CZ" dirty="0"/>
                        <a:t>5</a:t>
                      </a:r>
                    </a:p>
                  </a:txBody>
                  <a:tcPr/>
                </a:tc>
                <a:extLst>
                  <a:ext uri="{0D108BD9-81ED-4DB2-BD59-A6C34878D82A}">
                    <a16:rowId xmlns:a16="http://schemas.microsoft.com/office/drawing/2014/main" xmlns="" val="575975062"/>
                  </a:ext>
                </a:extLst>
              </a:tr>
              <a:tr h="3500933">
                <a:tc>
                  <a:txBody>
                    <a:bodyPr/>
                    <a:lstStyle/>
                    <a:p>
                      <a:pPr algn="ctr"/>
                      <a:r>
                        <a:rPr lang="cs-CZ" dirty="0"/>
                        <a:t>VĚCNOST,</a:t>
                      </a:r>
                      <a:r>
                        <a:rPr lang="cs-CZ" baseline="0" dirty="0"/>
                        <a:t> FAKTICKÁ PŘESNOST </a:t>
                      </a:r>
                      <a:r>
                        <a:rPr lang="cs-CZ" sz="1600" baseline="0" dirty="0"/>
                        <a:t>ZPRACOVANÝCH</a:t>
                      </a:r>
                      <a:r>
                        <a:rPr lang="cs-CZ" baseline="0" dirty="0"/>
                        <a:t> INFORMACÍ</a:t>
                      </a:r>
                      <a:endParaRPr lang="cs-CZ" dirty="0"/>
                    </a:p>
                  </a:txBody>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en-US" sz="1800" b="0" i="0" u="none" strike="noStrike" cap="none" normalizeH="0" baseline="0" dirty="0" err="1">
                          <a:ln>
                            <a:noFill/>
                          </a:ln>
                          <a:solidFill>
                            <a:schemeClr val="tx1"/>
                          </a:solidFill>
                          <a:effectLst/>
                          <a:latin typeface="Arial" charset="0"/>
                          <a:cs typeface="Arial" charset="0"/>
                        </a:rPr>
                        <a:t>Četné</a:t>
                      </a:r>
                      <a:r>
                        <a:rPr kumimoji="0" lang="en-US" sz="1800" b="0" i="0" u="none" strike="noStrike" cap="none" normalizeH="0" baseline="0" dirty="0">
                          <a:ln>
                            <a:noFill/>
                          </a:ln>
                          <a:solidFill>
                            <a:schemeClr val="tx1"/>
                          </a:solidFill>
                          <a:effectLst/>
                          <a:latin typeface="Arial" charset="0"/>
                          <a:cs typeface="Arial" charset="0"/>
                        </a:rPr>
                        <a:t> </a:t>
                      </a:r>
                      <a:r>
                        <a:rPr kumimoji="0" lang="en-US" sz="1800" b="0" i="0" u="none" strike="noStrike" cap="none" normalizeH="0" baseline="0" dirty="0" err="1">
                          <a:ln>
                            <a:noFill/>
                          </a:ln>
                          <a:solidFill>
                            <a:schemeClr val="tx1"/>
                          </a:solidFill>
                          <a:effectLst/>
                          <a:latin typeface="Arial" charset="0"/>
                          <a:cs typeface="Arial" charset="0"/>
                        </a:rPr>
                        <a:t>věcné</a:t>
                      </a:r>
                      <a:r>
                        <a:rPr kumimoji="0" lang="en-US" sz="1800" b="0" i="0" u="none" strike="noStrike" cap="none" normalizeH="0" baseline="0" dirty="0">
                          <a:ln>
                            <a:noFill/>
                          </a:ln>
                          <a:solidFill>
                            <a:schemeClr val="tx1"/>
                          </a:solidFill>
                          <a:effectLst/>
                          <a:latin typeface="Arial" charset="0"/>
                          <a:cs typeface="Arial" charset="0"/>
                        </a:rPr>
                        <a:t> </a:t>
                      </a:r>
                      <a:r>
                        <a:rPr kumimoji="0" lang="en-US" sz="1800" b="0" i="0" u="none" strike="noStrike" cap="none" normalizeH="0" baseline="0" dirty="0" err="1">
                          <a:ln>
                            <a:noFill/>
                          </a:ln>
                          <a:solidFill>
                            <a:schemeClr val="tx1"/>
                          </a:solidFill>
                          <a:effectLst/>
                          <a:latin typeface="Arial" charset="0"/>
                          <a:cs typeface="Arial" charset="0"/>
                        </a:rPr>
                        <a:t>chyby</a:t>
                      </a:r>
                      <a:r>
                        <a:rPr kumimoji="0" lang="en-US" sz="1800" b="0" i="0" u="none" strike="noStrike" cap="none" normalizeH="0" baseline="0" dirty="0">
                          <a:ln>
                            <a:noFill/>
                          </a:ln>
                          <a:solidFill>
                            <a:schemeClr val="tx1"/>
                          </a:solidFill>
                          <a:effectLst/>
                          <a:latin typeface="Arial" charset="0"/>
                          <a:cs typeface="Arial" charset="0"/>
                        </a:rPr>
                        <a:t>, </a:t>
                      </a:r>
                      <a:r>
                        <a:rPr kumimoji="0" lang="en-US" sz="1800" b="0" i="0" u="none" strike="noStrike" cap="none" normalizeH="0" baseline="0" dirty="0" err="1">
                          <a:ln>
                            <a:noFill/>
                          </a:ln>
                          <a:solidFill>
                            <a:schemeClr val="tx1"/>
                          </a:solidFill>
                          <a:effectLst/>
                          <a:latin typeface="Arial" charset="0"/>
                          <a:cs typeface="Arial" charset="0"/>
                        </a:rPr>
                        <a:t>projekt</a:t>
                      </a:r>
                      <a:r>
                        <a:rPr kumimoji="0" lang="en-US" sz="1800" b="0" i="0" u="none" strike="noStrike" cap="none" normalizeH="0" baseline="0" dirty="0">
                          <a:ln>
                            <a:noFill/>
                          </a:ln>
                          <a:solidFill>
                            <a:schemeClr val="tx1"/>
                          </a:solidFill>
                          <a:effectLst/>
                          <a:latin typeface="Arial" charset="0"/>
                          <a:cs typeface="Arial" charset="0"/>
                        </a:rPr>
                        <a:t> </a:t>
                      </a:r>
                      <a:r>
                        <a:rPr kumimoji="0" lang="en-US" sz="1800" b="0" i="0" u="none" strike="noStrike" cap="none" normalizeH="0" baseline="0" dirty="0" err="1">
                          <a:ln>
                            <a:noFill/>
                          </a:ln>
                          <a:solidFill>
                            <a:schemeClr val="tx1"/>
                          </a:solidFill>
                          <a:effectLst/>
                          <a:latin typeface="Arial" charset="0"/>
                          <a:cs typeface="Arial" charset="0"/>
                        </a:rPr>
                        <a:t>zpracován</a:t>
                      </a:r>
                      <a:r>
                        <a:rPr kumimoji="0" lang="en-US" sz="1800" b="0" i="0" u="none" strike="noStrike" cap="none" normalizeH="0" baseline="0" dirty="0">
                          <a:ln>
                            <a:noFill/>
                          </a:ln>
                          <a:solidFill>
                            <a:schemeClr val="tx1"/>
                          </a:solidFill>
                          <a:effectLst/>
                          <a:latin typeface="Arial" charset="0"/>
                          <a:cs typeface="Arial" charset="0"/>
                        </a:rPr>
                        <a:t> v </a:t>
                      </a:r>
                      <a:r>
                        <a:rPr kumimoji="0" lang="en-US" sz="1800" b="0" i="0" u="none" strike="noStrike" cap="none" normalizeH="0" baseline="0" dirty="0" err="1">
                          <a:ln>
                            <a:noFill/>
                          </a:ln>
                          <a:solidFill>
                            <a:schemeClr val="tx1"/>
                          </a:solidFill>
                          <a:effectLst/>
                          <a:latin typeface="Arial" charset="0"/>
                          <a:cs typeface="Arial" charset="0"/>
                        </a:rPr>
                        <a:t>rozporu</a:t>
                      </a:r>
                      <a:r>
                        <a:rPr kumimoji="0" lang="en-US" sz="1800" b="0" i="0" u="none" strike="noStrike" cap="none" normalizeH="0" baseline="0" dirty="0">
                          <a:ln>
                            <a:noFill/>
                          </a:ln>
                          <a:solidFill>
                            <a:schemeClr val="tx1"/>
                          </a:solidFill>
                          <a:effectLst/>
                          <a:latin typeface="Arial" charset="0"/>
                          <a:cs typeface="Arial" charset="0"/>
                        </a:rPr>
                        <a:t> s </a:t>
                      </a:r>
                      <a:r>
                        <a:rPr kumimoji="0" lang="en-US" sz="1800" b="0" i="0" u="none" strike="noStrike" cap="none" normalizeH="0" baseline="0" dirty="0" err="1">
                          <a:ln>
                            <a:noFill/>
                          </a:ln>
                          <a:solidFill>
                            <a:schemeClr val="tx1"/>
                          </a:solidFill>
                          <a:effectLst/>
                          <a:latin typeface="Arial" charset="0"/>
                          <a:cs typeface="Arial" charset="0"/>
                        </a:rPr>
                        <a:t>tématem</a:t>
                      </a:r>
                      <a:r>
                        <a:rPr kumimoji="0" lang="en-US" sz="1800" b="0" i="0" u="none" strike="noStrike" cap="none" normalizeH="0" baseline="0" dirty="0">
                          <a:ln>
                            <a:noFill/>
                          </a:ln>
                          <a:solidFill>
                            <a:schemeClr val="tx1"/>
                          </a:solidFill>
                          <a:effectLst/>
                          <a:latin typeface="Arial" charset="0"/>
                          <a:cs typeface="Arial" charset="0"/>
                        </a:rPr>
                        <a:t>, </a:t>
                      </a:r>
                      <a:r>
                        <a:rPr kumimoji="0" lang="en-US" sz="1800" b="0" i="0" u="none" strike="noStrike" cap="none" normalizeH="0" baseline="0" dirty="0" err="1">
                          <a:ln>
                            <a:noFill/>
                          </a:ln>
                          <a:solidFill>
                            <a:schemeClr val="tx1"/>
                          </a:solidFill>
                          <a:effectLst/>
                          <a:latin typeface="Arial" charset="0"/>
                          <a:cs typeface="Arial" charset="0"/>
                        </a:rPr>
                        <a:t>pravopisné</a:t>
                      </a:r>
                      <a:r>
                        <a:rPr kumimoji="0" lang="en-US" sz="1800" b="0" i="0" u="none" strike="noStrike" cap="none" normalizeH="0" baseline="0" dirty="0">
                          <a:ln>
                            <a:noFill/>
                          </a:ln>
                          <a:solidFill>
                            <a:schemeClr val="tx1"/>
                          </a:solidFill>
                          <a:effectLst/>
                          <a:latin typeface="Arial" charset="0"/>
                          <a:cs typeface="Arial" charset="0"/>
                        </a:rPr>
                        <a:t> </a:t>
                      </a:r>
                      <a:r>
                        <a:rPr kumimoji="0" lang="en-US" sz="1800" b="0" i="0" u="none" strike="noStrike" cap="none" normalizeH="0" baseline="0" dirty="0" err="1">
                          <a:ln>
                            <a:noFill/>
                          </a:ln>
                          <a:solidFill>
                            <a:schemeClr val="tx1"/>
                          </a:solidFill>
                          <a:effectLst/>
                          <a:latin typeface="Arial" charset="0"/>
                          <a:cs typeface="Arial" charset="0"/>
                        </a:rPr>
                        <a:t>chyby</a:t>
                      </a:r>
                      <a:r>
                        <a:rPr kumimoji="0" lang="cs-CZ" sz="1800" b="0" i="0" u="none" strike="noStrike" cap="none" normalizeH="0" baseline="0" dirty="0">
                          <a:ln>
                            <a:noFill/>
                          </a:ln>
                          <a:solidFill>
                            <a:schemeClr val="tx1"/>
                          </a:solidFill>
                          <a:effectLst/>
                          <a:latin typeface="Arial" charset="0"/>
                          <a:cs typeface="Arial" charset="0"/>
                        </a:rPr>
                        <a:t>, chyby ve výpočtech</a:t>
                      </a:r>
                      <a:endParaRPr kumimoji="0" lang="en-US" sz="1800" b="0" i="0" u="none" strike="noStrike" cap="none" normalizeH="0" baseline="0" dirty="0">
                        <a:ln>
                          <a:noFill/>
                        </a:ln>
                        <a:solidFill>
                          <a:schemeClr val="tx1"/>
                        </a:solidFill>
                        <a:effectLst/>
                        <a:latin typeface="Arial" charset="0"/>
                        <a:cs typeface="Arial" charset="0"/>
                      </a:endParaRPr>
                    </a:p>
                    <a:p>
                      <a:pPr algn="ctr"/>
                      <a:endParaRPr lang="cs-CZ"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cs-CZ"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Zadání splněno částečně s občasným výskytem chyb</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algn="ctr"/>
                      <a:endParaRPr lang="cs-CZ"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cs-CZ" sz="1800" b="0" i="0" u="none" strike="noStrike" cap="none" normalizeH="0" baseline="0" dirty="0">
                          <a:ln>
                            <a:noFill/>
                          </a:ln>
                          <a:solidFill>
                            <a:schemeClr val="tx1"/>
                          </a:solidFill>
                          <a:effectLst/>
                          <a:latin typeface="Arial" charset="0"/>
                          <a:cs typeface="Arial" charset="0"/>
                        </a:rPr>
                        <a:t>Ú</a:t>
                      </a:r>
                      <a:r>
                        <a:rPr kumimoji="0" lang="en-US" sz="1800" b="0" i="0" u="none" strike="noStrike" cap="none" normalizeH="0" baseline="0" dirty="0" err="1">
                          <a:ln>
                            <a:noFill/>
                          </a:ln>
                          <a:solidFill>
                            <a:schemeClr val="tx1"/>
                          </a:solidFill>
                          <a:effectLst/>
                          <a:latin typeface="Arial" charset="0"/>
                          <a:cs typeface="Arial" charset="0"/>
                        </a:rPr>
                        <a:t>kol</a:t>
                      </a:r>
                      <a:r>
                        <a:rPr kumimoji="0" lang="en-US" sz="1800" b="0" i="0" u="none" strike="noStrike" cap="none" normalizeH="0" baseline="0" dirty="0">
                          <a:ln>
                            <a:noFill/>
                          </a:ln>
                          <a:solidFill>
                            <a:schemeClr val="tx1"/>
                          </a:solidFill>
                          <a:effectLst/>
                          <a:latin typeface="Arial" charset="0"/>
                          <a:cs typeface="Arial" charset="0"/>
                        </a:rPr>
                        <a:t> </a:t>
                      </a:r>
                      <a:r>
                        <a:rPr kumimoji="0" lang="en-US" sz="1800" b="0" i="0" u="none" strike="noStrike" cap="none" normalizeH="0" baseline="0" dirty="0" err="1">
                          <a:ln>
                            <a:noFill/>
                          </a:ln>
                          <a:solidFill>
                            <a:schemeClr val="tx1"/>
                          </a:solidFill>
                          <a:effectLst/>
                          <a:latin typeface="Arial" charset="0"/>
                          <a:cs typeface="Arial" charset="0"/>
                        </a:rPr>
                        <a:t>byl</a:t>
                      </a:r>
                      <a:r>
                        <a:rPr kumimoji="0" lang="en-US" sz="1800" b="0" i="0" u="none" strike="noStrike" cap="none" normalizeH="0" baseline="0" dirty="0">
                          <a:ln>
                            <a:noFill/>
                          </a:ln>
                          <a:solidFill>
                            <a:schemeClr val="tx1"/>
                          </a:solidFill>
                          <a:effectLst/>
                          <a:latin typeface="Arial" charset="0"/>
                          <a:cs typeface="Arial" charset="0"/>
                        </a:rPr>
                        <a:t> </a:t>
                      </a:r>
                      <a:r>
                        <a:rPr kumimoji="0" lang="en-US" sz="1800" b="0" i="0" u="none" strike="noStrike" cap="none" normalizeH="0" baseline="0" dirty="0" err="1">
                          <a:ln>
                            <a:noFill/>
                          </a:ln>
                          <a:solidFill>
                            <a:schemeClr val="tx1"/>
                          </a:solidFill>
                          <a:effectLst/>
                          <a:latin typeface="Arial" charset="0"/>
                          <a:cs typeface="Arial" charset="0"/>
                        </a:rPr>
                        <a:t>splněn</a:t>
                      </a:r>
                      <a:r>
                        <a:rPr kumimoji="0" lang="en-US" sz="1800" b="0" i="0" u="none" strike="noStrike" cap="none" normalizeH="0" baseline="0" dirty="0">
                          <a:ln>
                            <a:noFill/>
                          </a:ln>
                          <a:solidFill>
                            <a:schemeClr val="tx1"/>
                          </a:solidFill>
                          <a:effectLst/>
                          <a:latin typeface="Arial" charset="0"/>
                          <a:cs typeface="Arial" charset="0"/>
                        </a:rPr>
                        <a:t> </a:t>
                      </a:r>
                      <a:r>
                        <a:rPr kumimoji="0" lang="en-US" sz="1800" b="0" i="0" u="none" strike="noStrike" cap="none" normalizeH="0" baseline="0" dirty="0" err="1">
                          <a:ln>
                            <a:noFill/>
                          </a:ln>
                          <a:solidFill>
                            <a:schemeClr val="tx1"/>
                          </a:solidFill>
                          <a:effectLst/>
                          <a:latin typeface="Arial" charset="0"/>
                          <a:cs typeface="Arial" charset="0"/>
                        </a:rPr>
                        <a:t>správně</a:t>
                      </a:r>
                      <a:r>
                        <a:rPr kumimoji="0" lang="en-US" sz="1800" b="0" i="0" u="none" strike="noStrike" cap="none" normalizeH="0" baseline="0" dirty="0">
                          <a:ln>
                            <a:noFill/>
                          </a:ln>
                          <a:solidFill>
                            <a:schemeClr val="tx1"/>
                          </a:solidFill>
                          <a:effectLst/>
                          <a:latin typeface="Arial" charset="0"/>
                          <a:cs typeface="Arial" charset="0"/>
                        </a:rPr>
                        <a:t>, </a:t>
                      </a:r>
                      <a:r>
                        <a:rPr kumimoji="0" lang="en-US" sz="1800" b="0" i="0" u="none" strike="noStrike" cap="none" normalizeH="0" baseline="0" dirty="0" err="1">
                          <a:ln>
                            <a:noFill/>
                          </a:ln>
                          <a:solidFill>
                            <a:schemeClr val="tx1"/>
                          </a:solidFill>
                          <a:effectLst/>
                          <a:latin typeface="Arial" charset="0"/>
                          <a:cs typeface="Arial" charset="0"/>
                        </a:rPr>
                        <a:t>avšak</a:t>
                      </a:r>
                      <a:r>
                        <a:rPr kumimoji="0" lang="en-US" sz="1800" b="0" i="0" u="none" strike="noStrike" cap="none" normalizeH="0" baseline="0" dirty="0">
                          <a:ln>
                            <a:noFill/>
                          </a:ln>
                          <a:solidFill>
                            <a:schemeClr val="tx1"/>
                          </a:solidFill>
                          <a:effectLst/>
                          <a:latin typeface="Arial" charset="0"/>
                          <a:cs typeface="Arial" charset="0"/>
                        </a:rPr>
                        <a:t> </a:t>
                      </a:r>
                      <a:r>
                        <a:rPr kumimoji="0" lang="en-US" sz="1800" b="0" i="0" u="none" strike="noStrike" cap="none" normalizeH="0" baseline="0" dirty="0" err="1">
                          <a:ln>
                            <a:noFill/>
                          </a:ln>
                          <a:solidFill>
                            <a:schemeClr val="tx1"/>
                          </a:solidFill>
                          <a:effectLst/>
                          <a:latin typeface="Arial" charset="0"/>
                          <a:cs typeface="Arial" charset="0"/>
                        </a:rPr>
                        <a:t>jednoduše</a:t>
                      </a:r>
                      <a:r>
                        <a:rPr kumimoji="0" lang="en-US" sz="1800" b="0" i="0" u="none" strike="noStrike" cap="none" normalizeH="0" baseline="0" dirty="0">
                          <a:ln>
                            <a:noFill/>
                          </a:ln>
                          <a:solidFill>
                            <a:schemeClr val="tx1"/>
                          </a:solidFill>
                          <a:effectLst/>
                          <a:latin typeface="Arial" charset="0"/>
                          <a:cs typeface="Arial" charset="0"/>
                        </a:rPr>
                        <a:t>, bez </a:t>
                      </a:r>
                      <a:r>
                        <a:rPr kumimoji="0" lang="en-US" sz="1800" b="0" i="0" u="none" strike="noStrike" cap="none" normalizeH="0" baseline="0" dirty="0" err="1">
                          <a:ln>
                            <a:noFill/>
                          </a:ln>
                          <a:solidFill>
                            <a:schemeClr val="tx1"/>
                          </a:solidFill>
                          <a:effectLst/>
                          <a:latin typeface="Arial" charset="0"/>
                          <a:cs typeface="Arial" charset="0"/>
                        </a:rPr>
                        <a:t>věcných</a:t>
                      </a:r>
                      <a:r>
                        <a:rPr kumimoji="0" lang="en-US" sz="1800" b="0" i="0" u="none" strike="noStrike" cap="none" normalizeH="0" baseline="0" dirty="0">
                          <a:ln>
                            <a:noFill/>
                          </a:ln>
                          <a:solidFill>
                            <a:schemeClr val="tx1"/>
                          </a:solidFill>
                          <a:effectLst/>
                          <a:latin typeface="Arial" charset="0"/>
                          <a:cs typeface="Arial" charset="0"/>
                        </a:rPr>
                        <a:t> </a:t>
                      </a:r>
                      <a:r>
                        <a:rPr kumimoji="0" lang="en-US" sz="1800" b="0" i="0" u="none" strike="noStrike" cap="none" normalizeH="0" baseline="0" dirty="0" err="1">
                          <a:ln>
                            <a:noFill/>
                          </a:ln>
                          <a:solidFill>
                            <a:schemeClr val="tx1"/>
                          </a:solidFill>
                          <a:effectLst/>
                          <a:latin typeface="Arial" charset="0"/>
                          <a:cs typeface="Arial" charset="0"/>
                        </a:rPr>
                        <a:t>chyb</a:t>
                      </a:r>
                      <a:r>
                        <a:rPr kumimoji="0" lang="en-US" sz="1800" b="0" i="0" u="none" strike="noStrike" cap="none" normalizeH="0" baseline="0" dirty="0">
                          <a:ln>
                            <a:noFill/>
                          </a:ln>
                          <a:solidFill>
                            <a:schemeClr val="tx1"/>
                          </a:solidFill>
                          <a:effectLst/>
                          <a:latin typeface="Arial" charset="0"/>
                          <a:cs typeface="Arial" charset="0"/>
                        </a:rPr>
                        <a:t>, </a:t>
                      </a:r>
                      <a:r>
                        <a:rPr kumimoji="0" lang="en-US" sz="1800" b="0" i="0" u="none" strike="noStrike" cap="none" normalizeH="0" baseline="0" dirty="0" err="1">
                          <a:ln>
                            <a:noFill/>
                          </a:ln>
                          <a:solidFill>
                            <a:schemeClr val="tx1"/>
                          </a:solidFill>
                          <a:effectLst/>
                          <a:latin typeface="Arial" charset="0"/>
                          <a:cs typeface="Arial" charset="0"/>
                        </a:rPr>
                        <a:t>může</a:t>
                      </a:r>
                      <a:r>
                        <a:rPr kumimoji="0" lang="en-US" sz="1800" b="0" i="0" u="none" strike="noStrike" cap="none" normalizeH="0" baseline="0" dirty="0">
                          <a:ln>
                            <a:noFill/>
                          </a:ln>
                          <a:solidFill>
                            <a:schemeClr val="tx1"/>
                          </a:solidFill>
                          <a:effectLst/>
                          <a:latin typeface="Arial" charset="0"/>
                          <a:cs typeface="Arial" charset="0"/>
                        </a:rPr>
                        <a:t> se </a:t>
                      </a:r>
                      <a:r>
                        <a:rPr kumimoji="0" lang="en-US" sz="1800" b="0" i="0" u="none" strike="noStrike" cap="none" normalizeH="0" baseline="0" dirty="0" err="1">
                          <a:ln>
                            <a:noFill/>
                          </a:ln>
                          <a:solidFill>
                            <a:schemeClr val="tx1"/>
                          </a:solidFill>
                          <a:effectLst/>
                          <a:latin typeface="Arial" charset="0"/>
                          <a:cs typeface="Arial" charset="0"/>
                        </a:rPr>
                        <a:t>vyskytnout</a:t>
                      </a:r>
                      <a:r>
                        <a:rPr kumimoji="0" lang="en-US" sz="1800" b="0" i="0" u="none" strike="noStrike" cap="none" normalizeH="0" baseline="0" dirty="0">
                          <a:ln>
                            <a:noFill/>
                          </a:ln>
                          <a:solidFill>
                            <a:schemeClr val="tx1"/>
                          </a:solidFill>
                          <a:effectLst/>
                          <a:latin typeface="Arial" charset="0"/>
                          <a:cs typeface="Arial" charset="0"/>
                        </a:rPr>
                        <a:t> </a:t>
                      </a:r>
                      <a:r>
                        <a:rPr kumimoji="0" lang="en-US" sz="1800" b="0" i="0" u="none" strike="noStrike" cap="none" normalizeH="0" baseline="0" dirty="0" err="1">
                          <a:ln>
                            <a:noFill/>
                          </a:ln>
                          <a:solidFill>
                            <a:schemeClr val="tx1"/>
                          </a:solidFill>
                          <a:effectLst/>
                          <a:latin typeface="Arial" charset="0"/>
                          <a:cs typeface="Arial" charset="0"/>
                        </a:rPr>
                        <a:t>několik</a:t>
                      </a:r>
                      <a:r>
                        <a:rPr kumimoji="0" lang="en-US" sz="1800" b="0" i="0" u="none" strike="noStrike" cap="none" normalizeH="0" baseline="0" dirty="0">
                          <a:ln>
                            <a:noFill/>
                          </a:ln>
                          <a:solidFill>
                            <a:schemeClr val="tx1"/>
                          </a:solidFill>
                          <a:effectLst/>
                          <a:latin typeface="Arial" charset="0"/>
                          <a:cs typeface="Arial" charset="0"/>
                        </a:rPr>
                        <a:t> </a:t>
                      </a:r>
                      <a:r>
                        <a:rPr kumimoji="0" lang="en-US" sz="1800" b="0" i="0" u="none" strike="noStrike" cap="none" normalizeH="0" baseline="0" dirty="0" err="1">
                          <a:ln>
                            <a:noFill/>
                          </a:ln>
                          <a:solidFill>
                            <a:schemeClr val="tx1"/>
                          </a:solidFill>
                          <a:effectLst/>
                          <a:latin typeface="Arial" charset="0"/>
                          <a:cs typeface="Arial" charset="0"/>
                        </a:rPr>
                        <a:t>stylistických</a:t>
                      </a:r>
                      <a:r>
                        <a:rPr kumimoji="0" lang="en-US" sz="1800" b="0" i="0" u="none" strike="noStrike" cap="none" normalizeH="0" baseline="0" dirty="0">
                          <a:ln>
                            <a:noFill/>
                          </a:ln>
                          <a:solidFill>
                            <a:schemeClr val="tx1"/>
                          </a:solidFill>
                          <a:effectLst/>
                          <a:latin typeface="Arial" charset="0"/>
                          <a:cs typeface="Arial" charset="0"/>
                        </a:rPr>
                        <a:t> </a:t>
                      </a:r>
                      <a:r>
                        <a:rPr kumimoji="0" lang="en-US" sz="1800" b="0" i="0" u="none" strike="noStrike" cap="none" normalizeH="0" baseline="0" dirty="0" err="1">
                          <a:ln>
                            <a:noFill/>
                          </a:ln>
                          <a:solidFill>
                            <a:schemeClr val="tx1"/>
                          </a:solidFill>
                          <a:effectLst/>
                          <a:latin typeface="Arial" charset="0"/>
                          <a:cs typeface="Arial" charset="0"/>
                        </a:rPr>
                        <a:t>chyb</a:t>
                      </a:r>
                      <a:endParaRPr kumimoji="0" lang="en-US" sz="1800" b="0" i="0" u="none" strike="noStrike" cap="none" normalizeH="0" baseline="0" dirty="0">
                        <a:ln>
                          <a:noFill/>
                        </a:ln>
                        <a:solidFill>
                          <a:schemeClr val="tx1"/>
                        </a:solidFill>
                        <a:effectLst/>
                        <a:latin typeface="Arial" charset="0"/>
                        <a:cs typeface="Arial" charset="0"/>
                      </a:endParaRPr>
                    </a:p>
                  </a:txBody>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en-US" sz="1800" b="0" i="0" u="none" strike="noStrike" cap="none" normalizeH="0" baseline="0" dirty="0" err="1">
                          <a:ln>
                            <a:noFill/>
                          </a:ln>
                          <a:solidFill>
                            <a:schemeClr val="tx1"/>
                          </a:solidFill>
                          <a:effectLst/>
                          <a:latin typeface="Arial" charset="0"/>
                          <a:cs typeface="Arial" charset="0"/>
                        </a:rPr>
                        <a:t>Téma</a:t>
                      </a:r>
                      <a:r>
                        <a:rPr kumimoji="0" lang="en-US" sz="1800" b="0" i="0" u="none" strike="noStrike" cap="none" normalizeH="0" baseline="0" dirty="0">
                          <a:ln>
                            <a:noFill/>
                          </a:ln>
                          <a:solidFill>
                            <a:schemeClr val="tx1"/>
                          </a:solidFill>
                          <a:effectLst/>
                          <a:latin typeface="Arial" charset="0"/>
                          <a:cs typeface="Arial" charset="0"/>
                        </a:rPr>
                        <a:t> je </a:t>
                      </a:r>
                      <a:r>
                        <a:rPr kumimoji="0" lang="en-US" sz="1800" b="0" i="0" u="none" strike="noStrike" cap="none" normalizeH="0" baseline="0" dirty="0" err="1">
                          <a:ln>
                            <a:noFill/>
                          </a:ln>
                          <a:solidFill>
                            <a:schemeClr val="tx1"/>
                          </a:solidFill>
                          <a:effectLst/>
                          <a:latin typeface="Arial" charset="0"/>
                          <a:cs typeface="Arial" charset="0"/>
                        </a:rPr>
                        <a:t>zpracováno</a:t>
                      </a:r>
                      <a:r>
                        <a:rPr kumimoji="0" lang="en-US" sz="1800" b="0" i="0" u="none" strike="noStrike" cap="none" normalizeH="0" baseline="0" dirty="0">
                          <a:ln>
                            <a:noFill/>
                          </a:ln>
                          <a:solidFill>
                            <a:schemeClr val="tx1"/>
                          </a:solidFill>
                          <a:effectLst/>
                          <a:latin typeface="Arial" charset="0"/>
                          <a:cs typeface="Arial" charset="0"/>
                        </a:rPr>
                        <a:t> </a:t>
                      </a:r>
                      <a:r>
                        <a:rPr kumimoji="0" lang="en-US" sz="1800" b="0" i="0" u="none" strike="noStrike" cap="none" normalizeH="0" baseline="0" dirty="0" err="1">
                          <a:ln>
                            <a:noFill/>
                          </a:ln>
                          <a:solidFill>
                            <a:schemeClr val="tx1"/>
                          </a:solidFill>
                          <a:effectLst/>
                          <a:latin typeface="Arial" charset="0"/>
                          <a:cs typeface="Arial" charset="0"/>
                        </a:rPr>
                        <a:t>správně</a:t>
                      </a:r>
                      <a:r>
                        <a:rPr kumimoji="0" lang="en-US" sz="1800" b="0" i="0" u="none" strike="noStrike" cap="none" normalizeH="0" baseline="0" dirty="0">
                          <a:ln>
                            <a:noFill/>
                          </a:ln>
                          <a:solidFill>
                            <a:schemeClr val="tx1"/>
                          </a:solidFill>
                          <a:effectLst/>
                          <a:latin typeface="Arial" charset="0"/>
                          <a:cs typeface="Arial" charset="0"/>
                        </a:rPr>
                        <a:t>, </a:t>
                      </a:r>
                      <a:r>
                        <a:rPr kumimoji="0" lang="en-US" sz="1800" b="0" i="0" u="none" strike="noStrike" cap="none" normalizeH="0" baseline="0" dirty="0" err="1">
                          <a:ln>
                            <a:noFill/>
                          </a:ln>
                          <a:solidFill>
                            <a:schemeClr val="tx1"/>
                          </a:solidFill>
                          <a:effectLst/>
                          <a:latin typeface="Arial" charset="0"/>
                          <a:cs typeface="Arial" charset="0"/>
                        </a:rPr>
                        <a:t>není</a:t>
                      </a:r>
                      <a:r>
                        <a:rPr kumimoji="0" lang="en-US" sz="1800" b="0" i="0" u="none" strike="noStrike" cap="none" normalizeH="0" baseline="0" dirty="0">
                          <a:ln>
                            <a:noFill/>
                          </a:ln>
                          <a:solidFill>
                            <a:schemeClr val="tx1"/>
                          </a:solidFill>
                          <a:effectLst/>
                          <a:latin typeface="Arial" charset="0"/>
                          <a:cs typeface="Arial" charset="0"/>
                        </a:rPr>
                        <a:t> </a:t>
                      </a:r>
                      <a:r>
                        <a:rPr kumimoji="0" lang="en-US" sz="1800" b="0" i="0" u="none" strike="noStrike" cap="none" normalizeH="0" baseline="0" dirty="0" err="1">
                          <a:ln>
                            <a:noFill/>
                          </a:ln>
                          <a:solidFill>
                            <a:schemeClr val="tx1"/>
                          </a:solidFill>
                          <a:effectLst/>
                          <a:latin typeface="Arial" charset="0"/>
                          <a:cs typeface="Arial" charset="0"/>
                        </a:rPr>
                        <a:t>však</a:t>
                      </a:r>
                      <a:r>
                        <a:rPr kumimoji="0" lang="en-US" sz="1800" b="0" i="0" u="none" strike="noStrike" cap="none" normalizeH="0" baseline="0" dirty="0">
                          <a:ln>
                            <a:noFill/>
                          </a:ln>
                          <a:solidFill>
                            <a:schemeClr val="tx1"/>
                          </a:solidFill>
                          <a:effectLst/>
                          <a:latin typeface="Arial" charset="0"/>
                          <a:cs typeface="Arial" charset="0"/>
                        </a:rPr>
                        <a:t> </a:t>
                      </a:r>
                      <a:r>
                        <a:rPr kumimoji="0" lang="en-US" sz="1800" b="0" i="0" u="none" strike="noStrike" cap="none" normalizeH="0" baseline="0" dirty="0" err="1">
                          <a:ln>
                            <a:noFill/>
                          </a:ln>
                          <a:solidFill>
                            <a:schemeClr val="tx1"/>
                          </a:solidFill>
                          <a:effectLst/>
                          <a:latin typeface="Arial" charset="0"/>
                          <a:cs typeface="Arial" charset="0"/>
                        </a:rPr>
                        <a:t>zpracováno</a:t>
                      </a:r>
                      <a:r>
                        <a:rPr kumimoji="0" lang="en-US" sz="1800" b="0" i="0" u="none" strike="noStrike" cap="none" normalizeH="0" baseline="0" dirty="0">
                          <a:ln>
                            <a:noFill/>
                          </a:ln>
                          <a:solidFill>
                            <a:schemeClr val="tx1"/>
                          </a:solidFill>
                          <a:effectLst/>
                          <a:latin typeface="Arial" charset="0"/>
                          <a:cs typeface="Arial" charset="0"/>
                        </a:rPr>
                        <a:t> </a:t>
                      </a:r>
                      <a:r>
                        <a:rPr kumimoji="0" lang="en-US" sz="1800" b="0" i="0" u="none" strike="noStrike" cap="none" normalizeH="0" baseline="0" dirty="0" err="1">
                          <a:ln>
                            <a:noFill/>
                          </a:ln>
                          <a:solidFill>
                            <a:schemeClr val="tx1"/>
                          </a:solidFill>
                          <a:effectLst/>
                          <a:latin typeface="Arial" charset="0"/>
                          <a:cs typeface="Arial" charset="0"/>
                        </a:rPr>
                        <a:t>vyčerpávajícím</a:t>
                      </a:r>
                      <a:r>
                        <a:rPr kumimoji="0" lang="en-US" sz="1800" b="0" i="0" u="none" strike="noStrike" cap="none" normalizeH="0" baseline="0" dirty="0">
                          <a:ln>
                            <a:noFill/>
                          </a:ln>
                          <a:solidFill>
                            <a:schemeClr val="tx1"/>
                          </a:solidFill>
                          <a:effectLst/>
                          <a:latin typeface="Arial" charset="0"/>
                          <a:cs typeface="Arial" charset="0"/>
                        </a:rPr>
                        <a:t> </a:t>
                      </a:r>
                      <a:r>
                        <a:rPr kumimoji="0" lang="en-US" sz="1800" b="0" i="0" u="none" strike="noStrike" cap="none" normalizeH="0" baseline="0" dirty="0" err="1">
                          <a:ln>
                            <a:noFill/>
                          </a:ln>
                          <a:solidFill>
                            <a:schemeClr val="tx1"/>
                          </a:solidFill>
                          <a:effectLst/>
                          <a:latin typeface="Arial" charset="0"/>
                          <a:cs typeface="Arial" charset="0"/>
                        </a:rPr>
                        <a:t>způsobem</a:t>
                      </a:r>
                      <a:endParaRPr lang="cs-CZ"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en-US" sz="1800" b="0" i="0" u="none" strike="noStrike" cap="none" normalizeH="0" baseline="0" dirty="0" err="1">
                          <a:ln>
                            <a:noFill/>
                          </a:ln>
                          <a:solidFill>
                            <a:schemeClr val="tx1"/>
                          </a:solidFill>
                          <a:effectLst/>
                          <a:latin typeface="Arial" charset="0"/>
                          <a:cs typeface="Arial" charset="0"/>
                        </a:rPr>
                        <a:t>Téma</a:t>
                      </a:r>
                      <a:r>
                        <a:rPr kumimoji="0" lang="en-US" sz="1800" b="0" i="0" u="none" strike="noStrike" cap="none" normalizeH="0" baseline="0" dirty="0">
                          <a:ln>
                            <a:noFill/>
                          </a:ln>
                          <a:solidFill>
                            <a:schemeClr val="tx1"/>
                          </a:solidFill>
                          <a:effectLst/>
                          <a:latin typeface="Arial" charset="0"/>
                          <a:cs typeface="Arial" charset="0"/>
                        </a:rPr>
                        <a:t> je </a:t>
                      </a:r>
                      <a:r>
                        <a:rPr kumimoji="0" lang="en-US" sz="1800" b="0" i="0" u="none" strike="noStrike" cap="none" normalizeH="0" baseline="0" dirty="0" err="1">
                          <a:ln>
                            <a:noFill/>
                          </a:ln>
                          <a:solidFill>
                            <a:schemeClr val="tx1"/>
                          </a:solidFill>
                          <a:effectLst/>
                          <a:latin typeface="Arial" charset="0"/>
                          <a:cs typeface="Arial" charset="0"/>
                        </a:rPr>
                        <a:t>zpracováno</a:t>
                      </a:r>
                      <a:r>
                        <a:rPr kumimoji="0" lang="en-US" sz="1800" b="0" i="0" u="none" strike="noStrike" cap="none" normalizeH="0" baseline="0" dirty="0">
                          <a:ln>
                            <a:noFill/>
                          </a:ln>
                          <a:solidFill>
                            <a:schemeClr val="tx1"/>
                          </a:solidFill>
                          <a:effectLst/>
                          <a:latin typeface="Arial" charset="0"/>
                          <a:cs typeface="Arial" charset="0"/>
                        </a:rPr>
                        <a:t> </a:t>
                      </a:r>
                      <a:r>
                        <a:rPr kumimoji="0" lang="en-US" sz="1800" b="0" i="0" u="none" strike="noStrike" cap="none" normalizeH="0" baseline="0" dirty="0" err="1">
                          <a:ln>
                            <a:noFill/>
                          </a:ln>
                          <a:solidFill>
                            <a:schemeClr val="tx1"/>
                          </a:solidFill>
                          <a:effectLst/>
                          <a:latin typeface="Arial" charset="0"/>
                          <a:cs typeface="Arial" charset="0"/>
                        </a:rPr>
                        <a:t>vzorně</a:t>
                      </a:r>
                      <a:r>
                        <a:rPr kumimoji="0" lang="en-US" sz="1800" b="0" i="0" u="none" strike="noStrike" cap="none" normalizeH="0" baseline="0" dirty="0">
                          <a:ln>
                            <a:noFill/>
                          </a:ln>
                          <a:solidFill>
                            <a:schemeClr val="tx1"/>
                          </a:solidFill>
                          <a:effectLst/>
                          <a:latin typeface="Arial" charset="0"/>
                          <a:cs typeface="Arial" charset="0"/>
                        </a:rPr>
                        <a:t> a </a:t>
                      </a:r>
                      <a:r>
                        <a:rPr kumimoji="0" lang="en-US" sz="1800" b="0" i="0" u="none" strike="noStrike" cap="none" normalizeH="0" baseline="0" dirty="0" err="1">
                          <a:ln>
                            <a:noFill/>
                          </a:ln>
                          <a:solidFill>
                            <a:schemeClr val="tx1"/>
                          </a:solidFill>
                          <a:effectLst/>
                          <a:latin typeface="Arial" charset="0"/>
                          <a:cs typeface="Arial" charset="0"/>
                        </a:rPr>
                        <a:t>vyčerpávajícím</a:t>
                      </a:r>
                      <a:r>
                        <a:rPr kumimoji="0" lang="en-US" sz="1800" b="0" i="0" u="none" strike="noStrike" cap="none" normalizeH="0" baseline="0" dirty="0">
                          <a:ln>
                            <a:noFill/>
                          </a:ln>
                          <a:solidFill>
                            <a:schemeClr val="tx1"/>
                          </a:solidFill>
                          <a:effectLst/>
                          <a:latin typeface="Arial" charset="0"/>
                          <a:cs typeface="Arial" charset="0"/>
                        </a:rPr>
                        <a:t> </a:t>
                      </a:r>
                      <a:r>
                        <a:rPr kumimoji="0" lang="en-US" sz="1800" b="0" i="0" u="none" strike="noStrike" cap="none" normalizeH="0" baseline="0" dirty="0" err="1">
                          <a:ln>
                            <a:noFill/>
                          </a:ln>
                          <a:solidFill>
                            <a:schemeClr val="tx1"/>
                          </a:solidFill>
                          <a:effectLst/>
                          <a:latin typeface="Arial" charset="0"/>
                          <a:cs typeface="Arial" charset="0"/>
                        </a:rPr>
                        <a:t>způsobem</a:t>
                      </a:r>
                      <a:r>
                        <a:rPr kumimoji="0" lang="en-US" sz="1800" b="0" i="0" u="none" strike="noStrike" cap="none" normalizeH="0" baseline="0" dirty="0">
                          <a:ln>
                            <a:noFill/>
                          </a:ln>
                          <a:solidFill>
                            <a:schemeClr val="tx1"/>
                          </a:solidFill>
                          <a:effectLst/>
                          <a:latin typeface="Arial" charset="0"/>
                          <a:cs typeface="Arial" charset="0"/>
                        </a:rPr>
                        <a:t>, bez </a:t>
                      </a:r>
                      <a:r>
                        <a:rPr kumimoji="0" lang="en-US" sz="1800" b="0" i="0" u="none" strike="noStrike" cap="none" normalizeH="0" baseline="0" dirty="0" err="1">
                          <a:ln>
                            <a:noFill/>
                          </a:ln>
                          <a:solidFill>
                            <a:schemeClr val="tx1"/>
                          </a:solidFill>
                          <a:effectLst/>
                          <a:latin typeface="Arial" charset="0"/>
                          <a:cs typeface="Arial" charset="0"/>
                        </a:rPr>
                        <a:t>jakýchkoliv</a:t>
                      </a:r>
                      <a:r>
                        <a:rPr kumimoji="0" lang="en-US" sz="1800" b="0" i="0" u="none" strike="noStrike" cap="none" normalizeH="0" baseline="0" dirty="0">
                          <a:ln>
                            <a:noFill/>
                          </a:ln>
                          <a:solidFill>
                            <a:schemeClr val="tx1"/>
                          </a:solidFill>
                          <a:effectLst/>
                          <a:latin typeface="Arial" charset="0"/>
                          <a:cs typeface="Arial" charset="0"/>
                        </a:rPr>
                        <a:t> </a:t>
                      </a:r>
                      <a:r>
                        <a:rPr kumimoji="0" lang="en-US" sz="1800" b="0" i="0" u="none" strike="noStrike" cap="none" normalizeH="0" baseline="0" dirty="0" err="1">
                          <a:ln>
                            <a:noFill/>
                          </a:ln>
                          <a:solidFill>
                            <a:schemeClr val="tx1"/>
                          </a:solidFill>
                          <a:effectLst/>
                          <a:latin typeface="Arial" charset="0"/>
                          <a:cs typeface="Arial" charset="0"/>
                        </a:rPr>
                        <a:t>chyb</a:t>
                      </a:r>
                      <a:endParaRPr lang="cs-CZ"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203105608"/>
                  </a:ext>
                </a:extLst>
              </a:tr>
            </a:tbl>
          </a:graphicData>
        </a:graphic>
      </p:graphicFrame>
    </p:spTree>
    <p:extLst>
      <p:ext uri="{BB962C8B-B14F-4D97-AF65-F5344CB8AC3E}">
        <p14:creationId xmlns:p14="http://schemas.microsoft.com/office/powerpoint/2010/main" val="1796260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evaluace</a:t>
            </a:r>
          </a:p>
        </p:txBody>
      </p:sp>
      <p:graphicFrame>
        <p:nvGraphicFramePr>
          <p:cNvPr id="4" name="Zástupný symbol pro obsah 3"/>
          <p:cNvGraphicFramePr>
            <a:graphicFrameLocks noGrp="1"/>
          </p:cNvGraphicFramePr>
          <p:nvPr>
            <p:ph sz="quarter" idx="13"/>
            <p:extLst>
              <p:ext uri="{D42A27DB-BD31-4B8C-83A1-F6EECF244321}">
                <p14:modId xmlns:p14="http://schemas.microsoft.com/office/powerpoint/2010/main" val="1777072865"/>
              </p:ext>
            </p:extLst>
          </p:nvPr>
        </p:nvGraphicFramePr>
        <p:xfrm>
          <a:off x="913775" y="2214694"/>
          <a:ext cx="10363200" cy="3296920"/>
        </p:xfrm>
        <a:graphic>
          <a:graphicData uri="http://schemas.openxmlformats.org/drawingml/2006/table">
            <a:tbl>
              <a:tblPr firstRow="1" bandRow="1">
                <a:tableStyleId>{5C22544A-7EE6-4342-B048-85BDC9FD1C3A}</a:tableStyleId>
              </a:tblPr>
              <a:tblGrid>
                <a:gridCol w="1727200">
                  <a:extLst>
                    <a:ext uri="{9D8B030D-6E8A-4147-A177-3AD203B41FA5}">
                      <a16:colId xmlns:a16="http://schemas.microsoft.com/office/drawing/2014/main" xmlns="" val="556268949"/>
                    </a:ext>
                  </a:extLst>
                </a:gridCol>
                <a:gridCol w="1727200">
                  <a:extLst>
                    <a:ext uri="{9D8B030D-6E8A-4147-A177-3AD203B41FA5}">
                      <a16:colId xmlns:a16="http://schemas.microsoft.com/office/drawing/2014/main" xmlns="" val="176333200"/>
                    </a:ext>
                  </a:extLst>
                </a:gridCol>
                <a:gridCol w="1727200">
                  <a:extLst>
                    <a:ext uri="{9D8B030D-6E8A-4147-A177-3AD203B41FA5}">
                      <a16:colId xmlns:a16="http://schemas.microsoft.com/office/drawing/2014/main" xmlns="" val="4031157749"/>
                    </a:ext>
                  </a:extLst>
                </a:gridCol>
                <a:gridCol w="1727200">
                  <a:extLst>
                    <a:ext uri="{9D8B030D-6E8A-4147-A177-3AD203B41FA5}">
                      <a16:colId xmlns:a16="http://schemas.microsoft.com/office/drawing/2014/main" xmlns="" val="272932615"/>
                    </a:ext>
                  </a:extLst>
                </a:gridCol>
                <a:gridCol w="1727200">
                  <a:extLst>
                    <a:ext uri="{9D8B030D-6E8A-4147-A177-3AD203B41FA5}">
                      <a16:colId xmlns:a16="http://schemas.microsoft.com/office/drawing/2014/main" xmlns="" val="648396000"/>
                    </a:ext>
                  </a:extLst>
                </a:gridCol>
                <a:gridCol w="1727200">
                  <a:extLst>
                    <a:ext uri="{9D8B030D-6E8A-4147-A177-3AD203B41FA5}">
                      <a16:colId xmlns:a16="http://schemas.microsoft.com/office/drawing/2014/main" xmlns="" val="4046183614"/>
                    </a:ext>
                  </a:extLst>
                </a:gridCol>
              </a:tblGrid>
              <a:tr h="370840">
                <a:tc gridSpan="6">
                  <a:txBody>
                    <a:bodyPr/>
                    <a:lstStyle/>
                    <a:p>
                      <a:pPr algn="ctr"/>
                      <a:r>
                        <a:rPr lang="cs-CZ" dirty="0">
                          <a:solidFill>
                            <a:schemeClr val="tx1"/>
                          </a:solidFill>
                        </a:rPr>
                        <a:t>POČET</a:t>
                      </a:r>
                      <a:r>
                        <a:rPr lang="cs-CZ" baseline="0" dirty="0">
                          <a:solidFill>
                            <a:schemeClr val="tx1"/>
                          </a:solidFill>
                        </a:rPr>
                        <a:t> BODŮ</a:t>
                      </a:r>
                      <a:endParaRPr lang="cs-CZ" dirty="0">
                        <a:solidFill>
                          <a:schemeClr val="tx1"/>
                        </a:solidFill>
                      </a:endParaRPr>
                    </a:p>
                  </a:txBody>
                  <a:tcPr/>
                </a:tc>
                <a:tc hMerge="1">
                  <a:txBody>
                    <a:bodyPr/>
                    <a:lstStyle/>
                    <a:p>
                      <a:endParaRPr lang="cs-CZ" dirty="0"/>
                    </a:p>
                  </a:txBody>
                  <a:tcPr/>
                </a:tc>
                <a:tc hMerge="1">
                  <a:txBody>
                    <a:bodyPr/>
                    <a:lstStyle/>
                    <a:p>
                      <a:endParaRPr lang="cs-CZ" dirty="0"/>
                    </a:p>
                  </a:txBody>
                  <a:tcPr/>
                </a:tc>
                <a:tc hMerge="1">
                  <a:txBody>
                    <a:bodyPr/>
                    <a:lstStyle/>
                    <a:p>
                      <a:endParaRPr lang="cs-CZ" dirty="0"/>
                    </a:p>
                  </a:txBody>
                  <a:tcPr/>
                </a:tc>
                <a:tc hMerge="1">
                  <a:txBody>
                    <a:bodyPr/>
                    <a:lstStyle/>
                    <a:p>
                      <a:endParaRPr lang="cs-CZ" dirty="0"/>
                    </a:p>
                  </a:txBody>
                  <a:tcPr/>
                </a:tc>
                <a:tc hMerge="1">
                  <a:txBody>
                    <a:bodyPr/>
                    <a:lstStyle/>
                    <a:p>
                      <a:endParaRPr lang="cs-CZ" dirty="0"/>
                    </a:p>
                  </a:txBody>
                  <a:tcPr/>
                </a:tc>
                <a:extLst>
                  <a:ext uri="{0D108BD9-81ED-4DB2-BD59-A6C34878D82A}">
                    <a16:rowId xmlns:a16="http://schemas.microsoft.com/office/drawing/2014/main" xmlns="" val="1339507401"/>
                  </a:ext>
                </a:extLst>
              </a:tr>
              <a:tr h="370840">
                <a:tc>
                  <a:txBody>
                    <a:bodyPr/>
                    <a:lstStyle/>
                    <a:p>
                      <a:pPr algn="ctr"/>
                      <a:r>
                        <a:rPr lang="cs-CZ" dirty="0"/>
                        <a:t>KRITÉRIA HODNOCENÍ</a:t>
                      </a:r>
                    </a:p>
                  </a:txBody>
                  <a:tcPr/>
                </a:tc>
                <a:tc>
                  <a:txBody>
                    <a:bodyPr/>
                    <a:lstStyle/>
                    <a:p>
                      <a:pPr algn="ctr"/>
                      <a:r>
                        <a:rPr lang="cs-CZ" dirty="0"/>
                        <a:t>1</a:t>
                      </a:r>
                    </a:p>
                  </a:txBody>
                  <a:tcPr/>
                </a:tc>
                <a:tc>
                  <a:txBody>
                    <a:bodyPr/>
                    <a:lstStyle/>
                    <a:p>
                      <a:pPr algn="ctr"/>
                      <a:r>
                        <a:rPr lang="cs-CZ" dirty="0"/>
                        <a:t>2</a:t>
                      </a:r>
                    </a:p>
                  </a:txBody>
                  <a:tcPr/>
                </a:tc>
                <a:tc>
                  <a:txBody>
                    <a:bodyPr/>
                    <a:lstStyle/>
                    <a:p>
                      <a:pPr algn="ctr"/>
                      <a:r>
                        <a:rPr lang="cs-CZ" dirty="0"/>
                        <a:t>3</a:t>
                      </a:r>
                    </a:p>
                  </a:txBody>
                  <a:tcPr/>
                </a:tc>
                <a:tc>
                  <a:txBody>
                    <a:bodyPr/>
                    <a:lstStyle/>
                    <a:p>
                      <a:pPr algn="ctr"/>
                      <a:r>
                        <a:rPr lang="cs-CZ" dirty="0"/>
                        <a:t>4</a:t>
                      </a:r>
                    </a:p>
                  </a:txBody>
                  <a:tcPr/>
                </a:tc>
                <a:tc>
                  <a:txBody>
                    <a:bodyPr/>
                    <a:lstStyle/>
                    <a:p>
                      <a:pPr algn="ctr"/>
                      <a:r>
                        <a:rPr lang="cs-CZ" dirty="0"/>
                        <a:t>5</a:t>
                      </a:r>
                    </a:p>
                  </a:txBody>
                  <a:tcPr/>
                </a:tc>
                <a:extLst>
                  <a:ext uri="{0D108BD9-81ED-4DB2-BD59-A6C34878D82A}">
                    <a16:rowId xmlns:a16="http://schemas.microsoft.com/office/drawing/2014/main" xmlns="" val="57597506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dirty="0"/>
                        <a:t>TVORBA PLAKÁTU,</a:t>
                      </a:r>
                      <a:r>
                        <a:rPr lang="cs-CZ" baseline="0" dirty="0"/>
                        <a:t> </a:t>
                      </a:r>
                      <a:r>
                        <a:rPr lang="cs-CZ" dirty="0"/>
                        <a:t>CELKOVÝ ESTETICKÝ DOJEM, VĚROHODNOST A ZAJÍMAVÉ SHRNUTÍ</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800" kern="1200" dirty="0">
                          <a:solidFill>
                            <a:schemeClr val="dk1"/>
                          </a:solidFill>
                          <a:effectLst/>
                          <a:latin typeface="Arial" panose="020B0604020202020204" pitchFamily="34" charset="0"/>
                          <a:ea typeface="+mn-ea"/>
                          <a:cs typeface="Arial" panose="020B0604020202020204" pitchFamily="34" charset="0"/>
                        </a:rPr>
                        <a:t>Nezajímavý a nedokončený plakát s nevěrohodnými informacemi, chybí shrnutí</a:t>
                      </a:r>
                      <a:endParaRPr lang="cs-CZ"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lang="cs-CZ" sz="1800" kern="1200" baseline="0" dirty="0">
                          <a:solidFill>
                            <a:schemeClr val="dk1"/>
                          </a:solidFill>
                          <a:effectLst/>
                          <a:latin typeface="Arial" panose="020B0604020202020204" pitchFamily="34" charset="0"/>
                          <a:ea typeface="+mn-ea"/>
                          <a:cs typeface="Arial" panose="020B0604020202020204" pitchFamily="34" charset="0"/>
                        </a:rPr>
                        <a:t>Dokončený </a:t>
                      </a:r>
                      <a:r>
                        <a:rPr lang="cs-CZ" sz="1800" kern="1200" dirty="0">
                          <a:solidFill>
                            <a:schemeClr val="dk1"/>
                          </a:solidFill>
                          <a:effectLst/>
                          <a:latin typeface="Arial" panose="020B0604020202020204" pitchFamily="34" charset="0"/>
                          <a:ea typeface="+mn-ea"/>
                          <a:cs typeface="Arial" panose="020B0604020202020204" pitchFamily="34" charset="0"/>
                        </a:rPr>
                        <a:t>plakát s nepřesnými informacemi, chybí shrnutí</a:t>
                      </a:r>
                      <a:r>
                        <a:rPr lang="cs-CZ" sz="1800" kern="1200" baseline="0" dirty="0">
                          <a:solidFill>
                            <a:schemeClr val="dk1"/>
                          </a:solidFill>
                          <a:effectLst/>
                          <a:latin typeface="Arial" panose="020B0604020202020204" pitchFamily="34" charset="0"/>
                          <a:ea typeface="+mn-ea"/>
                          <a:cs typeface="Arial" panose="020B0604020202020204" pitchFamily="34" charset="0"/>
                        </a:rPr>
                        <a:t> nebo grafická úprava</a:t>
                      </a:r>
                      <a:endParaRPr lang="cs-CZ" dirty="0">
                        <a:solidFill>
                          <a:schemeClr val="tx1"/>
                        </a:solidFill>
                        <a:latin typeface="Arial" panose="020B0604020202020204" pitchFamily="34" charset="0"/>
                        <a:cs typeface="Arial" panose="020B0604020202020204" pitchFamily="34" charset="0"/>
                      </a:endParaRPr>
                    </a:p>
                  </a:txBody>
                  <a:tcPr/>
                </a:tc>
                <a:tc>
                  <a:txBody>
                    <a:bodyPr/>
                    <a:lstStyle/>
                    <a:p>
                      <a:pPr algn="ctr"/>
                      <a:r>
                        <a:rPr lang="cs-CZ" sz="1800" kern="1200" dirty="0">
                          <a:solidFill>
                            <a:schemeClr val="dk1"/>
                          </a:solidFill>
                          <a:effectLst/>
                          <a:latin typeface="Arial" panose="020B0604020202020204" pitchFamily="34" charset="0"/>
                          <a:ea typeface="+mn-ea"/>
                          <a:cs typeface="Arial" panose="020B0604020202020204" pitchFamily="34" charset="0"/>
                        </a:rPr>
                        <a:t>Hezký</a:t>
                      </a:r>
                      <a:r>
                        <a:rPr lang="cs-CZ" sz="1800" kern="1200" baseline="0" dirty="0">
                          <a:solidFill>
                            <a:schemeClr val="dk1"/>
                          </a:solidFill>
                          <a:effectLst/>
                          <a:latin typeface="Arial" panose="020B0604020202020204" pitchFamily="34" charset="0"/>
                          <a:ea typeface="+mn-ea"/>
                          <a:cs typeface="Arial" panose="020B0604020202020204" pitchFamily="34" charset="0"/>
                        </a:rPr>
                        <a:t> plakát </a:t>
                      </a:r>
                      <a:r>
                        <a:rPr lang="cs-CZ" sz="1800" kern="1200" dirty="0">
                          <a:solidFill>
                            <a:schemeClr val="dk1"/>
                          </a:solidFill>
                          <a:effectLst/>
                          <a:latin typeface="Arial" panose="020B0604020202020204" pitchFamily="34" charset="0"/>
                          <a:ea typeface="+mn-ea"/>
                          <a:cs typeface="Arial" panose="020B0604020202020204" pitchFamily="34" charset="0"/>
                        </a:rPr>
                        <a:t>s věrohodnými informacemi, drobné chyby v grafické úpravě či v shrnutí</a:t>
                      </a:r>
                      <a:endParaRPr lang="cs-CZ"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800" kern="1200" dirty="0">
                          <a:solidFill>
                            <a:schemeClr val="dk1"/>
                          </a:solidFill>
                          <a:effectLst/>
                          <a:latin typeface="Arial" panose="020B0604020202020204" pitchFamily="34" charset="0"/>
                          <a:ea typeface="+mn-ea"/>
                          <a:cs typeface="Arial" panose="020B0604020202020204" pitchFamily="34" charset="0"/>
                        </a:rPr>
                        <a:t>Hezký</a:t>
                      </a:r>
                      <a:r>
                        <a:rPr lang="cs-CZ" sz="1800" kern="1200" baseline="0" dirty="0">
                          <a:solidFill>
                            <a:schemeClr val="dk1"/>
                          </a:solidFill>
                          <a:effectLst/>
                          <a:latin typeface="Arial" panose="020B0604020202020204" pitchFamily="34" charset="0"/>
                          <a:ea typeface="+mn-ea"/>
                          <a:cs typeface="Arial" panose="020B0604020202020204" pitchFamily="34" charset="0"/>
                        </a:rPr>
                        <a:t> plakát </a:t>
                      </a: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 </a:t>
                      </a:r>
                      <a:r>
                        <a:rPr kumimoji="0" lang="en-US"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věrohodnými</a:t>
                      </a: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informacemi</a:t>
                      </a: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 </a:t>
                      </a:r>
                      <a:r>
                        <a:rPr kumimoji="0" lang="en-US"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shrnutím</a:t>
                      </a:r>
                      <a:endParaRPr lang="cs-CZ"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en-US"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Velmi</a:t>
                      </a: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zajímav</a:t>
                      </a:r>
                      <a:r>
                        <a:rPr kumimoji="0" lang="cs-CZ"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ý</a:t>
                      </a: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 </a:t>
                      </a:r>
                      <a:r>
                        <a:rPr kumimoji="0" lang="en-US"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hezk</a:t>
                      </a:r>
                      <a:r>
                        <a:rPr kumimoji="0" lang="cs-CZ"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ý plakát</a:t>
                      </a: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s </a:t>
                      </a:r>
                      <a:r>
                        <a:rPr kumimoji="0" lang="en-US"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věrohodnými</a:t>
                      </a: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informacemi</a:t>
                      </a: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 </a:t>
                      </a:r>
                      <a:r>
                        <a:rPr kumimoji="0" lang="en-US"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přehledný</a:t>
                      </a:r>
                      <a:r>
                        <a:rPr kumimoji="0" lang="cs-CZ"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a:t>
                      </a: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 </a:t>
                      </a:r>
                      <a:r>
                        <a:rPr kumimoji="0" lang="en-US"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zajímavým</a:t>
                      </a: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shrnutím</a:t>
                      </a:r>
                      <a:endParaRPr lang="cs-CZ"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203105608"/>
                  </a:ext>
                </a:extLst>
              </a:tr>
            </a:tbl>
          </a:graphicData>
        </a:graphic>
      </p:graphicFrame>
    </p:spTree>
    <p:extLst>
      <p:ext uri="{BB962C8B-B14F-4D97-AF65-F5344CB8AC3E}">
        <p14:creationId xmlns:p14="http://schemas.microsoft.com/office/powerpoint/2010/main" val="3333950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evaluace</a:t>
            </a:r>
          </a:p>
        </p:txBody>
      </p:sp>
      <p:graphicFrame>
        <p:nvGraphicFramePr>
          <p:cNvPr id="6" name="Zástupný symbol pro obsah 5"/>
          <p:cNvGraphicFramePr>
            <a:graphicFrameLocks noGrp="1"/>
          </p:cNvGraphicFramePr>
          <p:nvPr>
            <p:ph sz="quarter" idx="13"/>
            <p:extLst>
              <p:ext uri="{D42A27DB-BD31-4B8C-83A1-F6EECF244321}">
                <p14:modId xmlns:p14="http://schemas.microsoft.com/office/powerpoint/2010/main" val="1997684796"/>
              </p:ext>
            </p:extLst>
          </p:nvPr>
        </p:nvGraphicFramePr>
        <p:xfrm>
          <a:off x="2708223" y="2336982"/>
          <a:ext cx="6775554" cy="2225040"/>
        </p:xfrm>
        <a:graphic>
          <a:graphicData uri="http://schemas.openxmlformats.org/drawingml/2006/table">
            <a:tbl>
              <a:tblPr firstRow="1" bandRow="1">
                <a:tableStyleId>{5C22544A-7EE6-4342-B048-85BDC9FD1C3A}</a:tableStyleId>
              </a:tblPr>
              <a:tblGrid>
                <a:gridCol w="3387777">
                  <a:extLst>
                    <a:ext uri="{9D8B030D-6E8A-4147-A177-3AD203B41FA5}">
                      <a16:colId xmlns:a16="http://schemas.microsoft.com/office/drawing/2014/main" xmlns="" val="2901234292"/>
                    </a:ext>
                  </a:extLst>
                </a:gridCol>
                <a:gridCol w="3387777">
                  <a:extLst>
                    <a:ext uri="{9D8B030D-6E8A-4147-A177-3AD203B41FA5}">
                      <a16:colId xmlns:a16="http://schemas.microsoft.com/office/drawing/2014/main" xmlns="" val="3017714047"/>
                    </a:ext>
                  </a:extLst>
                </a:gridCol>
              </a:tblGrid>
              <a:tr h="370840">
                <a:tc>
                  <a:txBody>
                    <a:bodyPr/>
                    <a:lstStyle/>
                    <a:p>
                      <a:endParaRPr lang="cs-CZ" dirty="0"/>
                    </a:p>
                  </a:txBody>
                  <a:tcPr/>
                </a:tc>
                <a:tc>
                  <a:txBody>
                    <a:bodyPr/>
                    <a:lstStyle/>
                    <a:p>
                      <a:endParaRPr lang="cs-CZ" dirty="0"/>
                    </a:p>
                  </a:txBody>
                  <a:tcPr/>
                </a:tc>
                <a:extLst>
                  <a:ext uri="{0D108BD9-81ED-4DB2-BD59-A6C34878D82A}">
                    <a16:rowId xmlns:a16="http://schemas.microsoft.com/office/drawing/2014/main" xmlns="" val="684176573"/>
                  </a:ext>
                </a:extLst>
              </a:tr>
              <a:tr h="370840">
                <a:tc>
                  <a:txBody>
                    <a:bodyPr/>
                    <a:lstStyle/>
                    <a:p>
                      <a:pPr algn="r"/>
                      <a:r>
                        <a:rPr lang="cs-CZ" dirty="0"/>
                        <a:t>15 - 13</a:t>
                      </a:r>
                    </a:p>
                  </a:txBody>
                  <a:tcPr/>
                </a:tc>
                <a:tc>
                  <a:txBody>
                    <a:bodyPr/>
                    <a:lstStyle/>
                    <a:p>
                      <a:r>
                        <a:rPr lang="cs-CZ" dirty="0"/>
                        <a:t>VÝBORNÉ</a:t>
                      </a:r>
                    </a:p>
                  </a:txBody>
                  <a:tcPr/>
                </a:tc>
                <a:extLst>
                  <a:ext uri="{0D108BD9-81ED-4DB2-BD59-A6C34878D82A}">
                    <a16:rowId xmlns:a16="http://schemas.microsoft.com/office/drawing/2014/main" xmlns="" val="4221954615"/>
                  </a:ext>
                </a:extLst>
              </a:tr>
              <a:tr h="370840">
                <a:tc>
                  <a:txBody>
                    <a:bodyPr/>
                    <a:lstStyle/>
                    <a:p>
                      <a:pPr algn="r"/>
                      <a:r>
                        <a:rPr lang="cs-CZ" dirty="0"/>
                        <a:t>12 - 10</a:t>
                      </a:r>
                    </a:p>
                  </a:txBody>
                  <a:tcPr/>
                </a:tc>
                <a:tc>
                  <a:txBody>
                    <a:bodyPr/>
                    <a:lstStyle/>
                    <a:p>
                      <a:r>
                        <a:rPr lang="cs-CZ" dirty="0"/>
                        <a:t>CHVALITEBNÉ</a:t>
                      </a:r>
                    </a:p>
                  </a:txBody>
                  <a:tcPr/>
                </a:tc>
                <a:extLst>
                  <a:ext uri="{0D108BD9-81ED-4DB2-BD59-A6C34878D82A}">
                    <a16:rowId xmlns:a16="http://schemas.microsoft.com/office/drawing/2014/main" xmlns="" val="3017784862"/>
                  </a:ext>
                </a:extLst>
              </a:tr>
              <a:tr h="370840">
                <a:tc>
                  <a:txBody>
                    <a:bodyPr/>
                    <a:lstStyle/>
                    <a:p>
                      <a:pPr algn="r"/>
                      <a:r>
                        <a:rPr lang="cs-CZ" dirty="0"/>
                        <a:t>9 - 7</a:t>
                      </a:r>
                    </a:p>
                  </a:txBody>
                  <a:tcPr/>
                </a:tc>
                <a:tc>
                  <a:txBody>
                    <a:bodyPr/>
                    <a:lstStyle/>
                    <a:p>
                      <a:r>
                        <a:rPr lang="cs-CZ" dirty="0"/>
                        <a:t>DOBRÉ</a:t>
                      </a:r>
                    </a:p>
                  </a:txBody>
                  <a:tcPr/>
                </a:tc>
                <a:extLst>
                  <a:ext uri="{0D108BD9-81ED-4DB2-BD59-A6C34878D82A}">
                    <a16:rowId xmlns:a16="http://schemas.microsoft.com/office/drawing/2014/main" xmlns="" val="2012013889"/>
                  </a:ext>
                </a:extLst>
              </a:tr>
              <a:tr h="370840">
                <a:tc>
                  <a:txBody>
                    <a:bodyPr/>
                    <a:lstStyle/>
                    <a:p>
                      <a:pPr algn="r"/>
                      <a:r>
                        <a:rPr lang="cs-CZ" dirty="0"/>
                        <a:t>6 - 5</a:t>
                      </a:r>
                    </a:p>
                  </a:txBody>
                  <a:tcPr/>
                </a:tc>
                <a:tc>
                  <a:txBody>
                    <a:bodyPr/>
                    <a:lstStyle/>
                    <a:p>
                      <a:r>
                        <a:rPr lang="cs-CZ" dirty="0"/>
                        <a:t>DOSTATEČNÉ</a:t>
                      </a:r>
                    </a:p>
                  </a:txBody>
                  <a:tcPr/>
                </a:tc>
                <a:extLst>
                  <a:ext uri="{0D108BD9-81ED-4DB2-BD59-A6C34878D82A}">
                    <a16:rowId xmlns:a16="http://schemas.microsoft.com/office/drawing/2014/main" xmlns="" val="522906194"/>
                  </a:ext>
                </a:extLst>
              </a:tr>
              <a:tr h="370840">
                <a:tc>
                  <a:txBody>
                    <a:bodyPr/>
                    <a:lstStyle/>
                    <a:p>
                      <a:pPr algn="r"/>
                      <a:r>
                        <a:rPr lang="cs-CZ" dirty="0"/>
                        <a:t> 4 - 3</a:t>
                      </a:r>
                    </a:p>
                  </a:txBody>
                  <a:tcPr/>
                </a:tc>
                <a:tc>
                  <a:txBody>
                    <a:bodyPr/>
                    <a:lstStyle/>
                    <a:p>
                      <a:r>
                        <a:rPr lang="cs-CZ" dirty="0"/>
                        <a:t>NEDOSTATEČNÉ</a:t>
                      </a:r>
                    </a:p>
                  </a:txBody>
                  <a:tcPr/>
                </a:tc>
                <a:extLst>
                  <a:ext uri="{0D108BD9-81ED-4DB2-BD59-A6C34878D82A}">
                    <a16:rowId xmlns:a16="http://schemas.microsoft.com/office/drawing/2014/main" xmlns="" val="2203142945"/>
                  </a:ext>
                </a:extLst>
              </a:tr>
            </a:tbl>
          </a:graphicData>
        </a:graphic>
      </p:graphicFrame>
    </p:spTree>
    <p:extLst>
      <p:ext uri="{BB962C8B-B14F-4D97-AF65-F5344CB8AC3E}">
        <p14:creationId xmlns:p14="http://schemas.microsoft.com/office/powerpoint/2010/main" val="952700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závěr</a:t>
            </a:r>
          </a:p>
        </p:txBody>
      </p:sp>
      <p:sp>
        <p:nvSpPr>
          <p:cNvPr id="3" name="Zástupný symbol pro obsah 2"/>
          <p:cNvSpPr>
            <a:spLocks noGrp="1"/>
          </p:cNvSpPr>
          <p:nvPr>
            <p:ph sz="quarter" idx="13"/>
          </p:nvPr>
        </p:nvSpPr>
        <p:spPr>
          <a:xfrm>
            <a:off x="913776" y="1883767"/>
            <a:ext cx="7603208" cy="4438656"/>
          </a:xfrm>
        </p:spPr>
        <p:txBody>
          <a:bodyPr>
            <a:normAutofit/>
          </a:bodyPr>
          <a:lstStyle/>
          <a:p>
            <a:pPr marL="0" indent="0">
              <a:buNone/>
            </a:pPr>
            <a:r>
              <a:rPr lang="cs-CZ" dirty="0"/>
              <a:t>V každé domácnosti se určitá část spotřebované pitné vody dá nahradit vodou užitkovou. Jde o spotřebu vody při splachování toalety, umývání auta, zalévání zahrady, nebo vodu použitou na napuštění bazénu. Pitné vody začíná být nedostatek a plýtváním zvyšujeme její spotřebu a zbytečně platíme.</a:t>
            </a:r>
          </a:p>
          <a:p>
            <a:pPr marL="0" indent="0">
              <a:buNone/>
            </a:pPr>
            <a:r>
              <a:rPr lang="cs-CZ" dirty="0" err="1"/>
              <a:t>Webquest</a:t>
            </a:r>
            <a:r>
              <a:rPr lang="cs-CZ" dirty="0"/>
              <a:t> je zaměřen na ekologickou tématiku. Má vést         k zamyšlení nad zažitými zvyky používání vodních zdrojů   při běžných činnostech. Vlivem působení člověka se okolní krajina mění. S těmito změnami přirozeně i člověk bude muset změnit své stereotypy.</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4103" y="618517"/>
            <a:ext cx="3586450" cy="5632640"/>
          </a:xfrm>
          <a:prstGeom prst="rect">
            <a:avLst/>
          </a:prstGeom>
        </p:spPr>
      </p:pic>
    </p:spTree>
    <p:extLst>
      <p:ext uri="{BB962C8B-B14F-4D97-AF65-F5344CB8AC3E}">
        <p14:creationId xmlns:p14="http://schemas.microsoft.com/office/powerpoint/2010/main" val="1789958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Manuál pro učitele</a:t>
            </a:r>
          </a:p>
        </p:txBody>
      </p:sp>
      <p:sp>
        <p:nvSpPr>
          <p:cNvPr id="3" name="Zástupný symbol pro obsah 2"/>
          <p:cNvSpPr>
            <a:spLocks noGrp="1"/>
          </p:cNvSpPr>
          <p:nvPr>
            <p:ph sz="quarter" idx="13"/>
          </p:nvPr>
        </p:nvSpPr>
        <p:spPr/>
        <p:txBody>
          <a:bodyPr>
            <a:normAutofit/>
          </a:bodyPr>
          <a:lstStyle/>
          <a:p>
            <a:pPr>
              <a:spcBef>
                <a:spcPts val="475"/>
              </a:spcBef>
              <a:spcAft>
                <a:spcPts val="600"/>
              </a:spcAft>
            </a:pPr>
            <a:r>
              <a:rPr lang="cs-CZ" dirty="0"/>
              <a:t>V první části práce se žáci Rozdělí do skupin. rozdělení je možné provést                 s ohledem na kognitivní možnosti žáků, jejich dovednosti, zájmy tak, aby byly síly v jednotlivých skupinách rozloženy rovnoměrně.</a:t>
            </a:r>
          </a:p>
          <a:p>
            <a:pPr>
              <a:spcBef>
                <a:spcPts val="475"/>
              </a:spcBef>
              <a:spcAft>
                <a:spcPts val="600"/>
              </a:spcAft>
            </a:pPr>
            <a:r>
              <a:rPr lang="cs-CZ" dirty="0"/>
              <a:t>Před druhou částí práce, kdy začnou vytvářet obě skupiny společný plakát,         si obě skupiny výsledky svého bádání a související výpočty zkontrolují.</a:t>
            </a:r>
          </a:p>
          <a:p>
            <a:pPr>
              <a:spcBef>
                <a:spcPts val="475"/>
              </a:spcBef>
              <a:spcAft>
                <a:spcPts val="600"/>
              </a:spcAft>
            </a:pPr>
            <a:r>
              <a:rPr lang="cs-CZ" dirty="0"/>
              <a:t>Doba na realizaci projektu by měla být uzpůsobena možnostem žáků.                 Učitel po seznámení s WQ stanoví dobu nezbytnou na jeho realizaci.</a:t>
            </a:r>
          </a:p>
          <a:p>
            <a:pPr marL="0" indent="0">
              <a:buNone/>
            </a:pPr>
            <a:endParaRPr lang="cs-CZ" dirty="0"/>
          </a:p>
        </p:txBody>
      </p:sp>
    </p:spTree>
    <p:extLst>
      <p:ext uri="{BB962C8B-B14F-4D97-AF65-F5344CB8AC3E}">
        <p14:creationId xmlns:p14="http://schemas.microsoft.com/office/powerpoint/2010/main" val="1179773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2303368" y="2276862"/>
            <a:ext cx="6840632" cy="1192480"/>
          </a:xfrm>
        </p:spPr>
        <p:txBody>
          <a:bodyPr/>
          <a:lstStyle/>
          <a:p>
            <a:r>
              <a:rPr lang="cs-CZ" dirty="0"/>
              <a:t>Manuál pro učitele</a:t>
            </a:r>
          </a:p>
        </p:txBody>
      </p:sp>
      <p:sp>
        <p:nvSpPr>
          <p:cNvPr id="3" name="Zástupný symbol pro obsah 2"/>
          <p:cNvSpPr>
            <a:spLocks noGrp="1"/>
          </p:cNvSpPr>
          <p:nvPr>
            <p:ph sz="quarter" idx="13"/>
          </p:nvPr>
        </p:nvSpPr>
        <p:spPr>
          <a:xfrm>
            <a:off x="965289" y="3217098"/>
            <a:ext cx="10363826" cy="3424107"/>
          </a:xfrm>
        </p:spPr>
        <p:txBody>
          <a:bodyPr>
            <a:normAutofit fontScale="85000" lnSpcReduction="10000"/>
          </a:bodyPr>
          <a:lstStyle/>
          <a:p>
            <a:pPr algn="just">
              <a:spcBef>
                <a:spcPts val="475"/>
              </a:spcBef>
              <a:spcAft>
                <a:spcPts val="600"/>
              </a:spcAft>
            </a:pPr>
            <a:r>
              <a:rPr lang="cs-CZ" sz="1900" dirty="0"/>
              <a:t>Plakát bude obsahovat výpočet návratnosti investice v rocích:</a:t>
            </a:r>
          </a:p>
          <a:p>
            <a:pPr marL="0" indent="0" algn="just">
              <a:spcBef>
                <a:spcPts val="0"/>
              </a:spcBef>
              <a:buNone/>
            </a:pPr>
            <a:r>
              <a:rPr lang="cs-CZ" sz="1900" dirty="0"/>
              <a:t>Návratnost investice = náklady spojené s využíváním dešťové vody/ roční náklady na vodu </a:t>
            </a:r>
          </a:p>
          <a:p>
            <a:pPr marL="0" indent="0" algn="just">
              <a:spcBef>
                <a:spcPts val="475"/>
              </a:spcBef>
              <a:spcAft>
                <a:spcPts val="600"/>
              </a:spcAft>
              <a:buNone/>
            </a:pPr>
            <a:r>
              <a:rPr lang="cs-CZ" sz="1900" dirty="0"/>
              <a:t>(náklady na vodu jsou peníze zaplacené za pitnou vodu, která by se dala nahradit vodou dešťovou)</a:t>
            </a:r>
          </a:p>
          <a:p>
            <a:pPr algn="just">
              <a:spcBef>
                <a:spcPts val="475"/>
              </a:spcBef>
              <a:spcAft>
                <a:spcPts val="600"/>
              </a:spcAft>
            </a:pPr>
            <a:r>
              <a:rPr lang="cs-CZ" sz="1900" dirty="0"/>
              <a:t>Bylo by vhodné vyvěsit hotový plakát na školní nástěnce a seznámit tak ostatní žáky školy s problematikou využívání vodních zdrojů.</a:t>
            </a:r>
          </a:p>
          <a:p>
            <a:pPr algn="just">
              <a:spcBef>
                <a:spcPts val="475"/>
              </a:spcBef>
              <a:spcAft>
                <a:spcPts val="600"/>
              </a:spcAft>
            </a:pPr>
            <a:r>
              <a:rPr lang="cs-CZ" sz="1900" dirty="0"/>
              <a:t>Učitel by si měl předem prohlédnout navrhované zdroje a v případě potřeby je vytřídit, omezit nebo zdůraznit nejvhodnější nebo nejdostupnější obsah.</a:t>
            </a:r>
          </a:p>
          <a:p>
            <a:pPr algn="just">
              <a:spcBef>
                <a:spcPts val="475"/>
              </a:spcBef>
              <a:spcAft>
                <a:spcPts val="600"/>
              </a:spcAft>
            </a:pPr>
            <a:r>
              <a:rPr lang="cs-CZ" sz="1900" dirty="0"/>
              <a:t>Téma je zaměřené na ekologii. </a:t>
            </a:r>
            <a:r>
              <a:rPr lang="cs-CZ" sz="1900" dirty="0" err="1"/>
              <a:t>Wq</a:t>
            </a:r>
            <a:r>
              <a:rPr lang="cs-CZ" sz="1900" dirty="0"/>
              <a:t> lze využít v hodinách Fyziky a matematiky. Je zde několik výpočtů, které bude muset učitel před finalizací zkontrolovat.</a:t>
            </a:r>
          </a:p>
          <a:p>
            <a:endParaRPr lang="cs-CZ" dirty="0"/>
          </a:p>
        </p:txBody>
      </p:sp>
      <p:pic>
        <p:nvPicPr>
          <p:cNvPr id="5" name="Obraz 4">
            <a:extLst>
              <a:ext uri="{FF2B5EF4-FFF2-40B4-BE49-F238E27FC236}">
                <a16:creationId xmlns:a16="http://schemas.microsoft.com/office/drawing/2014/main" xmlns="" id="{65421908-605D-45CE-8732-2C615C3CAF01}"/>
              </a:ext>
            </a:extLst>
          </p:cNvPr>
          <p:cNvPicPr>
            <a:picLocks noChangeAspect="1"/>
          </p:cNvPicPr>
          <p:nvPr/>
        </p:nvPicPr>
        <p:blipFill>
          <a:blip r:embed="rId2"/>
          <a:stretch>
            <a:fillRect/>
          </a:stretch>
        </p:blipFill>
        <p:spPr>
          <a:xfrm>
            <a:off x="0" y="0"/>
            <a:ext cx="12192000" cy="2502976"/>
          </a:xfrm>
          <a:prstGeom prst="rect">
            <a:avLst/>
          </a:prstGeom>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4462" y="6300788"/>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2686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a:t>obsah</a:t>
            </a:r>
          </a:p>
        </p:txBody>
      </p:sp>
      <p:sp>
        <p:nvSpPr>
          <p:cNvPr id="3" name="Zástupný symbol pro obsah 2"/>
          <p:cNvSpPr>
            <a:spLocks noGrp="1"/>
          </p:cNvSpPr>
          <p:nvPr>
            <p:ph sz="quarter" idx="13"/>
          </p:nvPr>
        </p:nvSpPr>
        <p:spPr>
          <a:xfrm>
            <a:off x="1575002" y="1711235"/>
            <a:ext cx="5487026" cy="4976948"/>
          </a:xfrm>
        </p:spPr>
        <p:txBody>
          <a:bodyPr>
            <a:normAutofit/>
          </a:bodyPr>
          <a:lstStyle/>
          <a:p>
            <a:pPr marL="342900" indent="-342900">
              <a:buFontTx/>
              <a:buAutoNum type="arabicPeriod"/>
            </a:pPr>
            <a:r>
              <a:rPr lang="en-US" sz="2800" b="1" dirty="0">
                <a:solidFill>
                  <a:srgbClr val="000000"/>
                </a:solidFill>
                <a:latin typeface="Trebuchet MS" pitchFamily="34" charset="0"/>
              </a:rPr>
              <a:t>ÚVOD</a:t>
            </a:r>
          </a:p>
          <a:p>
            <a:pPr marL="342900" indent="-342900">
              <a:buFontTx/>
              <a:buAutoNum type="arabicPeriod"/>
            </a:pPr>
            <a:r>
              <a:rPr lang="en-US" sz="2800" b="1" dirty="0">
                <a:solidFill>
                  <a:srgbClr val="000000"/>
                </a:solidFill>
                <a:latin typeface="Trebuchet MS" pitchFamily="34" charset="0"/>
              </a:rPr>
              <a:t>ÚKOLY</a:t>
            </a:r>
          </a:p>
          <a:p>
            <a:pPr marL="342900" indent="-342900">
              <a:buFontTx/>
              <a:buAutoNum type="arabicPeriod"/>
            </a:pPr>
            <a:r>
              <a:rPr lang="en-US" sz="2800" b="1" dirty="0">
                <a:solidFill>
                  <a:srgbClr val="000000"/>
                </a:solidFill>
                <a:latin typeface="Trebuchet MS" pitchFamily="34" charset="0"/>
              </a:rPr>
              <a:t>PROCES</a:t>
            </a:r>
          </a:p>
          <a:p>
            <a:pPr marL="342900" indent="-342900">
              <a:buFontTx/>
              <a:buAutoNum type="arabicPeriod"/>
            </a:pPr>
            <a:r>
              <a:rPr lang="en-US" sz="2800" b="1" dirty="0">
                <a:solidFill>
                  <a:srgbClr val="000000"/>
                </a:solidFill>
                <a:latin typeface="Trebuchet MS" pitchFamily="34" charset="0"/>
              </a:rPr>
              <a:t>ZDROJE</a:t>
            </a:r>
          </a:p>
          <a:p>
            <a:pPr marL="342900" indent="-342900">
              <a:buFontTx/>
              <a:buAutoNum type="arabicPeriod"/>
            </a:pPr>
            <a:r>
              <a:rPr lang="en-US" sz="2800" b="1" dirty="0">
                <a:solidFill>
                  <a:srgbClr val="000000"/>
                </a:solidFill>
                <a:latin typeface="Trebuchet MS" pitchFamily="34" charset="0"/>
              </a:rPr>
              <a:t>EVALUACE</a:t>
            </a:r>
          </a:p>
          <a:p>
            <a:pPr marL="342900" indent="-342900">
              <a:buFontTx/>
              <a:buAutoNum type="arabicPeriod"/>
            </a:pPr>
            <a:r>
              <a:rPr lang="en-US" sz="2800" b="1" dirty="0">
                <a:solidFill>
                  <a:srgbClr val="000000"/>
                </a:solidFill>
                <a:latin typeface="Trebuchet MS" pitchFamily="34" charset="0"/>
              </a:rPr>
              <a:t>ZÁVĚR</a:t>
            </a:r>
          </a:p>
          <a:p>
            <a:pPr marL="342900" indent="-342900">
              <a:buFontTx/>
              <a:buAutoNum type="arabicPeriod"/>
            </a:pPr>
            <a:r>
              <a:rPr lang="en-US" sz="2800" b="1" dirty="0">
                <a:solidFill>
                  <a:srgbClr val="000000"/>
                </a:solidFill>
                <a:latin typeface="Trebuchet MS" pitchFamily="34" charset="0"/>
              </a:rPr>
              <a:t>MANUÁL PRO UČITELE</a:t>
            </a:r>
          </a:p>
          <a:p>
            <a:endParaRPr lang="cs-CZ" dirty="0"/>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4730" y="1908106"/>
            <a:ext cx="3250794" cy="3250794"/>
          </a:xfrm>
          <a:prstGeom prst="rect">
            <a:avLst/>
          </a:prstGeom>
        </p:spPr>
      </p:pic>
    </p:spTree>
    <p:extLst>
      <p:ext uri="{BB962C8B-B14F-4D97-AF65-F5344CB8AC3E}">
        <p14:creationId xmlns:p14="http://schemas.microsoft.com/office/powerpoint/2010/main" val="4221578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Úvod</a:t>
            </a:r>
          </a:p>
        </p:txBody>
      </p:sp>
      <p:sp>
        <p:nvSpPr>
          <p:cNvPr id="3" name="Zástupný symbol pro obsah 2"/>
          <p:cNvSpPr>
            <a:spLocks noGrp="1"/>
          </p:cNvSpPr>
          <p:nvPr>
            <p:ph sz="quarter" idx="13"/>
          </p:nvPr>
        </p:nvSpPr>
        <p:spPr>
          <a:xfrm>
            <a:off x="3607098" y="2065065"/>
            <a:ext cx="7864466" cy="3766456"/>
          </a:xfrm>
        </p:spPr>
        <p:txBody>
          <a:bodyPr>
            <a:normAutofit/>
          </a:bodyPr>
          <a:lstStyle/>
          <a:p>
            <a:pPr marL="0" indent="0">
              <a:buNone/>
            </a:pPr>
            <a:r>
              <a:rPr lang="cs-CZ" sz="2400" dirty="0"/>
              <a:t>Žijeme v době, kdy přirozené zdroje vody vysychají. Řešením problému může být omezení spotřeby vody nebo využívání dříve nepoužívaných zdrojů.</a:t>
            </a:r>
          </a:p>
          <a:p>
            <a:pPr marL="0" indent="0">
              <a:buNone/>
            </a:pPr>
            <a:r>
              <a:rPr lang="cs-CZ" sz="2400" dirty="0"/>
              <a:t>důležitým zdrojem užitkové vody je déšť. Ten se zatím u nás příliš nevyužívá, a dešťová voda tak odtéká ze střech do kanálů a následně do řek. Přitom užitková voda je důležitou součástí celkové spotřeby vody v domácnosti.</a:t>
            </a: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710" y="2202078"/>
            <a:ext cx="2377969" cy="3566955"/>
          </a:xfrm>
          <a:prstGeom prst="rect">
            <a:avLst/>
          </a:prstGeom>
        </p:spPr>
      </p:pic>
    </p:spTree>
    <p:extLst>
      <p:ext uri="{BB962C8B-B14F-4D97-AF65-F5344CB8AC3E}">
        <p14:creationId xmlns:p14="http://schemas.microsoft.com/office/powerpoint/2010/main" val="2434139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Úkoly</a:t>
            </a:r>
          </a:p>
        </p:txBody>
      </p:sp>
      <p:sp>
        <p:nvSpPr>
          <p:cNvPr id="3" name="Zástupný symbol pro obsah 2"/>
          <p:cNvSpPr>
            <a:spLocks noGrp="1"/>
          </p:cNvSpPr>
          <p:nvPr>
            <p:ph sz="quarter" idx="13"/>
          </p:nvPr>
        </p:nvSpPr>
        <p:spPr>
          <a:xfrm>
            <a:off x="913774" y="2367092"/>
            <a:ext cx="5382523" cy="3424107"/>
          </a:xfrm>
        </p:spPr>
        <p:txBody>
          <a:bodyPr>
            <a:normAutofit/>
          </a:bodyPr>
          <a:lstStyle/>
          <a:p>
            <a:r>
              <a:rPr lang="cs-CZ" sz="2400" dirty="0"/>
              <a:t>Vaším úkolem bude zjistit návratnost investic do pořízení systému na zachytávání, uchovávání, čištění a využívání dešťové vody.</a:t>
            </a: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3836" y="1273243"/>
            <a:ext cx="6144356" cy="4382974"/>
          </a:xfrm>
          <a:prstGeom prst="rect">
            <a:avLst/>
          </a:prstGeom>
        </p:spPr>
      </p:pic>
    </p:spTree>
    <p:extLst>
      <p:ext uri="{BB962C8B-B14F-4D97-AF65-F5344CB8AC3E}">
        <p14:creationId xmlns:p14="http://schemas.microsoft.com/office/powerpoint/2010/main" val="2945578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Proces</a:t>
            </a:r>
          </a:p>
        </p:txBody>
      </p:sp>
      <p:sp>
        <p:nvSpPr>
          <p:cNvPr id="3" name="Zástupný symbol pro obsah 2"/>
          <p:cNvSpPr>
            <a:spLocks noGrp="1"/>
          </p:cNvSpPr>
          <p:nvPr>
            <p:ph sz="quarter" idx="13"/>
          </p:nvPr>
        </p:nvSpPr>
        <p:spPr>
          <a:xfrm>
            <a:off x="564639" y="1777736"/>
            <a:ext cx="6855064" cy="4323805"/>
          </a:xfrm>
        </p:spPr>
        <p:txBody>
          <a:bodyPr>
            <a:noAutofit/>
          </a:bodyPr>
          <a:lstStyle/>
          <a:p>
            <a:r>
              <a:rPr lang="cs-CZ" sz="2400" dirty="0"/>
              <a:t>Žáci se rozdělí na dvě skupiny</a:t>
            </a:r>
          </a:p>
          <a:p>
            <a:r>
              <a:rPr lang="cs-CZ" sz="2400" dirty="0"/>
              <a:t>První skupina bude mít za úkol zjistit, co je to užitková voda a na co by se mohla v domácnosti využít. shromáždí informace   o spotřebě užitkové vody čtyřčlenné domácnosti a zjistí běžnou cenu pitné vody v oblasti, kde žijí. Vypočítá stávající náklady na spotřebu, které by se daly ušetřit při využití dešťové vody za jeden rok.</a:t>
            </a: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1750" y="2148194"/>
            <a:ext cx="4830249" cy="3690903"/>
          </a:xfrm>
          <a:prstGeom prst="rect">
            <a:avLst/>
          </a:prstGeom>
        </p:spPr>
      </p:pic>
    </p:spTree>
    <p:extLst>
      <p:ext uri="{BB962C8B-B14F-4D97-AF65-F5344CB8AC3E}">
        <p14:creationId xmlns:p14="http://schemas.microsoft.com/office/powerpoint/2010/main" val="3722346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Proces</a:t>
            </a:r>
          </a:p>
        </p:txBody>
      </p:sp>
      <p:sp>
        <p:nvSpPr>
          <p:cNvPr id="3" name="Zástupný symbol pro obsah 2"/>
          <p:cNvSpPr>
            <a:spLocks noGrp="1"/>
          </p:cNvSpPr>
          <p:nvPr>
            <p:ph sz="quarter" idx="13"/>
          </p:nvPr>
        </p:nvSpPr>
        <p:spPr>
          <a:xfrm>
            <a:off x="913775" y="2442753"/>
            <a:ext cx="10364452" cy="3898085"/>
          </a:xfrm>
        </p:spPr>
        <p:txBody>
          <a:bodyPr>
            <a:noAutofit/>
          </a:bodyPr>
          <a:lstStyle/>
          <a:p>
            <a:r>
              <a:rPr lang="cs-CZ" sz="2400" dirty="0"/>
              <a:t>Druhá skupina zjistí ceny nákladů na pořízení systému na zachytávání dešťové vody (nádrž na vodu odpovídající velikosti včetně zakopání, čistící filtr, sací čerpadlo, vsakovací klec, rozvody) Dále pak vypočítá množství dešťové vody, které lze zachytit ze střechy běžného rodinného domu za období 1 roku. Při výpočtu bude vycházet z průměrných ročních srážek v dané oblasti. Zjistí, zda dešťová voda může pokrýt potřebu domácnosti na užitkovou vodu za 1 rok.</a:t>
            </a:r>
          </a:p>
        </p:txBody>
      </p:sp>
    </p:spTree>
    <p:extLst>
      <p:ext uri="{BB962C8B-B14F-4D97-AF65-F5344CB8AC3E}">
        <p14:creationId xmlns:p14="http://schemas.microsoft.com/office/powerpoint/2010/main" val="1888640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Proces</a:t>
            </a:r>
          </a:p>
        </p:txBody>
      </p:sp>
      <p:sp>
        <p:nvSpPr>
          <p:cNvPr id="3" name="Zástupný symbol pro obsah 2"/>
          <p:cNvSpPr>
            <a:spLocks noGrp="1"/>
          </p:cNvSpPr>
          <p:nvPr>
            <p:ph sz="quarter" idx="13"/>
          </p:nvPr>
        </p:nvSpPr>
        <p:spPr>
          <a:xfrm>
            <a:off x="294807" y="1723763"/>
            <a:ext cx="6300865" cy="4617075"/>
          </a:xfrm>
        </p:spPr>
        <p:txBody>
          <a:bodyPr>
            <a:normAutofit fontScale="92500" lnSpcReduction="20000"/>
          </a:bodyPr>
          <a:lstStyle/>
          <a:p>
            <a:r>
              <a:rPr lang="cs-CZ" sz="2400" dirty="0"/>
              <a:t>Obě skupiny </a:t>
            </a:r>
            <a:r>
              <a:rPr lang="cs-CZ" sz="2400" dirty="0" err="1"/>
              <a:t>odprezentují</a:t>
            </a:r>
            <a:r>
              <a:rPr lang="cs-CZ" sz="2400" dirty="0"/>
              <a:t> získané informace a seznámí spolužáky s výsledky výpočtů.</a:t>
            </a:r>
          </a:p>
          <a:p>
            <a:r>
              <a:rPr lang="cs-CZ" sz="2400" dirty="0"/>
              <a:t>Společně vytvoří plakát, který bude obsahovat:</a:t>
            </a:r>
          </a:p>
          <a:p>
            <a:pPr marL="457200" indent="-457200">
              <a:lnSpc>
                <a:spcPct val="100000"/>
              </a:lnSpc>
              <a:buAutoNum type="arabicPeriod"/>
            </a:pPr>
            <a:r>
              <a:rPr lang="cs-CZ" dirty="0"/>
              <a:t>Informace o spotřebě užitkové vody ZA JEDEN ROK</a:t>
            </a:r>
          </a:p>
          <a:p>
            <a:pPr marL="457200" indent="-457200">
              <a:lnSpc>
                <a:spcPct val="100000"/>
              </a:lnSpc>
              <a:buAutoNum type="arabicPeriod"/>
            </a:pPr>
            <a:r>
              <a:rPr lang="cs-CZ" dirty="0"/>
              <a:t>NÁKLADY NA SPOTŘEBU PITNÉ VODY, KDE BY BYLO MOŽNÉ VYUŽÍT VODU DEŠŤOVOU</a:t>
            </a:r>
          </a:p>
          <a:p>
            <a:pPr marL="457200" indent="-457200">
              <a:lnSpc>
                <a:spcPct val="100000"/>
              </a:lnSpc>
              <a:buAutoNum type="arabicPeriod"/>
            </a:pPr>
            <a:r>
              <a:rPr lang="cs-CZ" dirty="0"/>
              <a:t>NÁKRES SYSTÉMU ZACHYTÁVÁNÍ A VYUŽÍVÁNÍ DEŠŤOVÉ VODY</a:t>
            </a:r>
          </a:p>
          <a:p>
            <a:pPr marL="457200" indent="-457200">
              <a:lnSpc>
                <a:spcPct val="100000"/>
              </a:lnSpc>
              <a:buAutoNum type="arabicPeriod"/>
            </a:pPr>
            <a:r>
              <a:rPr lang="cs-CZ" dirty="0"/>
              <a:t>CENU POŘÍZENÍ SYSTÉMU na zachytávání dešťové vody</a:t>
            </a:r>
          </a:p>
          <a:p>
            <a:pPr marL="457200" indent="-457200">
              <a:lnSpc>
                <a:spcPct val="100000"/>
              </a:lnSpc>
              <a:buAutoNum type="arabicPeriod"/>
            </a:pPr>
            <a:r>
              <a:rPr lang="cs-CZ" dirty="0"/>
              <a:t>KALKULACI NÁVRATNOSTI Investice DO POŘÍZENÍ SYSTÉMU NA DEŠŤOVOU VODU</a:t>
            </a:r>
          </a:p>
          <a:p>
            <a:pPr marL="0" indent="0">
              <a:lnSpc>
                <a:spcPct val="100000"/>
              </a:lnSpc>
              <a:buNone/>
            </a:pPr>
            <a:endParaRPr lang="cs-CZ" sz="2400" dirty="0"/>
          </a:p>
          <a:p>
            <a:pPr marL="457200" indent="-457200">
              <a:lnSpc>
                <a:spcPct val="100000"/>
              </a:lnSpc>
              <a:buAutoNum type="arabicPeriod"/>
            </a:pPr>
            <a:endParaRPr lang="cs-CZ" sz="2400"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661" y="2053584"/>
            <a:ext cx="5214258" cy="3661450"/>
          </a:xfrm>
          <a:prstGeom prst="rect">
            <a:avLst/>
          </a:prstGeom>
        </p:spPr>
      </p:pic>
    </p:spTree>
    <p:extLst>
      <p:ext uri="{BB962C8B-B14F-4D97-AF65-F5344CB8AC3E}">
        <p14:creationId xmlns:p14="http://schemas.microsoft.com/office/powerpoint/2010/main" val="1772470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zdroje</a:t>
            </a:r>
          </a:p>
        </p:txBody>
      </p:sp>
      <p:sp>
        <p:nvSpPr>
          <p:cNvPr id="3" name="Zástupný symbol pro obsah 2"/>
          <p:cNvSpPr>
            <a:spLocks noGrp="1"/>
          </p:cNvSpPr>
          <p:nvPr>
            <p:ph sz="quarter" idx="13"/>
          </p:nvPr>
        </p:nvSpPr>
        <p:spPr/>
        <p:txBody>
          <a:bodyPr>
            <a:normAutofit/>
          </a:bodyPr>
          <a:lstStyle/>
          <a:p>
            <a:r>
              <a:rPr lang="cs-CZ" sz="1400" dirty="0">
                <a:hlinkClick r:id="rId2"/>
              </a:rPr>
              <a:t>https://homebydleni.cz/zahrada/rady-a-tipy/proc-a-jak-zachytavat-destovou-vodu/</a:t>
            </a:r>
            <a:endParaRPr lang="cs-CZ" sz="1400" dirty="0"/>
          </a:p>
          <a:p>
            <a:r>
              <a:rPr lang="cs-CZ" sz="1400" dirty="0">
                <a:hlinkClick r:id="rId3"/>
              </a:rPr>
              <a:t>https://www.cenyenergie.cz/spotreba-vody-v-domacnosti-tipy-jak-setrit/#/promo-ele</a:t>
            </a:r>
            <a:endParaRPr lang="cs-CZ" sz="1400" dirty="0"/>
          </a:p>
          <a:p>
            <a:r>
              <a:rPr lang="cs-CZ" sz="1400" dirty="0">
                <a:hlinkClick r:id="rId4"/>
              </a:rPr>
              <a:t>https://vodnistrazci.cz/vse-o-vode/podkategorie/spotreba-vody-v-domacnosti.html</a:t>
            </a:r>
            <a:endParaRPr lang="cs-CZ" sz="1400" dirty="0"/>
          </a:p>
          <a:p>
            <a:r>
              <a:rPr lang="cs-CZ" sz="1400" dirty="0">
                <a:hlinkClick r:id="rId5"/>
              </a:rPr>
              <a:t>https://www.interma-byty.cz/news/kolik-je-prumerna-spotreba-vody-v-domacnosti-/</a:t>
            </a:r>
            <a:endParaRPr lang="cs-CZ" sz="1400" dirty="0"/>
          </a:p>
          <a:p>
            <a:r>
              <a:rPr lang="cs-CZ" sz="1400" dirty="0">
                <a:hlinkClick r:id="rId6"/>
              </a:rPr>
              <a:t>http://destovavoda.cz/kalkulator-velikosti-nadrze.html</a:t>
            </a:r>
            <a:endParaRPr lang="cs-CZ" sz="1400" dirty="0"/>
          </a:p>
          <a:p>
            <a:r>
              <a:rPr lang="cs-CZ" sz="1400" dirty="0">
                <a:hlinkClick r:id="rId7"/>
              </a:rPr>
              <a:t>http://destovavoda.cz/sestavy.html</a:t>
            </a:r>
            <a:endParaRPr lang="cs-CZ" sz="1400" dirty="0"/>
          </a:p>
          <a:p>
            <a:r>
              <a:rPr lang="cs-CZ" sz="1400" dirty="0">
                <a:hlinkClick r:id="rId8"/>
              </a:rPr>
              <a:t>https://voda.tzb-info.cz/destova-voda/1818-systemy-na-hospodareni-s-destovou-vodou-i-pro-privatni-sektor</a:t>
            </a:r>
            <a:endParaRPr lang="cs-CZ" sz="1400" dirty="0"/>
          </a:p>
          <a:p>
            <a:r>
              <a:rPr lang="cs-CZ" sz="1400" dirty="0">
                <a:hlinkClick r:id="rId9"/>
              </a:rPr>
              <a:t>https://www.nadrznavodu.cz/kategorie/sestavy-na-destovou-vodu/</a:t>
            </a:r>
            <a:endParaRPr lang="cs-CZ" sz="1400" dirty="0"/>
          </a:p>
          <a:p>
            <a:pPr marL="0" indent="0">
              <a:buNone/>
            </a:pPr>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p:txBody>
      </p:sp>
    </p:spTree>
    <p:extLst>
      <p:ext uri="{BB962C8B-B14F-4D97-AF65-F5344CB8AC3E}">
        <p14:creationId xmlns:p14="http://schemas.microsoft.com/office/powerpoint/2010/main" val="3228268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evaluace</a:t>
            </a:r>
          </a:p>
        </p:txBody>
      </p:sp>
      <p:graphicFrame>
        <p:nvGraphicFramePr>
          <p:cNvPr id="4" name="Zástupný symbol pro obsah 3"/>
          <p:cNvGraphicFramePr>
            <a:graphicFrameLocks noGrp="1"/>
          </p:cNvGraphicFramePr>
          <p:nvPr>
            <p:ph sz="quarter" idx="13"/>
            <p:extLst>
              <p:ext uri="{D42A27DB-BD31-4B8C-83A1-F6EECF244321}">
                <p14:modId xmlns:p14="http://schemas.microsoft.com/office/powerpoint/2010/main" val="1824476526"/>
              </p:ext>
            </p:extLst>
          </p:nvPr>
        </p:nvGraphicFramePr>
        <p:xfrm>
          <a:off x="913775" y="2214694"/>
          <a:ext cx="10363200" cy="3296920"/>
        </p:xfrm>
        <a:graphic>
          <a:graphicData uri="http://schemas.openxmlformats.org/drawingml/2006/table">
            <a:tbl>
              <a:tblPr firstRow="1" bandRow="1">
                <a:tableStyleId>{5C22544A-7EE6-4342-B048-85BDC9FD1C3A}</a:tableStyleId>
              </a:tblPr>
              <a:tblGrid>
                <a:gridCol w="1727200">
                  <a:extLst>
                    <a:ext uri="{9D8B030D-6E8A-4147-A177-3AD203B41FA5}">
                      <a16:colId xmlns:a16="http://schemas.microsoft.com/office/drawing/2014/main" xmlns="" val="556268949"/>
                    </a:ext>
                  </a:extLst>
                </a:gridCol>
                <a:gridCol w="1727200">
                  <a:extLst>
                    <a:ext uri="{9D8B030D-6E8A-4147-A177-3AD203B41FA5}">
                      <a16:colId xmlns:a16="http://schemas.microsoft.com/office/drawing/2014/main" xmlns="" val="176333200"/>
                    </a:ext>
                  </a:extLst>
                </a:gridCol>
                <a:gridCol w="1727200">
                  <a:extLst>
                    <a:ext uri="{9D8B030D-6E8A-4147-A177-3AD203B41FA5}">
                      <a16:colId xmlns:a16="http://schemas.microsoft.com/office/drawing/2014/main" xmlns="" val="4031157749"/>
                    </a:ext>
                  </a:extLst>
                </a:gridCol>
                <a:gridCol w="1727200">
                  <a:extLst>
                    <a:ext uri="{9D8B030D-6E8A-4147-A177-3AD203B41FA5}">
                      <a16:colId xmlns:a16="http://schemas.microsoft.com/office/drawing/2014/main" xmlns="" val="272932615"/>
                    </a:ext>
                  </a:extLst>
                </a:gridCol>
                <a:gridCol w="1727200">
                  <a:extLst>
                    <a:ext uri="{9D8B030D-6E8A-4147-A177-3AD203B41FA5}">
                      <a16:colId xmlns:a16="http://schemas.microsoft.com/office/drawing/2014/main" xmlns="" val="648396000"/>
                    </a:ext>
                  </a:extLst>
                </a:gridCol>
                <a:gridCol w="1727200">
                  <a:extLst>
                    <a:ext uri="{9D8B030D-6E8A-4147-A177-3AD203B41FA5}">
                      <a16:colId xmlns:a16="http://schemas.microsoft.com/office/drawing/2014/main" xmlns="" val="4046183614"/>
                    </a:ext>
                  </a:extLst>
                </a:gridCol>
              </a:tblGrid>
              <a:tr h="370840">
                <a:tc gridSpan="6">
                  <a:txBody>
                    <a:bodyPr/>
                    <a:lstStyle/>
                    <a:p>
                      <a:pPr algn="ctr"/>
                      <a:r>
                        <a:rPr lang="cs-CZ" dirty="0">
                          <a:solidFill>
                            <a:schemeClr val="tx1"/>
                          </a:solidFill>
                        </a:rPr>
                        <a:t>POČET</a:t>
                      </a:r>
                      <a:r>
                        <a:rPr lang="cs-CZ" baseline="0" dirty="0">
                          <a:solidFill>
                            <a:schemeClr val="tx1"/>
                          </a:solidFill>
                        </a:rPr>
                        <a:t> BODŮ</a:t>
                      </a:r>
                      <a:endParaRPr lang="cs-CZ" dirty="0">
                        <a:solidFill>
                          <a:schemeClr val="tx1"/>
                        </a:solidFill>
                      </a:endParaRPr>
                    </a:p>
                  </a:txBody>
                  <a:tcPr/>
                </a:tc>
                <a:tc hMerge="1">
                  <a:txBody>
                    <a:bodyPr/>
                    <a:lstStyle/>
                    <a:p>
                      <a:endParaRPr lang="cs-CZ" dirty="0"/>
                    </a:p>
                  </a:txBody>
                  <a:tcPr/>
                </a:tc>
                <a:tc hMerge="1">
                  <a:txBody>
                    <a:bodyPr/>
                    <a:lstStyle/>
                    <a:p>
                      <a:endParaRPr lang="cs-CZ" dirty="0"/>
                    </a:p>
                  </a:txBody>
                  <a:tcPr/>
                </a:tc>
                <a:tc hMerge="1">
                  <a:txBody>
                    <a:bodyPr/>
                    <a:lstStyle/>
                    <a:p>
                      <a:endParaRPr lang="cs-CZ" dirty="0"/>
                    </a:p>
                  </a:txBody>
                  <a:tcPr/>
                </a:tc>
                <a:tc hMerge="1">
                  <a:txBody>
                    <a:bodyPr/>
                    <a:lstStyle/>
                    <a:p>
                      <a:endParaRPr lang="cs-CZ" dirty="0"/>
                    </a:p>
                  </a:txBody>
                  <a:tcPr/>
                </a:tc>
                <a:tc hMerge="1">
                  <a:txBody>
                    <a:bodyPr/>
                    <a:lstStyle/>
                    <a:p>
                      <a:endParaRPr lang="cs-CZ" dirty="0"/>
                    </a:p>
                  </a:txBody>
                  <a:tcPr/>
                </a:tc>
                <a:extLst>
                  <a:ext uri="{0D108BD9-81ED-4DB2-BD59-A6C34878D82A}">
                    <a16:rowId xmlns:a16="http://schemas.microsoft.com/office/drawing/2014/main" xmlns="" val="1339507401"/>
                  </a:ext>
                </a:extLst>
              </a:tr>
              <a:tr h="370840">
                <a:tc>
                  <a:txBody>
                    <a:bodyPr/>
                    <a:lstStyle/>
                    <a:p>
                      <a:pPr algn="ctr"/>
                      <a:r>
                        <a:rPr lang="cs-CZ" dirty="0"/>
                        <a:t>KRITÉRIA HODNOCENÍ</a:t>
                      </a:r>
                    </a:p>
                  </a:txBody>
                  <a:tcPr/>
                </a:tc>
                <a:tc>
                  <a:txBody>
                    <a:bodyPr/>
                    <a:lstStyle/>
                    <a:p>
                      <a:pPr algn="ctr"/>
                      <a:r>
                        <a:rPr lang="cs-CZ" dirty="0"/>
                        <a:t>1</a:t>
                      </a:r>
                    </a:p>
                  </a:txBody>
                  <a:tcPr/>
                </a:tc>
                <a:tc>
                  <a:txBody>
                    <a:bodyPr/>
                    <a:lstStyle/>
                    <a:p>
                      <a:pPr algn="ctr"/>
                      <a:r>
                        <a:rPr lang="cs-CZ" dirty="0"/>
                        <a:t>2</a:t>
                      </a:r>
                    </a:p>
                  </a:txBody>
                  <a:tcPr/>
                </a:tc>
                <a:tc>
                  <a:txBody>
                    <a:bodyPr/>
                    <a:lstStyle/>
                    <a:p>
                      <a:pPr algn="ctr"/>
                      <a:r>
                        <a:rPr lang="cs-CZ" dirty="0"/>
                        <a:t>3</a:t>
                      </a:r>
                    </a:p>
                  </a:txBody>
                  <a:tcPr/>
                </a:tc>
                <a:tc>
                  <a:txBody>
                    <a:bodyPr/>
                    <a:lstStyle/>
                    <a:p>
                      <a:pPr algn="ctr"/>
                      <a:r>
                        <a:rPr lang="cs-CZ" dirty="0"/>
                        <a:t>4</a:t>
                      </a:r>
                    </a:p>
                  </a:txBody>
                  <a:tcPr/>
                </a:tc>
                <a:tc>
                  <a:txBody>
                    <a:bodyPr/>
                    <a:lstStyle/>
                    <a:p>
                      <a:pPr algn="ctr"/>
                      <a:r>
                        <a:rPr lang="cs-CZ" dirty="0"/>
                        <a:t>5</a:t>
                      </a:r>
                    </a:p>
                  </a:txBody>
                  <a:tcPr/>
                </a:tc>
                <a:extLst>
                  <a:ext uri="{0D108BD9-81ED-4DB2-BD59-A6C34878D82A}">
                    <a16:rowId xmlns:a16="http://schemas.microsoft.com/office/drawing/2014/main" xmlns="" val="575975062"/>
                  </a:ext>
                </a:extLst>
              </a:tr>
              <a:tr h="370840">
                <a:tc>
                  <a:txBody>
                    <a:bodyPr/>
                    <a:lstStyle/>
                    <a:p>
                      <a:pPr algn="ctr"/>
                      <a:r>
                        <a:rPr lang="cs-CZ" dirty="0"/>
                        <a:t>SPOLUPRÁCE VE SKUPINĚ</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Chybí</a:t>
                      </a: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týmová</a:t>
                      </a: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práce</a:t>
                      </a: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převažuje</a:t>
                      </a: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individuální</a:t>
                      </a: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zpracování</a:t>
                      </a: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četná</a:t>
                      </a: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nedorozumění</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algn="ctr"/>
                      <a:endParaRPr lang="cs-CZ"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en-US"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Slabá</a:t>
                      </a: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týmová</a:t>
                      </a: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práce</a:t>
                      </a: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p>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en-US"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převažuje</a:t>
                      </a: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individuální</a:t>
                      </a: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práce</a:t>
                      </a: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p>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en-US"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špatné</a:t>
                      </a: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rozdělení</a:t>
                      </a: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rolí</a:t>
                      </a: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p>
                      <a:pPr algn="ctr"/>
                      <a:endParaRPr lang="cs-CZ" dirty="0">
                        <a:solidFill>
                          <a:schemeClr val="tx1"/>
                        </a:solidFill>
                        <a:latin typeface="Arial" panose="020B0604020202020204" pitchFamily="34" charset="0"/>
                        <a:cs typeface="Arial" panose="020B0604020202020204" pitchFamily="34" charset="0"/>
                      </a:endParaRPr>
                    </a:p>
                  </a:txBody>
                  <a:tcPr/>
                </a:tc>
                <a:tc>
                  <a:txBody>
                    <a:bodyPr/>
                    <a:lstStyle/>
                    <a:p>
                      <a:pPr algn="ctr"/>
                      <a:r>
                        <a:rPr lang="cs-CZ" dirty="0">
                          <a:solidFill>
                            <a:schemeClr val="tx1"/>
                          </a:solidFill>
                          <a:latin typeface="Arial" panose="020B0604020202020204" pitchFamily="34" charset="0"/>
                          <a:cs typeface="Arial" panose="020B0604020202020204" pitchFamily="34" charset="0"/>
                        </a:rPr>
                        <a:t>Středně spolupracující tým,</a:t>
                      </a:r>
                      <a:r>
                        <a:rPr lang="cs-CZ" baseline="0" dirty="0">
                          <a:solidFill>
                            <a:schemeClr val="tx1"/>
                          </a:solidFill>
                          <a:latin typeface="Arial" panose="020B0604020202020204" pitchFamily="34" charset="0"/>
                          <a:cs typeface="Arial" panose="020B0604020202020204" pitchFamily="34" charset="0"/>
                        </a:rPr>
                        <a:t> část žáků v týmu</a:t>
                      </a:r>
                      <a:r>
                        <a:rPr lang="cs-CZ" dirty="0">
                          <a:solidFill>
                            <a:schemeClr val="tx1"/>
                          </a:solidFill>
                          <a:latin typeface="Arial" panose="020B0604020202020204" pitchFamily="34" charset="0"/>
                          <a:cs typeface="Arial" panose="020B0604020202020204" pitchFamily="34" charset="0"/>
                        </a:rPr>
                        <a:t> spolupracuje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Vhodné</a:t>
                      </a: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rozdělení</a:t>
                      </a: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rolí</a:t>
                      </a: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dobrá</a:t>
                      </a: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týmová</a:t>
                      </a: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spolupráce</a:t>
                      </a: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bez </a:t>
                      </a:r>
                      <a:r>
                        <a:rPr kumimoji="0" lang="en-US"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konfliktů</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algn="ctr"/>
                      <a:endParaRPr lang="cs-CZ"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en-US"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Vzorné</a:t>
                      </a: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rozdělení</a:t>
                      </a: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rolí</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en-US"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Velmi</a:t>
                      </a: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dobrá</a:t>
                      </a: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spolupráce</a:t>
                      </a: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ve</a:t>
                      </a: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skupině</a:t>
                      </a: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p>
                      <a:pPr algn="ctr"/>
                      <a:endParaRPr lang="cs-CZ"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203105608"/>
                  </a:ext>
                </a:extLst>
              </a:tr>
            </a:tbl>
          </a:graphicData>
        </a:graphic>
      </p:graphicFrame>
    </p:spTree>
    <p:extLst>
      <p:ext uri="{BB962C8B-B14F-4D97-AF65-F5344CB8AC3E}">
        <p14:creationId xmlns:p14="http://schemas.microsoft.com/office/powerpoint/2010/main" val="2717309659"/>
      </p:ext>
    </p:extLst>
  </p:cSld>
  <p:clrMapOvr>
    <a:masterClrMapping/>
  </p:clrMapOvr>
</p:sld>
</file>

<file path=ppt/theme/theme1.xml><?xml version="1.0" encoding="utf-8"?>
<a:theme xmlns:a="http://schemas.openxmlformats.org/drawingml/2006/main" name="Kapk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TM04033925[[fn=Kapka]]</Template>
  <TotalTime>383</TotalTime>
  <Words>897</Words>
  <Application>Microsoft Office PowerPoint</Application>
  <PresentationFormat>Panoramiczny</PresentationFormat>
  <Paragraphs>114</Paragraphs>
  <Slides>15</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15</vt:i4>
      </vt:variant>
    </vt:vector>
  </HeadingPairs>
  <TitlesOfParts>
    <vt:vector size="20" baseType="lpstr">
      <vt:lpstr>Arial</vt:lpstr>
      <vt:lpstr>Calibri Light</vt:lpstr>
      <vt:lpstr>Trebuchet MS</vt:lpstr>
      <vt:lpstr>Tw Cen MT</vt:lpstr>
      <vt:lpstr>Kapka</vt:lpstr>
      <vt:lpstr>Zachytávání dešťové vody</vt:lpstr>
      <vt:lpstr>obsah</vt:lpstr>
      <vt:lpstr>Úvod</vt:lpstr>
      <vt:lpstr>Úkoly</vt:lpstr>
      <vt:lpstr>Proces</vt:lpstr>
      <vt:lpstr>Proces</vt:lpstr>
      <vt:lpstr>Proces</vt:lpstr>
      <vt:lpstr>zdroje</vt:lpstr>
      <vt:lpstr>evaluace</vt:lpstr>
      <vt:lpstr>evaluace</vt:lpstr>
      <vt:lpstr>evaluace</vt:lpstr>
      <vt:lpstr>evaluace</vt:lpstr>
      <vt:lpstr>závěr</vt:lpstr>
      <vt:lpstr>Manuál pro učitele</vt:lpstr>
      <vt:lpstr>Manuál pro učitele</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Zachytávání dešťové vody</dc:title>
  <dc:creator>LOOK</dc:creator>
  <cp:lastModifiedBy>Anna Basta</cp:lastModifiedBy>
  <cp:revision>50</cp:revision>
  <dcterms:created xsi:type="dcterms:W3CDTF">2018-06-11T17:58:06Z</dcterms:created>
  <dcterms:modified xsi:type="dcterms:W3CDTF">2020-01-20T13:52:47Z</dcterms:modified>
</cp:coreProperties>
</file>