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8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06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57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75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785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762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0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88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30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5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37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5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6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0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72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61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CD3A-2A9D-4F86-91AD-561E023A540E}" type="datetimeFigureOut">
              <a:rPr lang="cs-CZ" smtClean="0"/>
              <a:pPr/>
              <a:t>20.01.2020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0BE4A6-8925-49DF-90CD-349D951199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tika-biologie.cz/eukaryotni-bunka" TargetMode="External"/><Relationship Id="rId7" Type="http://schemas.openxmlformats.org/officeDocument/2006/relationships/hyperlink" Target="http://botanika.borec.cz/o_bunka.php" TargetMode="External"/><Relationship Id="rId2" Type="http://schemas.openxmlformats.org/officeDocument/2006/relationships/hyperlink" Target="https://cs.wikipedia.org/wiki/Bu&#328;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iomach.cz/biologie-rostlin/rostlinna-bunka" TargetMode="External"/><Relationship Id="rId5" Type="http://schemas.openxmlformats.org/officeDocument/2006/relationships/hyperlink" Target="https://cs.wikipedia.org/wiki/Rostlinn&#225;_bu&#328;ka" TargetMode="External"/><Relationship Id="rId4" Type="http://schemas.openxmlformats.org/officeDocument/2006/relationships/hyperlink" Target="https://leporelo.info/bunk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cebnice.zcu.cz/tema/zivocisna-bunka" TargetMode="External"/><Relationship Id="rId2" Type="http://schemas.openxmlformats.org/officeDocument/2006/relationships/hyperlink" Target="https://www.studuju.cz/latka-16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oologie-puchnerova.estranky.cz/clanky/zivocisna-bunka/zivocisna-bunka.html" TargetMode="External"/><Relationship Id="rId5" Type="http://schemas.openxmlformats.org/officeDocument/2006/relationships/hyperlink" Target="http://www.nasprtej.cz/gymnazium-j-k-tyla/zivocisna-bunka" TargetMode="External"/><Relationship Id="rId4" Type="http://schemas.openxmlformats.org/officeDocument/2006/relationships/hyperlink" Target="https://eluc.kr-olomoucky.cz/verejne/lekce/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2272331"/>
            <a:ext cx="6622504" cy="1656183"/>
          </a:xfrm>
        </p:spPr>
        <p:txBody>
          <a:bodyPr/>
          <a:lstStyle/>
          <a:p>
            <a:r>
              <a:rPr lang="cs-CZ" dirty="0"/>
              <a:t>BUŇKA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4290453"/>
            <a:ext cx="6512768" cy="2592288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chemeClr val="tx2"/>
                </a:solidFill>
              </a:rPr>
              <a:t>Web </a:t>
            </a:r>
            <a:r>
              <a:rPr lang="cs-CZ" dirty="0" err="1">
                <a:solidFill>
                  <a:schemeClr val="tx2"/>
                </a:solidFill>
              </a:rPr>
              <a:t>Quest</a:t>
            </a:r>
            <a:r>
              <a:rPr lang="cs-CZ" dirty="0">
                <a:solidFill>
                  <a:schemeClr val="tx2"/>
                </a:solidFill>
              </a:rPr>
              <a:t> je určen pro žáky 2. stupně základních škol. Jeho cílem je vzbudit zájem žáků o biologii a získat nové informace na toto téma.</a:t>
            </a:r>
          </a:p>
          <a:p>
            <a:pPr algn="l"/>
            <a:endParaRPr lang="cs-CZ" dirty="0">
              <a:solidFill>
                <a:schemeClr val="tx2"/>
              </a:solidFill>
            </a:endParaRPr>
          </a:p>
          <a:p>
            <a:pPr algn="l"/>
            <a:r>
              <a:rPr lang="cs-CZ" dirty="0">
                <a:solidFill>
                  <a:schemeClr val="tx2"/>
                </a:solidFill>
              </a:rPr>
              <a:t>Autorka projektu: Jana </a:t>
            </a:r>
            <a:r>
              <a:rPr lang="cs-CZ" dirty="0" err="1">
                <a:solidFill>
                  <a:schemeClr val="tx2"/>
                </a:solidFill>
              </a:rPr>
              <a:t>Holeksová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360" y="2276872"/>
            <a:ext cx="2619291" cy="2054346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CD10561-967C-4ED3-BE89-2D7B377A41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93529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https://cs.wikipedia.org/wiki/Buňka</a:t>
            </a:r>
            <a:endParaRPr lang="cs-CZ" dirty="0"/>
          </a:p>
          <a:p>
            <a:r>
              <a:rPr lang="cs-CZ" dirty="0">
                <a:hlinkClick r:id="rId3"/>
              </a:rPr>
              <a:t>http://www.genetika-biologie.cz/eukaryotni-bunka</a:t>
            </a:r>
            <a:endParaRPr lang="cs-CZ" dirty="0"/>
          </a:p>
          <a:p>
            <a:r>
              <a:rPr lang="cs-CZ" dirty="0">
                <a:hlinkClick r:id="rId4"/>
              </a:rPr>
              <a:t>https://leporelo.info/bunka</a:t>
            </a:r>
            <a:endParaRPr lang="cs-CZ" dirty="0"/>
          </a:p>
          <a:p>
            <a:r>
              <a:rPr lang="cs-CZ" dirty="0">
                <a:hlinkClick r:id="rId5"/>
              </a:rPr>
              <a:t>https://cs.wikipedia.org/wiki/</a:t>
            </a:r>
            <a:r>
              <a:rPr lang="cs-CZ" dirty="0" err="1">
                <a:hlinkClick r:id="rId5"/>
              </a:rPr>
              <a:t>Rostlinná_buňka</a:t>
            </a:r>
            <a:endParaRPr lang="cs-CZ" dirty="0"/>
          </a:p>
          <a:p>
            <a:r>
              <a:rPr lang="cs-CZ" dirty="0">
                <a:hlinkClick r:id="rId6"/>
              </a:rPr>
              <a:t>http://www.biomach.cz/biologie-rostlin/rostlinna-bunka</a:t>
            </a:r>
            <a:endParaRPr lang="cs-CZ" dirty="0"/>
          </a:p>
          <a:p>
            <a:r>
              <a:rPr lang="cs-CZ" dirty="0">
                <a:hlinkClick r:id="rId7"/>
              </a:rPr>
              <a:t>http://botanika.borec.cz/o_bunka.php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57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https://www.studuju.cz/latka-1629</a:t>
            </a:r>
            <a:endParaRPr lang="cs-CZ" dirty="0"/>
          </a:p>
          <a:p>
            <a:r>
              <a:rPr lang="cs-CZ" dirty="0">
                <a:hlinkClick r:id="rId3"/>
              </a:rPr>
              <a:t>http://ucebnice.zcu.cz/tema/zivocisna-bunka</a:t>
            </a:r>
            <a:endParaRPr lang="cs-CZ" dirty="0"/>
          </a:p>
          <a:p>
            <a:r>
              <a:rPr lang="cs-CZ" dirty="0">
                <a:hlinkClick r:id="rId4"/>
              </a:rPr>
              <a:t>https://eluc.kr-olomoucky.cz/verejne/lekce/5</a:t>
            </a:r>
            <a:endParaRPr lang="cs-CZ" dirty="0"/>
          </a:p>
          <a:p>
            <a:r>
              <a:rPr lang="cs-CZ" dirty="0">
                <a:hlinkClick r:id="rId5"/>
              </a:rPr>
              <a:t>http://www.nasprtej.cz/gymnazium-j-k-tyla/zivocisna-bunka</a:t>
            </a:r>
            <a:endParaRPr lang="cs-CZ" dirty="0"/>
          </a:p>
          <a:p>
            <a:r>
              <a:rPr lang="cs-CZ" dirty="0">
                <a:hlinkClick r:id="rId6"/>
              </a:rPr>
              <a:t>http://www.zoologie-puchnerova.estranky.cz/clanky/zivocisna-bunka/zivocisna-bunka.html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425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069635"/>
              </p:ext>
            </p:extLst>
          </p:nvPr>
        </p:nvGraphicFramePr>
        <p:xfrm>
          <a:off x="457200" y="1268760"/>
          <a:ext cx="8229600" cy="499236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xmlns="" val="8536124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51351311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183493108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718242550"/>
                    </a:ext>
                  </a:extLst>
                </a:gridCol>
              </a:tblGrid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Počet bodů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3695053"/>
                  </a:ext>
                </a:extLst>
              </a:tr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VĚCNÝ OBSAH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Shromážděné informace jsou neúplné, mnoho jich chybí, objevují se informace mimo téma. Slabé využití zdrojů.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Správné, pravdivé informace. Případné drobné chyby.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Dobré využití zdrojů.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Správně zrealizovaný projekt, patřičné, vyčerpávající informace. Velmi dobré využití uvedených zdrojů, případně jiné zdroje a dodatečné znalosti mimo vzdělávací program.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7917285"/>
                  </a:ext>
                </a:extLst>
              </a:tr>
              <a:tr h="481320">
                <a:tc>
                  <a:txBody>
                    <a:bodyPr/>
                    <a:lstStyle/>
                    <a:p>
                      <a:r>
                        <a:rPr lang="cs-CZ" dirty="0"/>
                        <a:t>ESTETIKA PROVEDENÍ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Práce provedená nedbale, málo čitelná, nemá grafiku, ilustrace, chybí popisy. Špatné rozplánování informací na stránce.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Práce provedená pečlivě, čitelně. Dobré rozplánování informací na stránce. Má patřičnou grafiku.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Práce velmi estetická a kreativní, přehledná, vyzývající k seznámení s jejím obsahem. Správné rozvržení grafiky a textu. Práce zajímavá, barevná.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17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7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406064"/>
              </p:ext>
            </p:extLst>
          </p:nvPr>
        </p:nvGraphicFramePr>
        <p:xfrm>
          <a:off x="457200" y="1196752"/>
          <a:ext cx="8363272" cy="650674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90818">
                  <a:extLst>
                    <a:ext uri="{9D8B030D-6E8A-4147-A177-3AD203B41FA5}">
                      <a16:colId xmlns:a16="http://schemas.microsoft.com/office/drawing/2014/main" xmlns="" val="1391919171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617878099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3572888035"/>
                    </a:ext>
                  </a:extLst>
                </a:gridCol>
                <a:gridCol w="2090818">
                  <a:extLst>
                    <a:ext uri="{9D8B030D-6E8A-4147-A177-3AD203B41FA5}">
                      <a16:colId xmlns:a16="http://schemas.microsoft.com/office/drawing/2014/main" xmlns="" val="1302675505"/>
                    </a:ext>
                  </a:extLst>
                </a:gridCol>
              </a:tblGrid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Počet bodů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2132696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ANGAŽOVANOST SKUPINY A SCHOPNOST</a:t>
                      </a:r>
                      <a:r>
                        <a:rPr lang="cs-CZ" baseline="0" dirty="0"/>
                        <a:t> SPOLUPRÁCE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Absence angažovanosti všech členů skupiny do kreativní spolupráce.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Dobrá spolupráce ve skupině.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Plná angažovanost do práce všech členů skupiny, vzájemná motivace a pomoc při práci. Vysoká úroveň spolupráce ve skupině.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025831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PREZENTACE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Práce přečtená, nereferovaná. Bez odpovědí na kontrolní otázky od učitele.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Prezentace částečně referovaná, částečně přečtená. Obtíže při poskytování odpovědí na kontrolní otázky od učitele.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Práce referovaná zajímavým způsobem, uspořádaně, správně. Prokázání pochopení prezentovaného obsahu. Správné odpovědi na kontrolní otázky od učitele.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68391"/>
                  </a:ext>
                </a:extLst>
              </a:tr>
              <a:tr h="471702">
                <a:tc>
                  <a:txBody>
                    <a:bodyPr/>
                    <a:lstStyle/>
                    <a:p>
                      <a:r>
                        <a:rPr lang="cs-CZ" dirty="0"/>
                        <a:t>PŘÍPRAVA</a:t>
                      </a:r>
                      <a:r>
                        <a:rPr lang="cs-CZ" baseline="0" dirty="0"/>
                        <a:t> PREZENTACE A POSTERU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Komplikace ve spolupráci žáků při tvorbě prezentací. Chaotické uspořádání. Schéma buněk nepřehledné, neobsahuje všechny části.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Dobrá spolupráce v kolektivu. Uspořádání prezentace logické a kompaktní. Obrázky buněk vytvořeny správně, esteticky, se všemi vyžadovanými částmi.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/>
                          <a:ea typeface="+mn-ea"/>
                          <a:cs typeface="+mn-cs"/>
                        </a:rPr>
                        <a:t>Spolupráce celého třídního kolektivu na velmi vysoké úrovni, velká kreativita. Uspořádání adekvátní tématu, logické. Postery buněk vytvořeny esteticky, zajímavě, obsahuje všechny části a popisy, je výrazné.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1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89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466748"/>
              </p:ext>
            </p:extLst>
          </p:nvPr>
        </p:nvGraphicFramePr>
        <p:xfrm>
          <a:off x="609600" y="2160588"/>
          <a:ext cx="6348412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xmlns="" val="3868279753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xmlns="" val="3324856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známka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15992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13 - 15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výborný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273383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11 - 12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chvalitebný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804150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9 - 10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dobrý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234175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7 - 8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dostatečný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175314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 – 6 </a:t>
                      </a:r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nedostatečný</a:t>
                      </a:r>
                    </a:p>
                  </a:txBody>
                  <a:tcPr marL="70538" marR="70538"/>
                </a:tc>
                <a:extLst>
                  <a:ext uri="{0D108BD9-81ED-4DB2-BD59-A6C34878D82A}">
                    <a16:rowId xmlns:a16="http://schemas.microsoft.com/office/drawing/2014/main" xmlns="" val="261961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95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PŘÍNOS BĚHEM REALIZACE PROJEKTU</a:t>
            </a:r>
          </a:p>
          <a:p>
            <a:r>
              <a:rPr lang="cs-CZ" sz="2400" dirty="0"/>
              <a:t>Naučili jste se získávat a zpracovávat informace získané z internetu</a:t>
            </a:r>
          </a:p>
          <a:p>
            <a:r>
              <a:rPr lang="cs-CZ" sz="2400" dirty="0"/>
              <a:t>Zdokonalili jste své schopnosti spolupráce ve skupině a celém kolektivu.</a:t>
            </a:r>
          </a:p>
          <a:p>
            <a:r>
              <a:rPr lang="cs-CZ" sz="2400" dirty="0"/>
              <a:t>Vaše individuální i kolektivní práce přispěla ke vzniku prezentace o rostlinných a živočišných buňkách, která může posloužit jako podpora a usnadní osvojování znalostí na toto téma.</a:t>
            </a:r>
          </a:p>
          <a:p>
            <a:r>
              <a:rPr lang="cs-CZ" sz="2400" dirty="0"/>
              <a:t>Samostatné vyhledávání informací o jednotlivých částech buňky a jejich funkcích přispělo k lepšímu poznání základů biologie.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96711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71855"/>
            <a:ext cx="6347713" cy="1320800"/>
          </a:xfrm>
        </p:spPr>
        <p:txBody>
          <a:bodyPr/>
          <a:lstStyle/>
          <a:p>
            <a:r>
              <a:rPr lang="cs-CZ" dirty="0"/>
              <a:t>PŘÍRUČKA PRO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852936"/>
            <a:ext cx="8568952" cy="3880773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/>
              <a:t>Před zahájením projektu důkladně seznamte žáky s obsahem zadání, uzpůsobte způsob komunikace možnostem žáků.</a:t>
            </a:r>
          </a:p>
          <a:p>
            <a:r>
              <a:rPr lang="cs-CZ" sz="2600" dirty="0"/>
              <a:t>Seznamte žáky s pravidly bezpečného používání internetu. Učitel by měl s žáky prohlédnout internetové zdroje, pomoci jim v pochopení.</a:t>
            </a:r>
          </a:p>
          <a:p>
            <a:r>
              <a:rPr lang="cs-CZ" sz="2600" dirty="0"/>
              <a:t>Učitel by měl pro každou skupinu připravit kartičky s problematikou, kterou je nutné zpracovat, a pokyny souvisejícími s prací.</a:t>
            </a:r>
          </a:p>
          <a:p>
            <a:r>
              <a:rPr lang="cs-CZ" sz="2600" dirty="0"/>
              <a:t>Třídní kolektiv rozdělte do skupin takovým způsobem, aby byla práce uzpůsobena možnostem žáků a každý měl šanci se během trvání projektu plně realizovat.</a:t>
            </a:r>
          </a:p>
          <a:p>
            <a:r>
              <a:rPr lang="cs-CZ" sz="2600" dirty="0"/>
              <a:t>Na realizaci projektu můžete vyčlenit tři až čtyři hodiny - v závislosti na možnostech žáků.</a:t>
            </a:r>
          </a:p>
          <a:p>
            <a:endParaRPr lang="cs-CZ" sz="2600" dirty="0"/>
          </a:p>
          <a:p>
            <a:endParaRPr lang="cs-CZ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055CC0E-2A92-496C-AF65-9CAC978050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3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74" y="6195929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45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Úvod</a:t>
            </a:r>
          </a:p>
          <a:p>
            <a:r>
              <a:rPr lang="cs-CZ" dirty="0"/>
              <a:t>2. Zadání</a:t>
            </a:r>
          </a:p>
          <a:p>
            <a:r>
              <a:rPr lang="cs-CZ" dirty="0"/>
              <a:t>3. Proces</a:t>
            </a:r>
          </a:p>
          <a:p>
            <a:r>
              <a:rPr lang="cs-CZ" dirty="0"/>
              <a:t>4. Zdroje</a:t>
            </a:r>
          </a:p>
          <a:p>
            <a:r>
              <a:rPr lang="cs-CZ" dirty="0"/>
              <a:t>5. Hodnocení</a:t>
            </a:r>
          </a:p>
          <a:p>
            <a:r>
              <a:rPr lang="cs-CZ" dirty="0"/>
              <a:t>6. Výsledky</a:t>
            </a:r>
          </a:p>
          <a:p>
            <a:r>
              <a:rPr lang="cs-CZ" dirty="0"/>
              <a:t>7. Příručka pro učitele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Představ si, že se najednou začneš zmenšovat. Listy sedmikrásky a kolem letící moucha se ti zdají stále větší a větší …</a:t>
            </a:r>
          </a:p>
          <a:p>
            <a:pPr>
              <a:buNone/>
            </a:pPr>
            <a:r>
              <a:rPr lang="cs-CZ" dirty="0"/>
              <a:t>   Co vlastně uvidíš, pokud se na ně podíváš skutečně zblízka?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290"/>
            <a:ext cx="2257425" cy="20193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8" y="3789040"/>
            <a:ext cx="3796481" cy="273630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080" y="3789039"/>
            <a:ext cx="2847974" cy="2736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Víš, z čeho se skládají rostliny a živočichové?</a:t>
            </a:r>
          </a:p>
          <a:p>
            <a:r>
              <a:rPr lang="cs-CZ" dirty="0"/>
              <a:t>Jak se jmenují základní stavební jednotky všech živých organismů?</a:t>
            </a:r>
          </a:p>
          <a:p>
            <a:r>
              <a:rPr lang="cs-CZ" dirty="0"/>
              <a:t>Jaké mají části a k čemu tyto části slouží?</a:t>
            </a:r>
          </a:p>
          <a:p>
            <a:r>
              <a:rPr lang="cs-CZ" dirty="0"/>
              <a:t>Na všechny tyto otázky najdeš odpovědi díky spolupráci se spolužáky a samostatné práci, která spočívá ve vyhledávání informací.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Vašim úkolem bude vytvořit prezentaci o stavbě rostlinné a živočišné buňky, která bude obsahovat informace a obrázky týkající se částí buněk. Součástí Vaší práce bude vytvoření posteru (jednoho nebo dvou) s vyobrazením rostlinné a živočišné buňky. Svou práci budete prezentovat před druhou skupinou.</a:t>
            </a:r>
          </a:p>
          <a:p>
            <a:r>
              <a:rPr lang="cs-CZ" dirty="0"/>
              <a:t>Na splnění úkolu máte 3 týdny.</a:t>
            </a:r>
          </a:p>
          <a:p>
            <a:r>
              <a:rPr lang="cs-CZ" dirty="0"/>
              <a:t>Každá skupina by měla do své prezentace umístit názvy částí buněk a informace o jejich vlastnostech a funkci.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340768"/>
            <a:ext cx="6698705" cy="470059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/>
              <a:t>     Rozdělte se do dvou skupin. Každá skupina bude mít za úkol vytvořit souhrn informací o zadaném tématu – vyhledat názvy částí buněk, popsat jejich vzhled a funkci.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ZELENÁ SKUPINA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rostlinná buňka, její části, vlastnosti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funkce organel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ČERVENÁ SKUPINA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živočišná buňka, její části, vlastnosti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funkce organel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AutoNum type="arabicParenR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157" y="2343336"/>
            <a:ext cx="1960155" cy="188705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25" y="4452925"/>
            <a:ext cx="1948501" cy="20013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První týden</a:t>
            </a:r>
          </a:p>
          <a:p>
            <a:r>
              <a:rPr lang="cs-CZ" dirty="0"/>
              <a:t>Získávání informací. Vyhledávání textu, obrázků, schémat a fotografií.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Druhý týden</a:t>
            </a:r>
          </a:p>
          <a:p>
            <a:r>
              <a:rPr lang="cs-CZ" dirty="0"/>
              <a:t>Vybírání vhodných informací a vytváření prezentace. </a:t>
            </a:r>
          </a:p>
          <a:p>
            <a:r>
              <a:rPr lang="cs-CZ" dirty="0"/>
              <a:t>Nutnost spolupráce mezi žáky. Zahájení výroby posteru. </a:t>
            </a:r>
          </a:p>
          <a:p>
            <a:r>
              <a:rPr lang="cs-CZ" dirty="0"/>
              <a:t>Vzhled posteru záleží na žácích, mohou použít různé materiály, kreslení, výstřižky, mohou se pokusit i o prostorový model.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2160590"/>
            <a:ext cx="6914729" cy="3880773"/>
          </a:xfrm>
        </p:spPr>
        <p:txBody>
          <a:bodyPr/>
          <a:lstStyle/>
          <a:p>
            <a:pPr marL="514350" indent="-514350">
              <a:buNone/>
            </a:pPr>
            <a:r>
              <a:rPr lang="cs-CZ" dirty="0"/>
              <a:t>Třetí týden</a:t>
            </a:r>
          </a:p>
          <a:p>
            <a:r>
              <a:rPr lang="cs-CZ" dirty="0"/>
              <a:t>Úprava prezentací, dokončení posteru. </a:t>
            </a:r>
          </a:p>
          <a:p>
            <a:r>
              <a:rPr lang="cs-CZ" dirty="0"/>
              <a:t>Zelená i červená skupina by svou prezentaci měla předvést před ostatními žáky, podělit se o získané informace. </a:t>
            </a:r>
          </a:p>
          <a:p>
            <a:r>
              <a:rPr lang="cs-CZ" dirty="0"/>
              <a:t>Učitel bude klást doplňující otázky, aby zjistil, kolik informací jste si zapamatovali.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entury" panose="02040604050505020304" pitchFamily="18" charset="0"/>
              </a:rPr>
              <a:t>Informace nezbytné pro přípravu zadání hledejte na uvedených internetových stránkách, nebo na jiných, které znáte (uveďte adresu této stránky).</a:t>
            </a:r>
          </a:p>
          <a:p>
            <a:r>
              <a:rPr lang="cs-CZ" dirty="0">
                <a:latin typeface="Century" panose="02040604050505020304" pitchFamily="18" charset="0"/>
              </a:rPr>
              <a:t>Práce musí být estetická (hezky provedená), v zajímavé, vyčerpávající, různorodé formě.</a:t>
            </a:r>
          </a:p>
          <a:p>
            <a:r>
              <a:rPr lang="cs-CZ" dirty="0"/>
              <a:t> </a:t>
            </a:r>
            <a:r>
              <a:rPr lang="cs-CZ" u="sng" dirty="0">
                <a:latin typeface="Century" panose="02040604050505020304" pitchFamily="18" charset="0"/>
              </a:rPr>
              <a:t>Na každé práci musí být uvedeno:</a:t>
            </a:r>
          </a:p>
          <a:p>
            <a:pPr marL="0" indent="0">
              <a:buNone/>
            </a:pPr>
            <a:r>
              <a:rPr lang="cs-CZ" dirty="0">
                <a:latin typeface="Century" panose="02040604050505020304" pitchFamily="18" charset="0"/>
              </a:rPr>
              <a:t>1</a:t>
            </a:r>
            <a:r>
              <a:rPr lang="cs-CZ" b="1" dirty="0">
                <a:latin typeface="Century" panose="02040604050505020304" pitchFamily="18" charset="0"/>
              </a:rPr>
              <a:t>. Předmět</a:t>
            </a:r>
            <a:r>
              <a:rPr lang="cs-CZ" dirty="0">
                <a:latin typeface="Century" panose="02040604050505020304" pitchFamily="18" charset="0"/>
              </a:rPr>
              <a:t> (jiný pro každou skupinu).</a:t>
            </a:r>
          </a:p>
          <a:p>
            <a:pPr marL="0" indent="0">
              <a:buNone/>
            </a:pPr>
            <a:r>
              <a:rPr lang="cs-CZ" dirty="0">
                <a:latin typeface="Century" panose="02040604050505020304" pitchFamily="18" charset="0"/>
              </a:rPr>
              <a:t>2</a:t>
            </a:r>
            <a:r>
              <a:rPr lang="cs-CZ" b="1" dirty="0">
                <a:latin typeface="Century" panose="02040604050505020304" pitchFamily="18" charset="0"/>
              </a:rPr>
              <a:t>. Jména a příjmení žáků, kteří ji připravili.</a:t>
            </a:r>
          </a:p>
          <a:p>
            <a:r>
              <a:rPr lang="cs-CZ" dirty="0">
                <a:latin typeface="Century" panose="02040604050505020304" pitchFamily="18" charset="0"/>
              </a:rPr>
              <a:t>Zpracování zadání podle pokynů.</a:t>
            </a:r>
          </a:p>
          <a:p>
            <a:r>
              <a:rPr lang="cs-CZ" dirty="0">
                <a:latin typeface="Century" panose="02040604050505020304" pitchFamily="18" charset="0"/>
              </a:rPr>
              <a:t>Každá skupina prezentuje svou práci před celou třídou.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1000</Words>
  <Application>Microsoft Office PowerPoint</Application>
  <PresentationFormat>Pokaz na ekranie (4:3)</PresentationFormat>
  <Paragraphs>128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Century</vt:lpstr>
      <vt:lpstr>Century Gothic</vt:lpstr>
      <vt:lpstr>Trebuchet MS</vt:lpstr>
      <vt:lpstr>Wingdings 3</vt:lpstr>
      <vt:lpstr>Fazeta</vt:lpstr>
      <vt:lpstr>BUŇKA</vt:lpstr>
      <vt:lpstr>OBSAH</vt:lpstr>
      <vt:lpstr>ÚVOD</vt:lpstr>
      <vt:lpstr>ÚVOD</vt:lpstr>
      <vt:lpstr>ZADÁNÍ</vt:lpstr>
      <vt:lpstr>PROCES</vt:lpstr>
      <vt:lpstr>PROCES</vt:lpstr>
      <vt:lpstr>PROCES</vt:lpstr>
      <vt:lpstr>PROCES</vt:lpstr>
      <vt:lpstr>ZDROJE</vt:lpstr>
      <vt:lpstr>ZDROJE</vt:lpstr>
      <vt:lpstr>HODNOCENÍ</vt:lpstr>
      <vt:lpstr>HODNOCENÍ</vt:lpstr>
      <vt:lpstr>HODNOCENÍ</vt:lpstr>
      <vt:lpstr>VÝSLEDKY</vt:lpstr>
      <vt:lpstr>PŘÍRUČKA PRO UČITELE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BUŇKA</dc:title>
  <dc:creator>Kabinet-2-19</dc:creator>
  <cp:lastModifiedBy>Anna Basta</cp:lastModifiedBy>
  <cp:revision>26</cp:revision>
  <dcterms:created xsi:type="dcterms:W3CDTF">2018-04-18T10:42:45Z</dcterms:created>
  <dcterms:modified xsi:type="dcterms:W3CDTF">2020-01-20T13:55:46Z</dcterms:modified>
</cp:coreProperties>
</file>