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1" r:id="rId9"/>
    <p:sldId id="263" r:id="rId10"/>
    <p:sldId id="272" r:id="rId11"/>
    <p:sldId id="264" r:id="rId12"/>
    <p:sldId id="269" r:id="rId13"/>
    <p:sldId id="270" r:id="rId14"/>
    <p:sldId id="265" r:id="rId15"/>
    <p:sldId id="266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9" autoAdjust="0"/>
    <p:restoredTop sz="94660"/>
  </p:normalViewPr>
  <p:slideViewPr>
    <p:cSldViewPr>
      <p:cViewPr varScale="1">
        <p:scale>
          <a:sx n="84" d="100"/>
          <a:sy n="84" d="100"/>
        </p:scale>
        <p:origin x="1469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8275A9-CDBB-46B2-91CC-C7C312A40767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3D0798-0A5C-402A-A951-7807106277D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paty.net/karpaty/karpaty.htm" TargetMode="External"/><Relationship Id="rId7" Type="http://schemas.openxmlformats.org/officeDocument/2006/relationships/hyperlink" Target="https://cs.wikipedia.org/wiki/Eur%C3%B3pa" TargetMode="External"/><Relationship Id="rId2" Type="http://schemas.openxmlformats.org/officeDocument/2006/relationships/hyperlink" Target="https://cs.wikipedia.org/wiki/Karpa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rope4u.cz/centrum-vstupenek-karet-a-jizdenek/muzea-a-pamatky-italie-vstupenky/" TargetMode="External"/><Relationship Id="rId5" Type="http://schemas.openxmlformats.org/officeDocument/2006/relationships/hyperlink" Target="http://antiskola.eu/cz/referaty/11960-staty-evropy" TargetMode="External"/><Relationship Id="rId4" Type="http://schemas.openxmlformats.org/officeDocument/2006/relationships/hyperlink" Target="https://cs.wikipedia.org/wiki/Dunaj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3854586"/>
            <a:ext cx="7644090" cy="1224136"/>
          </a:xfrm>
        </p:spPr>
        <p:txBody>
          <a:bodyPr>
            <a:noAutofit/>
          </a:bodyPr>
          <a:lstStyle/>
          <a:p>
            <a:pPr algn="l"/>
            <a:r>
              <a:rPr lang="sk-SK" sz="2400" dirty="0">
                <a:solidFill>
                  <a:schemeClr val="accent6"/>
                </a:solidFill>
              </a:rPr>
              <a:t>Európa – stolní hra</a:t>
            </a:r>
            <a:br>
              <a:rPr lang="sk-SK" sz="2400" dirty="0">
                <a:solidFill>
                  <a:schemeClr val="accent6"/>
                </a:solidFill>
              </a:rPr>
            </a:br>
            <a:r>
              <a:rPr lang="sk-SK" sz="2400" dirty="0">
                <a:solidFill>
                  <a:schemeClr val="accent6"/>
                </a:solidFill>
              </a:rPr>
              <a:t>  </a:t>
            </a:r>
            <a:r>
              <a:rPr lang="sk-SK" sz="2400" dirty="0">
                <a:solidFill>
                  <a:schemeClr val="accent6">
                    <a:lumMod val="50000"/>
                  </a:schemeClr>
                </a:solidFill>
              </a:rPr>
              <a:t>WEB QUEST určený pre žiakov </a:t>
            </a:r>
            <a:br>
              <a:rPr lang="sk-SK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sz="2400" dirty="0">
                <a:solidFill>
                  <a:schemeClr val="accent6">
                    <a:lumMod val="50000"/>
                  </a:schemeClr>
                </a:solidFill>
              </a:rPr>
              <a:t>šiestej a siedmej triedy základnej školy</a:t>
            </a:r>
            <a:r>
              <a:rPr lang="pl-PL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pl-PL" sz="2400" dirty="0">
              <a:solidFill>
                <a:schemeClr val="accent6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61468" y="5304793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Autor: Ewa Gajewska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13848"/>
            <a:ext cx="1728192" cy="1555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18" y="2060848"/>
            <a:ext cx="6264696" cy="164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9689066-26A0-415A-8DB4-FC70A8F70D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46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pl-PL" sz="2400" dirty="0" smtClean="0">
                <a:hlinkClick r:id="rId2"/>
              </a:rPr>
              <a:t>https://cs.wikipedia.org/wiki/Karpaty</a:t>
            </a:r>
            <a:endParaRPr lang="pl-PL" sz="2400" dirty="0" smtClean="0"/>
          </a:p>
          <a:p>
            <a:r>
              <a:rPr lang="pl-PL" sz="2400" dirty="0" smtClean="0">
                <a:hlinkClick r:id="rId3"/>
              </a:rPr>
              <a:t>http://www.karpaty.net/karpaty/karpaty.htm</a:t>
            </a:r>
            <a:endParaRPr lang="pl-PL" sz="2400" dirty="0" smtClean="0"/>
          </a:p>
          <a:p>
            <a:r>
              <a:rPr lang="pl-PL" sz="2400" dirty="0" smtClean="0">
                <a:hlinkClick r:id="rId4"/>
              </a:rPr>
              <a:t>https://cs.wikipedia.org/wiki/Dunaj</a:t>
            </a:r>
            <a:endParaRPr lang="pl-PL" sz="2400" dirty="0" smtClean="0"/>
          </a:p>
          <a:p>
            <a:r>
              <a:rPr lang="pl-PL" sz="2400" dirty="0" smtClean="0">
                <a:hlinkClick r:id="rId5"/>
              </a:rPr>
              <a:t>http://antiskola.eu/cz/referaty/11960-staty-evropy</a:t>
            </a:r>
            <a:endParaRPr lang="pl-PL" sz="2400" dirty="0" smtClean="0"/>
          </a:p>
          <a:p>
            <a:r>
              <a:rPr lang="pl-PL" sz="2400" dirty="0" smtClean="0">
                <a:hlinkClick r:id="rId6"/>
              </a:rPr>
              <a:t>http://www.europe4u.cz/</a:t>
            </a:r>
            <a:r>
              <a:rPr lang="pl-PL" sz="2400" dirty="0" err="1" smtClean="0">
                <a:hlinkClick r:id="rId6"/>
              </a:rPr>
              <a:t>centrum-vstupenek-karet-a-jizdenek</a:t>
            </a:r>
            <a:r>
              <a:rPr lang="pl-PL" sz="2400" dirty="0" smtClean="0">
                <a:hlinkClick r:id="rId6"/>
              </a:rPr>
              <a:t>/</a:t>
            </a:r>
            <a:r>
              <a:rPr lang="pl-PL" sz="2400" dirty="0" err="1" smtClean="0">
                <a:hlinkClick r:id="rId6"/>
              </a:rPr>
              <a:t>muzea-a-pamatky-italie-vstupenky</a:t>
            </a:r>
            <a:r>
              <a:rPr lang="pl-PL" sz="2400" dirty="0" smtClean="0">
                <a:hlinkClick r:id="rId6"/>
              </a:rPr>
              <a:t>/</a:t>
            </a:r>
            <a:endParaRPr lang="pl-PL" sz="2400" dirty="0" smtClean="0"/>
          </a:p>
          <a:p>
            <a:r>
              <a:rPr lang="pl-PL" sz="2400" dirty="0" smtClean="0">
                <a:hlinkClick r:id="rId7"/>
              </a:rPr>
              <a:t>https://</a:t>
            </a:r>
            <a:r>
              <a:rPr lang="pl-PL" sz="2400" dirty="0" smtClean="0">
                <a:hlinkClick r:id="rId7"/>
              </a:rPr>
              <a:t>cs.wikipedia.org/wiki/Eur%C3%B3pa</a:t>
            </a:r>
            <a:endParaRPr lang="pl-PL" sz="2400" dirty="0" smtClean="0"/>
          </a:p>
          <a:p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222609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/>
              <a:t>HODNOTENIE</a:t>
            </a:r>
          </a:p>
          <a:p>
            <a:pPr marL="109728" indent="0" algn="ctr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25003"/>
              </p:ext>
            </p:extLst>
          </p:nvPr>
        </p:nvGraphicFramePr>
        <p:xfrm>
          <a:off x="395536" y="1412776"/>
          <a:ext cx="828092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 Obsahová stránka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Práca</a:t>
                      </a:r>
                      <a:r>
                        <a:rPr lang="sk-SK" baseline="0" noProof="0" dirty="0"/>
                        <a:t> veľmi slabá z hľadiska obsahu</a:t>
                      </a:r>
                      <a:r>
                        <a:rPr lang="sk-SK" noProof="0" dirty="0"/>
                        <a:t>. Chyby v obsahu</a:t>
                      </a:r>
                      <a:r>
                        <a:rPr lang="sk-SK" baseline="0" noProof="0" dirty="0"/>
                        <a:t>.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Dobrá práca z hľadiska obsahu. Malé chyby.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Práca veľmi dobrá, obsahovo správna.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Estetika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Neestetická, nedbalo</a:t>
                      </a:r>
                      <a:r>
                        <a:rPr lang="sk-SK" baseline="0" noProof="0" dirty="0"/>
                        <a:t> vykonaná práca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r>
                        <a:rPr lang="sk-SK" noProof="0" dirty="0"/>
                        <a:t>Chýbajúce prvky.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Práca</a:t>
                      </a:r>
                      <a:r>
                        <a:rPr lang="sk-SK" baseline="0" noProof="0" dirty="0"/>
                        <a:t> pekná, dobré rozmiestnenie informácií na stránke</a:t>
                      </a:r>
                      <a:r>
                        <a:rPr lang="sk-SK" noProof="0" dirty="0"/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Práca</a:t>
                      </a:r>
                      <a:r>
                        <a:rPr lang="sk-SK" baseline="0" noProof="0" dirty="0"/>
                        <a:t> veľmi estetická, farebná, prehľadná a motivujúca k hre</a:t>
                      </a:r>
                      <a:r>
                        <a:rPr lang="sk-SK" noProof="0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3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marL="109728" indent="0" algn="ctr">
              <a:buNone/>
            </a:pPr>
            <a:r>
              <a:rPr lang="pl-PL" dirty="0"/>
              <a:t>HODNOTENIE</a:t>
            </a:r>
          </a:p>
          <a:p>
            <a:pPr marL="109728" indent="0">
              <a:buNone/>
            </a:pP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985871"/>
              </p:ext>
            </p:extLst>
          </p:nvPr>
        </p:nvGraphicFramePr>
        <p:xfrm>
          <a:off x="1524000" y="1397000"/>
          <a:ext cx="83312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00631"/>
              </p:ext>
            </p:extLst>
          </p:nvPr>
        </p:nvGraphicFramePr>
        <p:xfrm>
          <a:off x="539552" y="908720"/>
          <a:ext cx="7992888" cy="500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 </a:t>
                      </a:r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6264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Pracovné zaangažovanie a spolupráca v skupine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Slabé pracovné zaangažovanie, slabá spolupráca v skupine.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Dobré pracovné zaangažovanie. Schopnosť</a:t>
                      </a:r>
                      <a:r>
                        <a:rPr lang="sk-SK" baseline="0" noProof="0" dirty="0"/>
                        <a:t> spolupráce v skupine uspokojivej úrovní</a:t>
                      </a:r>
                      <a:r>
                        <a:rPr lang="sk-SK" noProof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Veľké pracovné zaangažovanie. Schopnosť spolupráce na vysokej úrovni.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8192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Prezentácia hry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Slabá prezentácia</a:t>
                      </a:r>
                      <a:r>
                        <a:rPr lang="sk-SK" baseline="0" noProof="0" dirty="0"/>
                        <a:t> hry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r>
                        <a:rPr lang="sk-SK" noProof="0" dirty="0"/>
                        <a:t>Chýbajúce odpovede na otázky učiteľa</a:t>
                      </a:r>
                      <a:r>
                        <a:rPr lang="sk-SK" baseline="0" noProof="0" dirty="0"/>
                        <a:t>.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Dobrá prezentácia hry</a:t>
                      </a:r>
                      <a:r>
                        <a:rPr lang="sk-SK" baseline="0" noProof="0" dirty="0"/>
                        <a:t>.</a:t>
                      </a:r>
                      <a:r>
                        <a:rPr lang="sk-SK" noProof="0" dirty="0"/>
                        <a:t> Neúplne odpovede</a:t>
                      </a:r>
                      <a:r>
                        <a:rPr lang="sk-SK" baseline="0" noProof="0" dirty="0"/>
                        <a:t> na otázky učiteľa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Zaujímavá, vyčerpávajúca prezentácia hry. Správne odpovede</a:t>
                      </a:r>
                      <a:r>
                        <a:rPr lang="sk-SK" baseline="0" noProof="0" dirty="0"/>
                        <a:t> na otázky učiteľa</a:t>
                      </a:r>
                      <a:r>
                        <a:rPr lang="sk-SK" noProof="0" dirty="0"/>
                        <a:t>.</a:t>
                      </a:r>
                    </a:p>
                    <a:p>
                      <a:pPr algn="ctr"/>
                      <a:endParaRPr lang="sk-SK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26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092378"/>
              </p:ext>
            </p:extLst>
          </p:nvPr>
        </p:nvGraphicFramePr>
        <p:xfrm>
          <a:off x="1187624" y="1628800"/>
          <a:ext cx="6264696" cy="33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195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/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059832" y="908720"/>
            <a:ext cx="2023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/>
              <a:t>HODNOTENIE</a:t>
            </a:r>
          </a:p>
        </p:txBody>
      </p:sp>
    </p:spTree>
    <p:extLst>
      <p:ext uri="{BB962C8B-B14F-4D97-AF65-F5344CB8AC3E}">
        <p14:creationId xmlns:p14="http://schemas.microsoft.com/office/powerpoint/2010/main" val="400673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sk-SK" sz="2400" dirty="0"/>
              <a:t>VYHODNOTENIE</a:t>
            </a:r>
          </a:p>
          <a:p>
            <a:pPr marL="109728" indent="0" algn="ctr">
              <a:buNone/>
            </a:pPr>
            <a:r>
              <a:rPr lang="sk-SK" sz="2400" dirty="0"/>
              <a:t>Aké sú výhody realizácie projektu?</a:t>
            </a:r>
          </a:p>
          <a:p>
            <a:pPr marL="109728" indent="0">
              <a:buNone/>
            </a:pPr>
            <a:r>
              <a:rPr lang="sk-SK" sz="2400" dirty="0"/>
              <a:t>Pripomenuli ste si vedomosti o kontinente, na ktorom bývate.</a:t>
            </a:r>
          </a:p>
          <a:p>
            <a:pPr marL="109728" indent="0">
              <a:buNone/>
            </a:pPr>
            <a:r>
              <a:rPr lang="sk-SK" sz="2400" dirty="0"/>
              <a:t>Presvedčili ste sa, že vedomosti si možno opakovať atraktívnym spôsobom.</a:t>
            </a:r>
          </a:p>
          <a:p>
            <a:pPr marL="109728" indent="0">
              <a:buNone/>
            </a:pPr>
            <a:r>
              <a:rPr lang="sk-SK" sz="2400" dirty="0"/>
              <a:t>Vyhľadali sme potrebné informácie na internete.</a:t>
            </a:r>
          </a:p>
          <a:p>
            <a:pPr marL="109728" indent="0">
              <a:buNone/>
            </a:pPr>
            <a:r>
              <a:rPr lang="sk-SK" sz="2400" dirty="0"/>
              <a:t>Rozvíjali ste schopnosť spolupráce v skupine a zodpovednosť za spoločne vykonanú úlohu. </a:t>
            </a:r>
          </a:p>
          <a:p>
            <a:pPr marL="109728" indent="0">
              <a:buNone/>
            </a:pPr>
            <a:r>
              <a:rPr lang="sk-SK" sz="2400" dirty="0"/>
              <a:t>Vami pripravená hra môžu tiež slúžiť v škole iným žiakom.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884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sk-SK" sz="8800" dirty="0"/>
              <a:t>PRÍRUČKA PRE UČITEĽA</a:t>
            </a:r>
          </a:p>
          <a:p>
            <a:pPr marL="109728" indent="0" algn="ctr">
              <a:buNone/>
            </a:pPr>
            <a:endParaRPr lang="sk-SK" sz="4400" dirty="0"/>
          </a:p>
          <a:p>
            <a:pPr marL="109728" indent="0">
              <a:buNone/>
            </a:pPr>
            <a:r>
              <a:rPr lang="sk-SK" sz="8800" dirty="0"/>
              <a:t>Pred realizáciou WQ by sa mal učiteľ oboznámiť s jeho obsahom a zdrojovými materiálmi.  V prípade potreby možno urobiť výber (obmedzenia alebo rozšírenia).</a:t>
            </a:r>
          </a:p>
          <a:p>
            <a:pPr marL="109728" indent="0">
              <a:buNone/>
            </a:pPr>
            <a:r>
              <a:rPr lang="sk-SK" sz="8800" dirty="0"/>
              <a:t>Odporúčaný čas na realizácie projektu sú tri týždne, ale mal by byť prispôsobený možnostiam žiakov.</a:t>
            </a:r>
          </a:p>
          <a:p>
            <a:pPr marL="109728" indent="0">
              <a:buNone/>
            </a:pPr>
            <a:r>
              <a:rPr lang="sk-SK" sz="8800" dirty="0"/>
              <a:t>Pri rozdeľovaní žiakov do skupín by mal učiteľ zohľadniť výtvarné schopnosti žiakov a stupeň náročnosti úloh. </a:t>
            </a:r>
          </a:p>
          <a:p>
            <a:pPr marL="109728" indent="0">
              <a:buNone/>
            </a:pPr>
            <a:r>
              <a:rPr lang="sk-SK" sz="8800" dirty="0"/>
              <a:t>Učiteľ by mal so žiakmi preanalyzovať obsah WQ, uistiť sa, či ho pochopili.</a:t>
            </a:r>
          </a:p>
          <a:p>
            <a:pPr marL="109728" indent="0">
              <a:buNone/>
            </a:pPr>
            <a:r>
              <a:rPr lang="sk-SK" sz="8800" dirty="0"/>
              <a:t>Učiteľ by mal koordinovať prácu žiakov, pomáhať im na každej etape (oboznámiť sa so zdrojmi</a:t>
            </a:r>
            <a:r>
              <a:rPr lang="sk-SK" sz="8800"/>
              <a:t>, termínmi, </a:t>
            </a:r>
            <a:r>
              <a:rPr lang="sk-SK" sz="8800" dirty="0"/>
              <a:t>overovanie vykonaných úloh).</a:t>
            </a:r>
          </a:p>
          <a:p>
            <a:pPr marL="109728" indent="0">
              <a:buNone/>
            </a:pPr>
            <a:endParaRPr lang="pl-PL" sz="8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679" y="5085184"/>
            <a:ext cx="2232248" cy="167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16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2780928"/>
            <a:ext cx="8363272" cy="3384376"/>
          </a:xfrm>
        </p:spPr>
        <p:txBody>
          <a:bodyPr>
            <a:normAutofit lnSpcReduction="10000"/>
          </a:bodyPr>
          <a:lstStyle/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https://www.google.com/search?client=firefox-b&amp;biw=1151&amp;bih=536&amp;tbm=isch&amp;sa=1&amp;ei=juCCW6vwC-_yqwGaqKPAAg&amp;q=Europa+clipart&amp;oq=Europa+clipart</a:t>
            </a:r>
          </a:p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https://www.google.com/search?client=firefox-b&amp;biw=1151&amp;bih=537&amp;tbm=isch&amp;sa=1&amp;ei=KQGgW6_uC9KdkwWYi7GYCw&amp;q=games+clipart</a:t>
            </a:r>
          </a:p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https://www.google.com/search?client=firefox-b&amp;biw=1151&amp;bih=536&amp;tbm=isch&amp;sa=1&amp;ei=juCCW6vwC-_yqwGaqKPAAg&amp;q=Europa+clipart&amp;oq=Europa+clipart&amp;gs_l=img.</a:t>
            </a:r>
          </a:p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www.google.com/search?q=games+clipart&amp;client=firefox-b&amp;source</a:t>
            </a:r>
          </a:p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https://www.google.com/search?q=games+clipart&amp;client=firefox-b&amp;tbm=isch&amp;tbs</a:t>
            </a:r>
          </a:p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https://www.google.com/search?q=zabytki+europy</a:t>
            </a:r>
          </a:p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https://www.google.com/search?q=games+clipart&amp;client=firefox-b&amp;tbm=isch&amp;tbs=rimg</a:t>
            </a:r>
          </a:p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https://www.google.com/search?client=firefox-b&amp;biw=115</a:t>
            </a:r>
          </a:p>
          <a:p>
            <a:r>
              <a:rPr lang="pl-PL" sz="1200" u="sng" dirty="0">
                <a:solidFill>
                  <a:schemeClr val="bg2">
                    <a:lumMod val="10000"/>
                  </a:schemeClr>
                </a:solidFill>
              </a:rPr>
              <a:t>https://www.google.com/search?client=firefox-b&amp;biw=1151&amp;bih=537&amp;tbm=isch&amp;sa=1&amp;ei=IAGgW8KmKc_UkwWc57ioCQ&amp;q=pomoc+clipart&amp;oq=pomoc</a:t>
            </a:r>
          </a:p>
          <a:p>
            <a:endParaRPr lang="pl-PL" sz="1200" dirty="0"/>
          </a:p>
          <a:p>
            <a:endParaRPr lang="pl-PL" sz="1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38138"/>
          </a:xfrm>
        </p:spPr>
        <p:txBody>
          <a:bodyPr>
            <a:normAutofit/>
          </a:bodyPr>
          <a:lstStyle/>
          <a:p>
            <a:pPr algn="ctr"/>
            <a:r>
              <a:rPr lang="pl-PL" sz="1400" b="0" dirty="0">
                <a:solidFill>
                  <a:srgbClr val="002060"/>
                </a:solidFill>
                <a:effectLst/>
              </a:rPr>
              <a:t>Zdroje </a:t>
            </a:r>
            <a:r>
              <a:rPr lang="pl-PL" sz="1400" b="0" dirty="0" err="1">
                <a:solidFill>
                  <a:srgbClr val="002060"/>
                </a:solidFill>
                <a:effectLst/>
              </a:rPr>
              <a:t>použitých</a:t>
            </a:r>
            <a:r>
              <a:rPr lang="pl-PL" sz="1400" b="0" dirty="0">
                <a:solidFill>
                  <a:srgbClr val="002060"/>
                </a:solidFill>
                <a:effectLst/>
              </a:rPr>
              <a:t> </a:t>
            </a:r>
            <a:r>
              <a:rPr lang="pl-PL" sz="1400" b="0" dirty="0" err="1">
                <a:solidFill>
                  <a:srgbClr val="002060"/>
                </a:solidFill>
                <a:effectLst/>
              </a:rPr>
              <a:t>obrázkov</a:t>
            </a:r>
            <a:endParaRPr lang="pl-PL" sz="1400" b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A754165-7B89-4717-9201-17DAA6C09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06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9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11560" y="548680"/>
            <a:ext cx="770485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ÚVOD</a:t>
            </a:r>
          </a:p>
          <a:p>
            <a:pPr algn="just"/>
            <a:r>
              <a:rPr lang="pl-PL" sz="2400" dirty="0"/>
              <a:t>	</a:t>
            </a:r>
            <a:r>
              <a:rPr lang="sk-SK" sz="2200" dirty="0"/>
              <a:t>Európa je nádherný kontinent, a pre nás obzvlášť, nakoľko v jej strednej časti sa nachádza naša krajina- Slovensko. </a:t>
            </a:r>
          </a:p>
          <a:p>
            <a:pPr algn="just"/>
            <a:r>
              <a:rPr lang="sk-SK" sz="2200" dirty="0"/>
              <a:t>Vzhľadom na to, že radi cestujeme, chceli by sme Vám navrhnúť, aby ste sa s nami vydali na cestu po Európe. </a:t>
            </a:r>
          </a:p>
          <a:p>
            <a:pPr algn="just"/>
            <a:r>
              <a:rPr lang="sk-SK" sz="2200" dirty="0"/>
              <a:t>Väčšina žiakov obľubuje stolové hry. </a:t>
            </a:r>
          </a:p>
          <a:p>
            <a:pPr algn="just"/>
            <a:r>
              <a:rPr lang="sk-SK" sz="2200" dirty="0"/>
              <a:t>Vašou úlohou bude vytvoriť stolovú</a:t>
            </a:r>
          </a:p>
          <a:p>
            <a:pPr algn="just"/>
            <a:r>
              <a:rPr lang="sk-SK" sz="2200" dirty="0"/>
              <a:t>hru o Európe.</a:t>
            </a:r>
          </a:p>
          <a:p>
            <a:pPr algn="just"/>
            <a:r>
              <a:rPr lang="sk-SK" sz="2200" dirty="0"/>
              <a:t>Vďaka tomu si atraktívnym</a:t>
            </a:r>
          </a:p>
          <a:p>
            <a:pPr algn="just"/>
            <a:r>
              <a:rPr lang="sk-SK" sz="2200" dirty="0"/>
              <a:t>spôsobom zopakujete </a:t>
            </a:r>
          </a:p>
          <a:p>
            <a:pPr algn="just"/>
            <a:r>
              <a:rPr lang="sk-SK" sz="2200" dirty="0"/>
              <a:t>vedomosti o tomto </a:t>
            </a:r>
          </a:p>
          <a:p>
            <a:pPr algn="just"/>
            <a:r>
              <a:rPr lang="sk-SK" sz="2200" dirty="0"/>
              <a:t>kontinente.</a:t>
            </a:r>
            <a:endParaRPr lang="sk-SK" sz="2400" dirty="0"/>
          </a:p>
          <a:p>
            <a:pPr algn="just"/>
            <a:endParaRPr lang="pl-PL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29622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01016"/>
            <a:ext cx="302292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93096"/>
            <a:ext cx="1581785" cy="111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314595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sk-SK" sz="8800" dirty="0"/>
              <a:t>ÚLOHA</a:t>
            </a:r>
          </a:p>
          <a:p>
            <a:pPr marL="109728" indent="0">
              <a:buNone/>
            </a:pPr>
            <a:r>
              <a:rPr lang="sk-SK" sz="8800" dirty="0"/>
              <a:t>Vytvoríme stolovú hru s názvom EURÓPA.</a:t>
            </a:r>
          </a:p>
          <a:p>
            <a:pPr marL="109728" indent="0">
              <a:buNone/>
            </a:pPr>
            <a:r>
              <a:rPr lang="sk-SK" sz="8800" dirty="0"/>
              <a:t>Mala by obsahovať hraciu plochu, kartičky s otázkami, žetóny, figúrky a kocku. Figúrkami môžu byť napr. štople od fliaš a kocku si môžete požičať z inej hry. Pripraviť je potrebné aj pravidlá hry.</a:t>
            </a:r>
          </a:p>
          <a:p>
            <a:pPr marL="109728" indent="0">
              <a:buNone/>
            </a:pPr>
            <a:r>
              <a:rPr lang="sk-SK" sz="8800" dirty="0"/>
              <a:t>Rozdeľte sa do 2-3 skupín. (Počet skupín a osôb v skupine závisí od počtu osôb v triede).V skupine si určite vedúceho. Každá skupina vytvorí jednu stolovú hru. Všetci pracujú na výslednom efekte.</a:t>
            </a:r>
          </a:p>
          <a:p>
            <a:pPr marL="109728" indent="0">
              <a:buNone/>
            </a:pPr>
            <a:r>
              <a:rPr lang="sk-SK" sz="8800" dirty="0"/>
              <a:t>Vaša skupinová a individuálna práca ovplyvní konečný výsledok a Vami pripravená hra môže slúžiť iným žiakom.</a:t>
            </a:r>
          </a:p>
          <a:p>
            <a:pPr marL="109728" indent="0">
              <a:buNone/>
            </a:pPr>
            <a:r>
              <a:rPr lang="sk-SK" sz="8800" dirty="0"/>
              <a:t>Po ukončení práce poviete,</a:t>
            </a:r>
          </a:p>
          <a:p>
            <a:pPr marL="109728" indent="0">
              <a:buNone/>
            </a:pPr>
            <a:r>
              <a:rPr lang="sk-SK" sz="8800" dirty="0"/>
              <a:t>ako ste ju tvorili, aké sú jej pravidlá</a:t>
            </a:r>
          </a:p>
          <a:p>
            <a:pPr marL="109728" indent="0">
              <a:buNone/>
            </a:pPr>
            <a:r>
              <a:rPr lang="sk-SK" sz="8800" dirty="0"/>
              <a:t>a spoločne si ju zahráte. </a:t>
            </a:r>
          </a:p>
          <a:p>
            <a:pPr marL="109728" indent="0">
              <a:buNone/>
            </a:pPr>
            <a:r>
              <a:rPr lang="sk-SK" sz="8800" dirty="0"/>
              <a:t>Prajeme Vám príjemnú zábavu.</a:t>
            </a:r>
          </a:p>
          <a:p>
            <a:endParaRPr lang="sk-SK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304800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15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109728" indent="0" algn="ctr">
              <a:buNone/>
            </a:pPr>
            <a:r>
              <a:rPr lang="sk-SK" sz="8800" dirty="0"/>
              <a:t>PROCES</a:t>
            </a:r>
          </a:p>
          <a:p>
            <a:pPr marL="109728" indent="0" algn="ctr">
              <a:buNone/>
            </a:pPr>
            <a:r>
              <a:rPr lang="sk-SK" sz="8800" dirty="0"/>
              <a:t>Rozdeľte sa do skupín. Vyberte si vedúceho. </a:t>
            </a:r>
          </a:p>
          <a:p>
            <a:pPr marL="109728" indent="0" algn="ctr">
              <a:buNone/>
            </a:pPr>
            <a:r>
              <a:rPr lang="sk-SK" sz="8800" dirty="0"/>
              <a:t>Rozdeľte si prácu (jednotlivé úlohy, ktoré sú uvedené nižšie). </a:t>
            </a:r>
          </a:p>
          <a:p>
            <a:pPr marL="109728" indent="0">
              <a:buNone/>
            </a:pPr>
            <a:r>
              <a:rPr lang="sk-SK" sz="8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 hracej plochy.</a:t>
            </a:r>
          </a:p>
          <a:p>
            <a:pPr marL="109728" indent="0" algn="just">
              <a:buNone/>
            </a:pPr>
            <a:r>
              <a:rPr lang="sk-SK" sz="8800" dirty="0"/>
              <a:t>Hracia plocha by mala byť vyrobená na tvrdom farebnom kartóne (napr. A2). V strede by mala byť prilepená kontúrovaná mapa Európy. Jednotlivé štáty vyfarbite rôznymi farbami a označte číslami. Moria a oceány označte modrou farbou. Okolo mapy naplánujte políčka (nie menej ako 60). Medzi nimi by sa mali nachádzať políčka špeciálne označené rôznymi farbami (žlté, oranžové, červené, modré a zelené políčka). Farby políčok zodpovedajú farbám kariet s otázkami.</a:t>
            </a:r>
          </a:p>
          <a:p>
            <a:pPr marL="109728" indent="0">
              <a:buNone/>
            </a:pPr>
            <a:r>
              <a:rPr lang="sk-SK" sz="8800" dirty="0"/>
              <a:t>Za správnu odpoveď získava</a:t>
            </a:r>
          </a:p>
          <a:p>
            <a:pPr marL="109728" indent="0">
              <a:buNone/>
            </a:pPr>
            <a:r>
              <a:rPr lang="sk-SK" sz="8800" dirty="0"/>
              <a:t>hráč žetón. 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5911"/>
            <a:ext cx="2952328" cy="220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43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sk-SK" sz="2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 kartičiek s otázkami.</a:t>
            </a:r>
          </a:p>
          <a:p>
            <a:pPr marL="109728" indent="0">
              <a:buNone/>
            </a:pPr>
            <a:r>
              <a:rPr lang="sk-SK" sz="2200" dirty="0"/>
              <a:t>Karty s otázkami by mali byť vyrobené z farebného kartónu. Otázky môžu byť otvorené alebo môžete ponúknuť na výber aj niekoľko možností.</a:t>
            </a:r>
          </a:p>
          <a:p>
            <a:pPr marL="109728" indent="0">
              <a:buNone/>
            </a:pPr>
            <a:endParaRPr lang="sk-SK" sz="2200" dirty="0"/>
          </a:p>
          <a:p>
            <a:pPr marL="109728" indent="0">
              <a:buNone/>
            </a:pPr>
            <a:r>
              <a:rPr lang="sk-SK" sz="2200" dirty="0">
                <a:solidFill>
                  <a:srgbClr val="FFC000"/>
                </a:solidFill>
              </a:rPr>
              <a:t>Oranžové karty</a:t>
            </a:r>
            <a:r>
              <a:rPr lang="sk-SK" sz="2200" dirty="0"/>
              <a:t>- otázky, ktoré sa týkajú štátov uvedených na mape.</a:t>
            </a:r>
          </a:p>
          <a:p>
            <a:pPr marL="109728" indent="0">
              <a:buNone/>
            </a:pPr>
            <a:r>
              <a:rPr lang="sk-SK" sz="2200" dirty="0"/>
              <a:t>( Aký štát sa nachádza na mape pod číslom…..?)</a:t>
            </a:r>
          </a:p>
          <a:p>
            <a:pPr marL="109728" indent="0">
              <a:buNone/>
            </a:pPr>
            <a:r>
              <a:rPr lang="sk-SK" sz="2200" dirty="0">
                <a:solidFill>
                  <a:srgbClr val="FF0000"/>
                </a:solidFill>
              </a:rPr>
              <a:t>Červené karty </a:t>
            </a:r>
            <a:r>
              <a:rPr lang="sk-SK" sz="2200" dirty="0"/>
              <a:t>– otázky týkajúce sa európskych hlavných miest. </a:t>
            </a:r>
          </a:p>
          <a:p>
            <a:pPr marL="109728" indent="0">
              <a:buNone/>
            </a:pPr>
            <a:r>
              <a:rPr lang="sk-SK" sz="2200" dirty="0"/>
              <a:t>(Aké je hlavné mesto………?)</a:t>
            </a:r>
          </a:p>
          <a:p>
            <a:pPr marL="109728" indent="0">
              <a:buNone/>
            </a:pPr>
            <a:r>
              <a:rPr lang="sk-SK" sz="2200" dirty="0">
                <a:solidFill>
                  <a:srgbClr val="FFFF00"/>
                </a:solidFill>
              </a:rPr>
              <a:t>Žlté karty </a:t>
            </a:r>
            <a:r>
              <a:rPr lang="sk-SK" sz="2200" dirty="0"/>
              <a:t>– karty s vlajkami vybraných európskych štátov (povinne štátov susediacich so Slovenskom)</a:t>
            </a:r>
          </a:p>
          <a:p>
            <a:pPr marL="109728" indent="0">
              <a:buNone/>
            </a:pP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1483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2200" dirty="0">
                <a:solidFill>
                  <a:srgbClr val="00B050"/>
                </a:solidFill>
              </a:rPr>
              <a:t>Zelené karty</a:t>
            </a:r>
            <a:r>
              <a:rPr lang="sk-SK" sz="2200" dirty="0"/>
              <a:t>– rôzne otázky ( napr.  také, ktoré sa týkajú najvyšších európskych hôr, najdlhších riek, môr, polostrovov, ostrovov, najväčšieho jazera, štátov, ktoré susedia so Slovenskom atď.) Množstvo a náročnosť otázok závisí od Vás.</a:t>
            </a:r>
          </a:p>
          <a:p>
            <a:pPr marL="109728" indent="0">
              <a:buNone/>
            </a:pPr>
            <a:r>
              <a:rPr lang="sk-SK" sz="2200" dirty="0">
                <a:solidFill>
                  <a:srgbClr val="00B0F0"/>
                </a:solidFill>
              </a:rPr>
              <a:t>Modré karty </a:t>
            </a:r>
            <a:r>
              <a:rPr lang="sk-SK" sz="2200" dirty="0"/>
              <a:t>– otázky týkajúce sa turistických atrakcií (pamiatok).</a:t>
            </a:r>
          </a:p>
          <a:p>
            <a:pPr marL="109728" indent="0">
              <a:buNone/>
            </a:pPr>
            <a:r>
              <a:rPr lang="sk-SK" sz="2200" dirty="0"/>
              <a:t>Môžete využiť fotografie, výstrižky z novín, pohľadnice,  vytlačené obrázky. Hráč musí pamiatku spoznať, povedať jej názov a to, kde sa nachádza.</a:t>
            </a:r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82917"/>
            <a:ext cx="6984776" cy="21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0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sk-SK" sz="2200" dirty="0"/>
              <a:t>Informácie potrebné na prípravu hracej plochy a otázok nájdete na internetových stránkach, môžete využiť aj príručky.</a:t>
            </a:r>
          </a:p>
          <a:p>
            <a:pPr marL="109728" indent="0">
              <a:buNone/>
            </a:pPr>
            <a:r>
              <a:rPr lang="sk-SK" sz="2200" dirty="0"/>
              <a:t>Hra by mala byť farebná a estetická.</a:t>
            </a:r>
          </a:p>
          <a:p>
            <a:pPr marL="109728" indent="0">
              <a:buNone/>
            </a:pPr>
            <a:r>
              <a:rPr lang="sk-SK" sz="2200" dirty="0"/>
              <a:t>Na zadnej strane hracej plochy by sa mali nachádzať mená a priezviská žiakov, ktorí ju pripravili.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7166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08728"/>
            <a:ext cx="1584176" cy="24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720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sk-SK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 žetónov.</a:t>
            </a:r>
          </a:p>
          <a:p>
            <a:pPr marL="109728" indent="0">
              <a:buNone/>
            </a:pPr>
            <a:r>
              <a:rPr lang="sk-SK" sz="2600" dirty="0"/>
              <a:t>Za dobré odpovede získa hráč žetóny.</a:t>
            </a:r>
          </a:p>
          <a:p>
            <a:pPr marL="109728" indent="0">
              <a:buNone/>
            </a:pPr>
            <a:r>
              <a:rPr lang="sk-SK" sz="2600" dirty="0"/>
              <a:t>Vyhráva ten, kto nazbiera najviac žetónov. Môžete ich vystrihnúť z kartónu, použiť gombíky alebo iné drobné veci.</a:t>
            </a:r>
          </a:p>
          <a:p>
            <a:pPr marL="109728" indent="0">
              <a:buNone/>
            </a:pPr>
            <a:endParaRPr lang="pl-PL" sz="2600" dirty="0"/>
          </a:p>
          <a:p>
            <a:pPr marL="109728" indent="0">
              <a:buNone/>
            </a:pPr>
            <a:r>
              <a:rPr lang="sk-SK" sz="2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Príprava inštrukcie.</a:t>
            </a:r>
          </a:p>
          <a:p>
            <a:pPr marL="109728" indent="0">
              <a:buNone/>
            </a:pPr>
            <a:r>
              <a:rPr lang="sk-SK" sz="2600" dirty="0"/>
              <a:t>Inštrukcia musí obsahovať pravidlá hry.</a:t>
            </a:r>
          </a:p>
          <a:p>
            <a:pPr marL="109728" indent="0">
              <a:buNone/>
            </a:pPr>
            <a:r>
              <a:rPr lang="sk-SK" sz="2600" dirty="0"/>
              <a:t>Počas písania pravidiel Vám pomôžu zvraty a vety:</a:t>
            </a:r>
          </a:p>
          <a:p>
            <a:pPr marL="109728" indent="0">
              <a:buNone/>
            </a:pPr>
            <a:r>
              <a:rPr lang="sk-SK" sz="2600" dirty="0"/>
              <a:t>Počet hráčov: …………….</a:t>
            </a:r>
          </a:p>
          <a:p>
            <a:pPr marL="109728" indent="0">
              <a:buNone/>
            </a:pPr>
            <a:r>
              <a:rPr lang="sk-SK" sz="2600" dirty="0"/>
              <a:t>Hru začína osoba, ktorá……..</a:t>
            </a:r>
          </a:p>
          <a:p>
            <a:pPr marL="109728" indent="0">
              <a:buNone/>
            </a:pPr>
            <a:r>
              <a:rPr lang="sk-SK" sz="2600" dirty="0"/>
              <a:t>Na hracej ploche sú farebné políčka (aké) ………………. </a:t>
            </a:r>
          </a:p>
          <a:p>
            <a:pPr marL="109728" indent="0">
              <a:buNone/>
            </a:pPr>
            <a:r>
              <a:rPr lang="sk-SK" sz="2600" dirty="0"/>
              <a:t>Hráč, ktorý sa dostane na dane políčko (čo robí?)……………</a:t>
            </a:r>
          </a:p>
          <a:p>
            <a:pPr marL="109728" indent="0">
              <a:buNone/>
            </a:pPr>
            <a:r>
              <a:rPr lang="sk-SK" sz="2600" dirty="0"/>
              <a:t>Za dobru odpoveď získava (čo?)………………</a:t>
            </a:r>
          </a:p>
          <a:p>
            <a:pPr marL="109728" indent="0">
              <a:buNone/>
            </a:pPr>
            <a:r>
              <a:rPr lang="sk-SK" sz="2600" dirty="0"/>
              <a:t>Vyhráva hráč, ktorý má (koľko?)…..  žetónov.</a:t>
            </a:r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3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sk-SK" sz="8800" dirty="0"/>
              <a:t>Navrhovaný čas realizácie projektu sú tri týždne, </a:t>
            </a:r>
          </a:p>
          <a:p>
            <a:pPr marL="109728" indent="0">
              <a:buNone/>
            </a:pPr>
            <a:r>
              <a:rPr lang="sk-SK" sz="8800" dirty="0"/>
              <a:t>ale v prípade potreby ho možno predĺžiť.</a:t>
            </a:r>
          </a:p>
          <a:p>
            <a:pPr marL="109728" indent="0">
              <a:buNone/>
            </a:pPr>
            <a:r>
              <a:rPr lang="sk-SK" sz="8800" dirty="0"/>
              <a:t>1. týždeň</a:t>
            </a:r>
          </a:p>
          <a:p>
            <a:pPr marL="109728" indent="0">
              <a:buNone/>
            </a:pPr>
            <a:r>
              <a:rPr lang="sk-SK" sz="8800" dirty="0"/>
              <a:t>– oboznamovanie sa s obsahom WQ </a:t>
            </a:r>
          </a:p>
          <a:p>
            <a:pPr marL="109728" indent="0">
              <a:buNone/>
            </a:pPr>
            <a:r>
              <a:rPr lang="sk-SK" sz="8800" dirty="0"/>
              <a:t>- Rozdelenie do skupín, výber vedúceho</a:t>
            </a:r>
          </a:p>
          <a:p>
            <a:pPr marL="109728" indent="0">
              <a:buNone/>
            </a:pPr>
            <a:r>
              <a:rPr lang="sk-SK" sz="8800" dirty="0"/>
              <a:t>- Rozdelenie úloh medzi skupinami</a:t>
            </a:r>
          </a:p>
          <a:p>
            <a:pPr marL="109728" indent="0">
              <a:buNone/>
            </a:pPr>
            <a:r>
              <a:rPr lang="sk-SK" sz="8800" dirty="0"/>
              <a:t>- Oboznámenie sa so zdrojovými materiálmi, </a:t>
            </a:r>
          </a:p>
          <a:p>
            <a:pPr marL="109728" indent="0">
              <a:buNone/>
            </a:pPr>
            <a:r>
              <a:rPr lang="sk-SK" sz="8800" dirty="0"/>
              <a:t>- Príprava potrebných materiálov, návrhy otázok (na kartičky s otázkami), obrázkov, fotografií</a:t>
            </a:r>
          </a:p>
          <a:p>
            <a:pPr marL="109728" indent="0">
              <a:buNone/>
            </a:pPr>
            <a:r>
              <a:rPr lang="sk-SK" sz="8800" dirty="0"/>
              <a:t>2. týždeň</a:t>
            </a:r>
          </a:p>
          <a:p>
            <a:pPr marL="109728" indent="0">
              <a:buNone/>
            </a:pPr>
            <a:r>
              <a:rPr lang="sk-SK" sz="8800" dirty="0"/>
              <a:t>-  Príprava hracej plochy a kariet s otázkami</a:t>
            </a:r>
          </a:p>
          <a:p>
            <a:pPr marL="109728" indent="0">
              <a:buNone/>
            </a:pPr>
            <a:r>
              <a:rPr lang="sk-SK" sz="8800" dirty="0"/>
              <a:t>- Príprava žetónov, figúrok, kocky</a:t>
            </a:r>
          </a:p>
          <a:p>
            <a:pPr marL="109728" indent="0">
              <a:buNone/>
            </a:pPr>
            <a:r>
              <a:rPr lang="sk-SK" sz="8800" dirty="0"/>
              <a:t>- Príprava pravidiel hry</a:t>
            </a:r>
          </a:p>
          <a:p>
            <a:pPr marL="109728" indent="0">
              <a:buNone/>
            </a:pPr>
            <a:r>
              <a:rPr lang="sk-SK" sz="8800" dirty="0"/>
              <a:t> 3. týždeň</a:t>
            </a:r>
          </a:p>
          <a:p>
            <a:pPr marL="109728" indent="0">
              <a:buNone/>
            </a:pPr>
            <a:r>
              <a:rPr lang="sk-SK" sz="8800" dirty="0"/>
              <a:t> -  Prezentácia práce (porozprávate sa o tom, ako sa volá, ako ste ju pripravovali a aké sú pravidlá hry)</a:t>
            </a:r>
          </a:p>
          <a:p>
            <a:pPr marL="109728" indent="0">
              <a:buNone/>
            </a:pPr>
            <a:r>
              <a:rPr lang="sk-SK" sz="8800" dirty="0"/>
              <a:t>- Spoločná hra.</a:t>
            </a:r>
          </a:p>
          <a:p>
            <a:pPr marL="109728" indent="0">
              <a:buNone/>
            </a:pPr>
            <a:endParaRPr lang="pl-PL" dirty="0"/>
          </a:p>
          <a:p>
            <a:pPr marL="109728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3912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1054</Words>
  <Application>Microsoft Office PowerPoint</Application>
  <PresentationFormat>Pokaz na ekranie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Hol</vt:lpstr>
      <vt:lpstr>Európa – stolní hra   WEB QUEST určený pre žiakov  šiestej a siedmej triedy základnej školy.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ZDROJE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Zdroje použitých obrázkov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 – gra planszowa</dc:title>
  <dc:creator>Ewa</dc:creator>
  <cp:lastModifiedBy>Anna Basta</cp:lastModifiedBy>
  <cp:revision>59</cp:revision>
  <dcterms:created xsi:type="dcterms:W3CDTF">2018-08-26T16:55:27Z</dcterms:created>
  <dcterms:modified xsi:type="dcterms:W3CDTF">2020-01-22T14:31:11Z</dcterms:modified>
</cp:coreProperties>
</file>