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7" r:id="rId4"/>
    <p:sldId id="258" r:id="rId5"/>
    <p:sldId id="259" r:id="rId6"/>
    <p:sldId id="260" r:id="rId7"/>
    <p:sldId id="261" r:id="rId8"/>
    <p:sldId id="262" r:id="rId9"/>
    <p:sldId id="263" r:id="rId10"/>
    <p:sldId id="264" r:id="rId11"/>
    <p:sldId id="265" r:id="rId12"/>
    <p:sldId id="266" r:id="rId13"/>
    <p:sldId id="267" r:id="rId14"/>
    <p:sldId id="270" r:id="rId15"/>
    <p:sldId id="268" r:id="rId16"/>
    <p:sldId id="274" r:id="rId17"/>
    <p:sldId id="271" r:id="rId18"/>
    <p:sldId id="273" r:id="rId19"/>
    <p:sldId id="275" r:id="rId20"/>
    <p:sldId id="276" r:id="rId21"/>
    <p:sldId id="27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7E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82" y="30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l-PL"/>
              <a:t>Kliknij, aby edytować styl</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E760114D-F19C-48BD-A53E-20F58FEC4EEB}" type="datetimeFigureOut">
              <a:rPr lang="pl-PL" smtClean="0"/>
              <a:pPr/>
              <a:t>14.01.2020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666CF84-F738-4BB2-9F93-1F294F37DC84}" type="slidenum">
              <a:rPr lang="pl-PL" smtClean="0"/>
              <a:pPr/>
              <a:t>‹#›</a:t>
            </a:fld>
            <a:endParaRPr lang="pl-P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587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E760114D-F19C-48BD-A53E-20F58FEC4EEB}" type="datetimeFigureOut">
              <a:rPr lang="pl-PL" smtClean="0"/>
              <a:pPr/>
              <a:t>14.01.2020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666CF84-F738-4BB2-9F93-1F294F37DC84}" type="slidenum">
              <a:rPr lang="pl-PL" smtClean="0"/>
              <a:pPr/>
              <a:t>‹#›</a:t>
            </a:fld>
            <a:endParaRPr lang="pl-PL"/>
          </a:p>
        </p:txBody>
      </p:sp>
    </p:spTree>
    <p:extLst>
      <p:ext uri="{BB962C8B-B14F-4D97-AF65-F5344CB8AC3E}">
        <p14:creationId xmlns:p14="http://schemas.microsoft.com/office/powerpoint/2010/main" val="469095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E760114D-F19C-48BD-A53E-20F58FEC4EEB}" type="datetimeFigureOut">
              <a:rPr lang="pl-PL" smtClean="0"/>
              <a:pPr/>
              <a:t>14.01.2020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666CF84-F738-4BB2-9F93-1F294F37DC84}" type="slidenum">
              <a:rPr lang="pl-PL" smtClean="0"/>
              <a:pPr/>
              <a:t>‹#›</a:t>
            </a:fld>
            <a:endParaRPr lang="pl-PL"/>
          </a:p>
        </p:txBody>
      </p:sp>
    </p:spTree>
    <p:extLst>
      <p:ext uri="{BB962C8B-B14F-4D97-AF65-F5344CB8AC3E}">
        <p14:creationId xmlns:p14="http://schemas.microsoft.com/office/powerpoint/2010/main" val="1787216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E760114D-F19C-48BD-A53E-20F58FEC4EEB}" type="datetimeFigureOut">
              <a:rPr lang="pl-PL" smtClean="0"/>
              <a:pPr/>
              <a:t>14.01.2020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666CF84-F738-4BB2-9F93-1F294F37DC84}" type="slidenum">
              <a:rPr lang="pl-PL" smtClean="0"/>
              <a:pPr/>
              <a:t>‹#›</a:t>
            </a:fld>
            <a:endParaRPr lang="pl-PL"/>
          </a:p>
        </p:txBody>
      </p:sp>
    </p:spTree>
    <p:extLst>
      <p:ext uri="{BB962C8B-B14F-4D97-AF65-F5344CB8AC3E}">
        <p14:creationId xmlns:p14="http://schemas.microsoft.com/office/powerpoint/2010/main" val="103580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l-PL"/>
              <a:t>Kliknij, aby edytować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E760114D-F19C-48BD-A53E-20F58FEC4EEB}" type="datetimeFigureOut">
              <a:rPr lang="pl-PL" smtClean="0"/>
              <a:pPr/>
              <a:t>14.01.2020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666CF84-F738-4BB2-9F93-1F294F37DC84}" type="slidenum">
              <a:rPr lang="pl-PL" smtClean="0"/>
              <a:pPr/>
              <a:t>‹#›</a:t>
            </a:fld>
            <a:endParaRPr lang="pl-P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958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l-PL"/>
              <a:t>Kliknij, aby edytować styl</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E760114D-F19C-48BD-A53E-20F58FEC4EEB}" type="datetimeFigureOut">
              <a:rPr lang="pl-PL" smtClean="0"/>
              <a:pPr/>
              <a:t>14.01.2020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666CF84-F738-4BB2-9F93-1F294F37DC84}" type="slidenum">
              <a:rPr lang="pl-PL" smtClean="0"/>
              <a:pPr/>
              <a:t>‹#›</a:t>
            </a:fld>
            <a:endParaRPr lang="pl-PL"/>
          </a:p>
        </p:txBody>
      </p:sp>
    </p:spTree>
    <p:extLst>
      <p:ext uri="{BB962C8B-B14F-4D97-AF65-F5344CB8AC3E}">
        <p14:creationId xmlns:p14="http://schemas.microsoft.com/office/powerpoint/2010/main" val="1444158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l-PL"/>
              <a:t>Kliknij, aby edytować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097280" y="2582334"/>
            <a:ext cx="4937760" cy="337820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217920" y="2582334"/>
            <a:ext cx="4937760" cy="337820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E760114D-F19C-48BD-A53E-20F58FEC4EEB}" type="datetimeFigureOut">
              <a:rPr lang="pl-PL" smtClean="0"/>
              <a:pPr/>
              <a:t>14.01.2020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2666CF84-F738-4BB2-9F93-1F294F37DC84}" type="slidenum">
              <a:rPr lang="pl-PL" smtClean="0"/>
              <a:pPr/>
              <a:t>‹#›</a:t>
            </a:fld>
            <a:endParaRPr lang="pl-PL"/>
          </a:p>
        </p:txBody>
      </p:sp>
    </p:spTree>
    <p:extLst>
      <p:ext uri="{BB962C8B-B14F-4D97-AF65-F5344CB8AC3E}">
        <p14:creationId xmlns:p14="http://schemas.microsoft.com/office/powerpoint/2010/main" val="4293990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E760114D-F19C-48BD-A53E-20F58FEC4EEB}" type="datetimeFigureOut">
              <a:rPr lang="pl-PL" smtClean="0"/>
              <a:pPr/>
              <a:t>14.01.2020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2666CF84-F738-4BB2-9F93-1F294F37DC84}" type="slidenum">
              <a:rPr lang="pl-PL" smtClean="0"/>
              <a:pPr/>
              <a:t>‹#›</a:t>
            </a:fld>
            <a:endParaRPr lang="pl-PL"/>
          </a:p>
        </p:txBody>
      </p:sp>
    </p:spTree>
    <p:extLst>
      <p:ext uri="{BB962C8B-B14F-4D97-AF65-F5344CB8AC3E}">
        <p14:creationId xmlns:p14="http://schemas.microsoft.com/office/powerpoint/2010/main" val="368857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760114D-F19C-48BD-A53E-20F58FEC4EEB}" type="datetimeFigureOut">
              <a:rPr lang="pl-PL" smtClean="0"/>
              <a:pPr/>
              <a:t>14.01.2020</a:t>
            </a:fld>
            <a:endParaRPr lang="pl-P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pl-PL"/>
          </a:p>
        </p:txBody>
      </p:sp>
      <p:sp>
        <p:nvSpPr>
          <p:cNvPr id="9" name="Slide Number Placeholder 8"/>
          <p:cNvSpPr>
            <a:spLocks noGrp="1"/>
          </p:cNvSpPr>
          <p:nvPr>
            <p:ph type="sldNum" sz="quarter" idx="12"/>
          </p:nvPr>
        </p:nvSpPr>
        <p:spPr/>
        <p:txBody>
          <a:bodyPr/>
          <a:lstStyle/>
          <a:p>
            <a:fld id="{2666CF84-F738-4BB2-9F93-1F294F37DC84}" type="slidenum">
              <a:rPr lang="pl-PL" smtClean="0"/>
              <a:pPr/>
              <a:t>‹#›</a:t>
            </a:fld>
            <a:endParaRPr lang="pl-PL"/>
          </a:p>
        </p:txBody>
      </p:sp>
    </p:spTree>
    <p:extLst>
      <p:ext uri="{BB962C8B-B14F-4D97-AF65-F5344CB8AC3E}">
        <p14:creationId xmlns:p14="http://schemas.microsoft.com/office/powerpoint/2010/main" val="664450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l-PL"/>
              <a:t>Kliknij, aby edytować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760114D-F19C-48BD-A53E-20F58FEC4EEB}" type="datetimeFigureOut">
              <a:rPr lang="pl-PL" smtClean="0"/>
              <a:pPr/>
              <a:t>14.01.2020</a:t>
            </a:fld>
            <a:endParaRPr lang="pl-P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pl-P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666CF84-F738-4BB2-9F93-1F294F37DC84}" type="slidenum">
              <a:rPr lang="pl-PL" smtClean="0"/>
              <a:pPr/>
              <a:t>‹#›</a:t>
            </a:fld>
            <a:endParaRPr lang="pl-PL"/>
          </a:p>
        </p:txBody>
      </p:sp>
    </p:spTree>
    <p:extLst>
      <p:ext uri="{BB962C8B-B14F-4D97-AF65-F5344CB8AC3E}">
        <p14:creationId xmlns:p14="http://schemas.microsoft.com/office/powerpoint/2010/main" val="1489731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E760114D-F19C-48BD-A53E-20F58FEC4EEB}" type="datetimeFigureOut">
              <a:rPr lang="pl-PL" smtClean="0"/>
              <a:pPr/>
              <a:t>14.01.2020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666CF84-F738-4BB2-9F93-1F294F37DC84}" type="slidenum">
              <a:rPr lang="pl-PL" smtClean="0"/>
              <a:pPr/>
              <a:t>‹#›</a:t>
            </a:fld>
            <a:endParaRPr lang="pl-PL"/>
          </a:p>
        </p:txBody>
      </p:sp>
    </p:spTree>
    <p:extLst>
      <p:ext uri="{BB962C8B-B14F-4D97-AF65-F5344CB8AC3E}">
        <p14:creationId xmlns:p14="http://schemas.microsoft.com/office/powerpoint/2010/main" val="1110313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l-PL"/>
              <a:t>Kliknij, aby edytować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760114D-F19C-48BD-A53E-20F58FEC4EEB}" type="datetimeFigureOut">
              <a:rPr lang="pl-PL" smtClean="0"/>
              <a:pPr/>
              <a:t>14.01.2020</a:t>
            </a:fld>
            <a:endParaRPr lang="pl-P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pl-P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666CF84-F738-4BB2-9F93-1F294F37DC84}" type="slidenum">
              <a:rPr lang="pl-PL" smtClean="0"/>
              <a:pPr/>
              <a:t>‹#›</a:t>
            </a:fld>
            <a:endParaRPr lang="pl-P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9759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9.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commons.wikimedia.org/wiki/File:Jean_victor_balin_bread.svg" TargetMode="External"/><Relationship Id="rId11" Type="http://schemas.openxmlformats.org/officeDocument/2006/relationships/hyperlink" Target="http://aha44.pl/content/view/1144/209/" TargetMode="External"/><Relationship Id="rId5" Type="http://schemas.openxmlformats.org/officeDocument/2006/relationships/image" Target="../media/image3.png"/><Relationship Id="rId15" Type="http://schemas.openxmlformats.org/officeDocument/2006/relationships/image" Target="../media/image9.jpeg"/><Relationship Id="rId10" Type="http://schemas.openxmlformats.org/officeDocument/2006/relationships/image" Target="../media/image6.gif"/><Relationship Id="rId4" Type="http://schemas.openxmlformats.org/officeDocument/2006/relationships/image" Target="../media/image3.svg"/><Relationship Id="rId9" Type="http://schemas.openxmlformats.org/officeDocument/2006/relationships/hyperlink" Target="http://psiqueviva.com/educacion-para-todos-lenguaje-y-pensamiento/" TargetMode="External"/><Relationship Id="rId1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hyperlink" Target="https://www.umimematiku.cz/cviceni-zlomky" TargetMode="Externa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hyperlink" Target="https://www.e-matematika.cz/zakladni-skoly/01-jak-scitat-zlomky.php" TargetMode="External"/><Relationship Id="rId5" Type="http://schemas.openxmlformats.org/officeDocument/2006/relationships/hyperlink" Target="https://matematika.cz/zlomky" TargetMode="External"/><Relationship Id="rId4" Type="http://schemas.openxmlformats.org/officeDocument/2006/relationships/hyperlink" Target="https://cs.wikipedia.org/wiki/Zlomek"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39.jpe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xmlns="" id="{57721C59-42AA-4936-AB7F-B4E99DCB288E}"/>
              </a:ext>
            </a:extLst>
          </p:cNvPr>
          <p:cNvSpPr>
            <a:spLocks noGrp="1"/>
          </p:cNvSpPr>
          <p:nvPr>
            <p:ph type="title"/>
          </p:nvPr>
        </p:nvSpPr>
        <p:spPr>
          <a:xfrm>
            <a:off x="839980" y="2161309"/>
            <a:ext cx="10155498" cy="2264424"/>
          </a:xfrm>
        </p:spPr>
        <p:txBody>
          <a:bodyPr>
            <a:normAutofit fontScale="90000"/>
          </a:bodyPr>
          <a:lstStyle/>
          <a:p>
            <a:pPr algn="ct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sz="2700" dirty="0"/>
              <a:t/>
            </a:r>
            <a:br>
              <a:rPr sz="2700" dirty="0"/>
            </a:br>
            <a:r>
              <a:rPr lang="cs-CZ" sz="2700" b="1" dirty="0">
                <a:solidFill>
                  <a:srgbClr val="FFFF00"/>
                </a:solidFill>
                <a:latin typeface="Times New Roman" panose="02020603050405020304" pitchFamily="18" charset="0"/>
              </a:rPr>
              <a:t>S</a:t>
            </a:r>
            <a:r>
              <a:rPr lang="cs-CZ" sz="2700" b="1" dirty="0">
                <a:solidFill>
                  <a:srgbClr val="FF0000"/>
                </a:solidFill>
                <a:latin typeface="Times New Roman" panose="02020603050405020304" pitchFamily="18" charset="0"/>
              </a:rPr>
              <a:t>E</a:t>
            </a:r>
            <a:r>
              <a:rPr lang="cs-CZ" sz="2700" b="1" dirty="0">
                <a:solidFill>
                  <a:srgbClr val="0070C0"/>
                </a:solidFill>
                <a:latin typeface="Times New Roman" panose="02020603050405020304" pitchFamily="18" charset="0"/>
              </a:rPr>
              <a:t>T</a:t>
            </a:r>
            <a:r>
              <a:rPr lang="cs-CZ" sz="2700" b="1" dirty="0">
                <a:solidFill>
                  <a:srgbClr val="00B0F0"/>
                </a:solidFill>
                <a:latin typeface="Times New Roman" panose="02020603050405020304" pitchFamily="18" charset="0"/>
              </a:rPr>
              <a:t>K</a:t>
            </a:r>
            <a:r>
              <a:rPr lang="cs-CZ" sz="2700" b="1" dirty="0">
                <a:solidFill>
                  <a:srgbClr val="7030A0"/>
                </a:solidFill>
                <a:latin typeface="Times New Roman" panose="02020603050405020304" pitchFamily="18" charset="0"/>
              </a:rPr>
              <a:t>Á</a:t>
            </a:r>
            <a:r>
              <a:rPr lang="cs-CZ" sz="2700" b="1" dirty="0">
                <a:solidFill>
                  <a:schemeClr val="accent1"/>
                </a:solidFill>
                <a:latin typeface="Times New Roman" panose="02020603050405020304" pitchFamily="18" charset="0"/>
              </a:rPr>
              <a:t>NÍ</a:t>
            </a:r>
            <a:r>
              <a:rPr lang="cs-CZ" sz="2700" dirty="0"/>
              <a:t> </a:t>
            </a:r>
            <a:r>
              <a:rPr sz="2700" dirty="0"/>
              <a:t/>
            </a:r>
            <a:br>
              <a:rPr sz="2700" dirty="0"/>
            </a:br>
            <a:r>
              <a:rPr lang="cs-CZ" sz="2700" b="1" dirty="0">
                <a:solidFill>
                  <a:srgbClr val="92D050"/>
                </a:solidFill>
                <a:latin typeface="Times New Roman" panose="02020603050405020304" pitchFamily="18" charset="0"/>
              </a:rPr>
              <a:t>SE</a:t>
            </a:r>
            <a:r>
              <a:rPr lang="cs-CZ" sz="2700" dirty="0"/>
              <a:t> </a:t>
            </a:r>
            <a:r>
              <a:rPr lang="cs-CZ" sz="2700" b="1" dirty="0">
                <a:solidFill>
                  <a:schemeClr val="accent6"/>
                </a:solidFill>
                <a:latin typeface="Times New Roman" panose="02020603050405020304" pitchFamily="18" charset="0"/>
              </a:rPr>
              <a:t>Z</a:t>
            </a:r>
            <a:r>
              <a:rPr lang="cs-CZ" sz="2700" b="1" dirty="0">
                <a:solidFill>
                  <a:srgbClr val="C00000"/>
                </a:solidFill>
                <a:latin typeface="Times New Roman" panose="02020603050405020304" pitchFamily="18" charset="0"/>
              </a:rPr>
              <a:t>L</a:t>
            </a:r>
            <a:r>
              <a:rPr lang="cs-CZ" sz="2700" b="1" dirty="0">
                <a:solidFill>
                  <a:schemeClr val="accent2">
                    <a:lumMod val="75000"/>
                  </a:schemeClr>
                </a:solidFill>
                <a:latin typeface="Times New Roman" panose="02020603050405020304" pitchFamily="18" charset="0"/>
              </a:rPr>
              <a:t>O</a:t>
            </a:r>
            <a:r>
              <a:rPr lang="cs-CZ" sz="2700" b="1" dirty="0">
                <a:solidFill>
                  <a:srgbClr val="7030A0"/>
                </a:solidFill>
                <a:latin typeface="Times New Roman" panose="02020603050405020304" pitchFamily="18" charset="0"/>
              </a:rPr>
              <a:t>M</a:t>
            </a:r>
            <a:r>
              <a:rPr lang="cs-CZ" sz="2700" b="1" dirty="0">
                <a:solidFill>
                  <a:srgbClr val="FF0000"/>
                </a:solidFill>
                <a:latin typeface="Times New Roman" panose="02020603050405020304" pitchFamily="18" charset="0"/>
              </a:rPr>
              <a:t>K</a:t>
            </a:r>
            <a:r>
              <a:rPr lang="cs-CZ" sz="2700" b="1" dirty="0">
                <a:solidFill>
                  <a:schemeClr val="bg2">
                    <a:lumMod val="50000"/>
                  </a:schemeClr>
                </a:solidFill>
                <a:latin typeface="Times New Roman" panose="02020603050405020304" pitchFamily="18" charset="0"/>
              </a:rPr>
              <a:t>Y</a:t>
            </a:r>
            <a:r>
              <a:rPr dirty="0"/>
              <a:t/>
            </a:r>
            <a:br>
              <a:rPr dirty="0"/>
            </a:br>
            <a:r>
              <a:rPr lang="cs-CZ" sz="2000" b="1" dirty="0">
                <a:latin typeface="Times New Roman" panose="02020603050405020304" pitchFamily="18" charset="0"/>
              </a:rPr>
              <a:t>WEB QUEST JE URČEN PRO DRUHÝ STUPEŇ</a:t>
            </a:r>
            <a:r>
              <a:rPr dirty="0"/>
              <a:t/>
            </a:r>
            <a:br>
              <a:rPr dirty="0"/>
            </a:br>
            <a:r>
              <a:rPr lang="cs-CZ" sz="2000" b="1" dirty="0">
                <a:latin typeface="Times New Roman" panose="02020603050405020304" pitchFamily="18" charset="0"/>
              </a:rPr>
              <a:t> JAKO PODPORA V HODINÁCH MATEMATIKY </a:t>
            </a:r>
            <a:r>
              <a:rPr dirty="0"/>
              <a:t/>
            </a:r>
            <a:br>
              <a:rPr dirty="0"/>
            </a:br>
            <a:r>
              <a:rPr lang="cs-CZ" sz="2000" b="1" dirty="0">
                <a:latin typeface="Times New Roman" panose="02020603050405020304" pitchFamily="18" charset="0"/>
              </a:rPr>
              <a:t>(upevnění operací se zlomky)</a:t>
            </a:r>
            <a:r>
              <a:rPr dirty="0"/>
              <a:t/>
            </a:r>
            <a:br>
              <a:rPr dirty="0"/>
            </a:br>
            <a:r>
              <a:rPr lang="cs-CZ" sz="2000" b="1" dirty="0">
                <a:latin typeface="Times New Roman" panose="02020603050405020304" pitchFamily="18" charset="0"/>
              </a:rPr>
              <a:t>AUTOR: </a:t>
            </a:r>
            <a:r>
              <a:rPr lang="cs-CZ" sz="2000" b="1" dirty="0">
                <a:solidFill>
                  <a:srgbClr val="00B050"/>
                </a:solidFill>
                <a:latin typeface="Times New Roman" panose="02020603050405020304" pitchFamily="18" charset="0"/>
              </a:rPr>
              <a:t>SABINA FOLWARSKA</a:t>
            </a:r>
            <a:r>
              <a:rPr dirty="0"/>
              <a:t/>
            </a:r>
            <a:br>
              <a:rPr dirty="0"/>
            </a:br>
            <a:endParaRPr lang="cs-CZ" sz="2000" b="1" dirty="0">
              <a:solidFill>
                <a:srgbClr val="00B05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Symbol zastępczy zawartości 8">
                <a:extLst>
                  <a:ext uri="{FF2B5EF4-FFF2-40B4-BE49-F238E27FC236}">
                    <a16:creationId xmlns="" xmlns:a16="http://schemas.microsoft.com/office/drawing/2014/main" id="{1F19C635-A9DF-43BD-A70E-A398608FB4EE}"/>
                  </a:ext>
                </a:extLst>
              </p:cNvPr>
              <p:cNvSpPr>
                <a:spLocks noGrp="1"/>
              </p:cNvSpPr>
              <p:nvPr>
                <p:ph idx="1"/>
              </p:nvPr>
            </p:nvSpPr>
            <p:spPr>
              <a:xfrm>
                <a:off x="166255" y="4585855"/>
                <a:ext cx="11827477" cy="1504227"/>
              </a:xfrm>
            </p:spPr>
            <p:txBody>
              <a:bodyPr>
                <a:normAutofit fontScale="55000" lnSpcReduction="20000"/>
              </a:bodyPr>
              <a:lstStyle/>
              <a:p>
                <a:r>
                  <a:rPr lang="cs-CZ" dirty="0"/>
                  <a:t>­­</a:t>
                </a:r>
                <a14:m>
                  <m:oMath xmlns:m="http://schemas.openxmlformats.org/officeDocument/2006/math">
                    <m:f>
                      <m:fPr>
                        <m:ctrlPr>
                          <a:rPr lang="pl-PL" sz="4400" i="1" smtClean="0">
                            <a:solidFill>
                              <a:srgbClr val="FF0000"/>
                            </a:solidFill>
                            <a:latin typeface="Cambria Math" panose="02040503050406030204" pitchFamily="18" charset="0"/>
                          </a:rPr>
                        </m:ctrlPr>
                      </m:fPr>
                      <m:num>
                        <m:r>
                          <a:rPr lang="pl-PL" sz="4400" b="0" i="1" smtClean="0">
                            <a:solidFill>
                              <a:srgbClr val="FF0000"/>
                            </a:solidFill>
                            <a:latin typeface="Cambria Math" panose="02040503050406030204" pitchFamily="18" charset="0"/>
                          </a:rPr>
                          <m:t>1</m:t>
                        </m:r>
                      </m:num>
                      <m:den>
                        <m:r>
                          <a:rPr lang="pl-PL" sz="4400" b="0" i="1" smtClean="0">
                            <a:solidFill>
                              <a:srgbClr val="FF0000"/>
                            </a:solidFill>
                            <a:latin typeface="Cambria Math" panose="02040503050406030204" pitchFamily="18" charset="0"/>
                          </a:rPr>
                          <m:t>2</m:t>
                        </m:r>
                      </m:den>
                    </m:f>
                  </m:oMath>
                </a14:m>
                <a:r>
                  <a:rPr lang="cs-CZ" sz="4400" dirty="0">
                    <a:solidFill>
                      <a:srgbClr val="FF0000"/>
                    </a:solidFill>
                  </a:rPr>
                  <a:t> + </a:t>
                </a:r>
                <a14:m>
                  <m:oMath xmlns:m="http://schemas.openxmlformats.org/officeDocument/2006/math">
                    <m:f>
                      <m:fPr>
                        <m:ctrlPr>
                          <a:rPr lang="pl-PL" sz="4400" i="1" smtClean="0">
                            <a:solidFill>
                              <a:srgbClr val="FF0000"/>
                            </a:solidFill>
                            <a:latin typeface="Cambria Math" panose="02040503050406030204" pitchFamily="18" charset="0"/>
                          </a:rPr>
                        </m:ctrlPr>
                      </m:fPr>
                      <m:num>
                        <m:r>
                          <a:rPr lang="pl-PL" sz="4400" b="0" i="1" smtClean="0">
                            <a:solidFill>
                              <a:srgbClr val="FF0000"/>
                            </a:solidFill>
                            <a:latin typeface="Cambria Math" panose="02040503050406030204" pitchFamily="18" charset="0"/>
                          </a:rPr>
                          <m:t>2</m:t>
                        </m:r>
                      </m:num>
                      <m:den>
                        <m:r>
                          <a:rPr lang="pl-PL" sz="4400" b="0" i="1" smtClean="0">
                            <a:solidFill>
                              <a:srgbClr val="FF0000"/>
                            </a:solidFill>
                            <a:latin typeface="Cambria Math" panose="02040503050406030204" pitchFamily="18" charset="0"/>
                          </a:rPr>
                          <m:t>4</m:t>
                        </m:r>
                      </m:den>
                    </m:f>
                  </m:oMath>
                </a14:m>
                <a:r>
                  <a:rPr lang="cs-CZ" sz="4400" dirty="0">
                    <a:solidFill>
                      <a:srgbClr val="FF0000"/>
                    </a:solidFill>
                  </a:rPr>
                  <a:t> =  ?               </a:t>
                </a:r>
                <a14:m>
                  <m:oMath xmlns:m="http://schemas.openxmlformats.org/officeDocument/2006/math">
                    <m:f>
                      <m:fPr>
                        <m:ctrlPr>
                          <a:rPr lang="pl-PL" sz="4400" i="1" smtClean="0">
                            <a:solidFill>
                              <a:srgbClr val="00B050"/>
                            </a:solidFill>
                            <a:latin typeface="Cambria Math" panose="02040503050406030204" pitchFamily="18" charset="0"/>
                          </a:rPr>
                        </m:ctrlPr>
                      </m:fPr>
                      <m:num>
                        <m:r>
                          <a:rPr lang="pl-PL" sz="4400" b="0" i="1" smtClean="0">
                            <a:solidFill>
                              <a:srgbClr val="00B050"/>
                            </a:solidFill>
                            <a:latin typeface="Cambria Math" panose="02040503050406030204" pitchFamily="18" charset="0"/>
                          </a:rPr>
                          <m:t>3</m:t>
                        </m:r>
                      </m:num>
                      <m:den>
                        <m:r>
                          <a:rPr lang="pl-PL" sz="4400" b="0" i="1" smtClean="0">
                            <a:solidFill>
                              <a:srgbClr val="00B050"/>
                            </a:solidFill>
                            <a:latin typeface="Cambria Math" panose="02040503050406030204" pitchFamily="18" charset="0"/>
                          </a:rPr>
                          <m:t>4</m:t>
                        </m:r>
                      </m:den>
                    </m:f>
                    <m:r>
                      <a:rPr lang="pl-PL" sz="4400">
                        <a:solidFill>
                          <a:srgbClr val="00B050"/>
                        </a:solidFill>
                        <a:latin typeface="Cambria Math" panose="02040503050406030204" pitchFamily="18" charset="0"/>
                      </a:rPr>
                      <m:t>·</m:t>
                    </m:r>
                  </m:oMath>
                </a14:m>
                <a:r>
                  <a:rPr lang="cs-CZ" dirty="0"/>
                  <a:t>  </a:t>
                </a:r>
                <a14:m>
                  <m:oMath xmlns:m="http://schemas.openxmlformats.org/officeDocument/2006/math">
                    <m:f>
                      <m:fPr>
                        <m:ctrlPr>
                          <a:rPr lang="pl-PL" sz="4400" i="1" dirty="0" smtClean="0">
                            <a:solidFill>
                              <a:srgbClr val="00B050"/>
                            </a:solidFill>
                            <a:latin typeface="Cambria Math" panose="02040503050406030204" pitchFamily="18" charset="0"/>
                          </a:rPr>
                        </m:ctrlPr>
                      </m:fPr>
                      <m:num>
                        <m:r>
                          <a:rPr lang="pl-PL" sz="4400" b="0" i="1" dirty="0" smtClean="0">
                            <a:solidFill>
                              <a:srgbClr val="00B050"/>
                            </a:solidFill>
                            <a:latin typeface="Cambria Math" panose="02040503050406030204" pitchFamily="18" charset="0"/>
                          </a:rPr>
                          <m:t>4</m:t>
                        </m:r>
                      </m:num>
                      <m:den>
                        <m:r>
                          <a:rPr lang="pl-PL" sz="4400" b="0" i="1" dirty="0" smtClean="0">
                            <a:solidFill>
                              <a:srgbClr val="00B050"/>
                            </a:solidFill>
                            <a:latin typeface="Cambria Math" panose="02040503050406030204" pitchFamily="18" charset="0"/>
                          </a:rPr>
                          <m:t>3</m:t>
                        </m:r>
                      </m:den>
                    </m:f>
                  </m:oMath>
                </a14:m>
                <a:r>
                  <a:rPr lang="cs-CZ" sz="4400" dirty="0">
                    <a:solidFill>
                      <a:srgbClr val="00B050"/>
                    </a:solidFill>
                  </a:rPr>
                  <a:t> =  …                 </a:t>
                </a:r>
                <a14:m>
                  <m:oMath xmlns:m="http://schemas.openxmlformats.org/officeDocument/2006/math">
                    <m:f>
                      <m:fPr>
                        <m:ctrlPr>
                          <a:rPr lang="pl-PL" sz="4400" i="1" smtClean="0">
                            <a:solidFill>
                              <a:srgbClr val="FF0000"/>
                            </a:solidFill>
                            <a:latin typeface="Cambria Math" panose="02040503050406030204" pitchFamily="18" charset="0"/>
                          </a:rPr>
                        </m:ctrlPr>
                      </m:fPr>
                      <m:num>
                        <m:r>
                          <a:rPr lang="pl-PL" sz="4400" b="0" i="1" smtClean="0">
                            <a:solidFill>
                              <a:srgbClr val="FF0000"/>
                            </a:solidFill>
                            <a:latin typeface="Cambria Math" panose="02040503050406030204" pitchFamily="18" charset="0"/>
                          </a:rPr>
                          <m:t> 1</m:t>
                        </m:r>
                      </m:num>
                      <m:den>
                        <m:r>
                          <a:rPr lang="pl-PL" sz="4400" b="0" i="1" smtClean="0">
                            <a:solidFill>
                              <a:srgbClr val="FF0000"/>
                            </a:solidFill>
                            <a:latin typeface="Cambria Math" panose="02040503050406030204" pitchFamily="18" charset="0"/>
                          </a:rPr>
                          <m:t>4</m:t>
                        </m:r>
                      </m:den>
                    </m:f>
                  </m:oMath>
                </a14:m>
                <a:endParaRPr lang="cs-CZ" sz="4400" dirty="0">
                  <a:solidFill>
                    <a:srgbClr val="FF0000"/>
                  </a:solidFill>
                </a:endParaRPr>
              </a:p>
              <a:p>
                <a:endParaRPr lang="cs-CZ" sz="4400" dirty="0"/>
              </a:p>
              <a:p>
                <a14:m>
                  <m:oMath xmlns:m="http://schemas.openxmlformats.org/officeDocument/2006/math">
                    <m:f>
                      <m:fPr>
                        <m:ctrlPr>
                          <a:rPr lang="pl-PL" sz="4400" i="1" smtClean="0">
                            <a:solidFill>
                              <a:srgbClr val="00B0F0"/>
                            </a:solidFill>
                            <a:latin typeface="Cambria Math" panose="02040503050406030204" pitchFamily="18" charset="0"/>
                          </a:rPr>
                        </m:ctrlPr>
                      </m:fPr>
                      <m:num>
                        <m:r>
                          <a:rPr lang="pl-PL" sz="4400" b="0" i="1" smtClean="0">
                            <a:solidFill>
                              <a:srgbClr val="00B0F0"/>
                            </a:solidFill>
                            <a:latin typeface="Cambria Math" panose="02040503050406030204" pitchFamily="18" charset="0"/>
                          </a:rPr>
                          <m:t>1</m:t>
                        </m:r>
                      </m:num>
                      <m:den>
                        <m:r>
                          <a:rPr lang="pl-PL" sz="4400" b="0" i="1" smtClean="0">
                            <a:solidFill>
                              <a:srgbClr val="00B0F0"/>
                            </a:solidFill>
                            <a:latin typeface="Cambria Math" panose="02040503050406030204" pitchFamily="18" charset="0"/>
                          </a:rPr>
                          <m:t>5</m:t>
                        </m:r>
                      </m:den>
                    </m:f>
                  </m:oMath>
                </a14:m>
                <a:r>
                  <a:rPr lang="cs-CZ" sz="4400" dirty="0">
                    <a:solidFill>
                      <a:srgbClr val="00B0F0"/>
                    </a:solidFill>
                  </a:rPr>
                  <a:t>              =         </a:t>
                </a:r>
                <a14:m>
                  <m:oMath xmlns:m="http://schemas.openxmlformats.org/officeDocument/2006/math">
                    <m:f>
                      <m:fPr>
                        <m:ctrlPr>
                          <a:rPr lang="pl-PL" sz="4400" i="1" smtClean="0">
                            <a:solidFill>
                              <a:srgbClr val="00B0F0"/>
                            </a:solidFill>
                            <a:latin typeface="Cambria Math" panose="02040503050406030204" pitchFamily="18" charset="0"/>
                          </a:rPr>
                        </m:ctrlPr>
                      </m:fPr>
                      <m:num>
                        <m:r>
                          <a:rPr lang="pl-PL" sz="4400" b="0" i="1" smtClean="0">
                            <a:solidFill>
                              <a:srgbClr val="00B0F0"/>
                            </a:solidFill>
                            <a:latin typeface="Cambria Math" panose="02040503050406030204" pitchFamily="18" charset="0"/>
                          </a:rPr>
                          <m:t>3</m:t>
                        </m:r>
                      </m:num>
                      <m:den>
                        <m:r>
                          <a:rPr lang="pl-PL" sz="4400" b="0" i="1" smtClean="0">
                            <a:solidFill>
                              <a:srgbClr val="00B0F0"/>
                            </a:solidFill>
                            <a:latin typeface="Cambria Math" panose="02040503050406030204" pitchFamily="18" charset="0"/>
                          </a:rPr>
                          <m:t>4</m:t>
                        </m:r>
                      </m:den>
                    </m:f>
                  </m:oMath>
                </a14:m>
                <a:r>
                  <a:rPr lang="cs-CZ" sz="4400" dirty="0">
                    <a:solidFill>
                      <a:srgbClr val="00B0F0"/>
                    </a:solidFill>
                  </a:rPr>
                  <a:t> : </a:t>
                </a:r>
                <a14:m>
                  <m:oMath xmlns:m="http://schemas.openxmlformats.org/officeDocument/2006/math">
                    <m:f>
                      <m:fPr>
                        <m:ctrlPr>
                          <a:rPr lang="pl-PL" sz="4400" i="1" dirty="0" smtClean="0">
                            <a:solidFill>
                              <a:srgbClr val="00B0F0"/>
                            </a:solidFill>
                            <a:latin typeface="Cambria Math" panose="02040503050406030204" pitchFamily="18" charset="0"/>
                          </a:rPr>
                        </m:ctrlPr>
                      </m:fPr>
                      <m:num>
                        <m:r>
                          <a:rPr lang="pl-PL" sz="4400" b="0" i="1" dirty="0" smtClean="0">
                            <a:solidFill>
                              <a:srgbClr val="00B0F0"/>
                            </a:solidFill>
                            <a:latin typeface="Cambria Math" panose="02040503050406030204" pitchFamily="18" charset="0"/>
                          </a:rPr>
                          <m:t>6</m:t>
                        </m:r>
                      </m:num>
                      <m:den>
                        <m:r>
                          <a:rPr lang="pl-PL" sz="4400" b="0" i="1" dirty="0" smtClean="0">
                            <a:solidFill>
                              <a:srgbClr val="00B0F0"/>
                            </a:solidFill>
                            <a:latin typeface="Cambria Math" panose="02040503050406030204" pitchFamily="18" charset="0"/>
                          </a:rPr>
                          <m:t>20</m:t>
                        </m:r>
                      </m:den>
                    </m:f>
                  </m:oMath>
                </a14:m>
                <a:r>
                  <a:rPr lang="cs-CZ" sz="4400" dirty="0">
                    <a:solidFill>
                      <a:srgbClr val="00B0F0"/>
                    </a:solidFill>
                  </a:rPr>
                  <a:t> =                      </a:t>
                </a:r>
                <a14:m>
                  <m:oMath xmlns:m="http://schemas.openxmlformats.org/officeDocument/2006/math">
                    <m:f>
                      <m:fPr>
                        <m:ctrlPr>
                          <a:rPr lang="pl-PL" sz="4400" i="1" smtClean="0">
                            <a:solidFill>
                              <a:srgbClr val="00B050"/>
                            </a:solidFill>
                            <a:latin typeface="Cambria Math" panose="02040503050406030204" pitchFamily="18" charset="0"/>
                          </a:rPr>
                        </m:ctrlPr>
                      </m:fPr>
                      <m:num>
                        <m:r>
                          <a:rPr lang="pl-PL" sz="4400" b="0" i="1" smtClean="0">
                            <a:solidFill>
                              <a:srgbClr val="00B050"/>
                            </a:solidFill>
                            <a:latin typeface="Cambria Math" panose="02040503050406030204" pitchFamily="18" charset="0"/>
                          </a:rPr>
                          <m:t>1</m:t>
                        </m:r>
                      </m:num>
                      <m:den>
                        <m:r>
                          <a:rPr lang="pl-PL" sz="4400" b="0" i="1" smtClean="0">
                            <a:solidFill>
                              <a:srgbClr val="00B050"/>
                            </a:solidFill>
                            <a:latin typeface="Cambria Math" panose="02040503050406030204" pitchFamily="18" charset="0"/>
                          </a:rPr>
                          <m:t>2</m:t>
                        </m:r>
                      </m:den>
                    </m:f>
                  </m:oMath>
                </a14:m>
                <a:r>
                  <a:rPr lang="cs-CZ" sz="4400" dirty="0">
                    <a:solidFill>
                      <a:srgbClr val="00B0F0"/>
                    </a:solidFill>
                  </a:rPr>
                  <a:t>           =</a:t>
                </a:r>
              </a:p>
              <a:p>
                <a:endParaRPr lang="cs-CZ" sz="4400" dirty="0"/>
              </a:p>
            </p:txBody>
          </p:sp>
        </mc:Choice>
        <mc:Fallback xmlns="">
          <p:sp>
            <p:nvSpPr>
              <p:cNvPr id="9" name="Symbol zastępczy zawartości 8">
                <a:extLst>
                  <a:ext uri="{FF2B5EF4-FFF2-40B4-BE49-F238E27FC236}">
                    <a16:creationId xmlns="" xmlns:a14="http://schemas.microsoft.com/office/drawing/2010/main" xmlns:a16="http://schemas.microsoft.com/office/drawing/2014/main" id="{1F19C635-A9DF-43BD-A70E-A398608FB4EE}"/>
                  </a:ext>
                </a:extLst>
              </p:cNvPr>
              <p:cNvSpPr>
                <a:spLocks noGrp="1" noRot="1" noChangeAspect="1" noMove="1" noResize="1" noEditPoints="1" noAdjustHandles="1" noChangeArrowheads="1" noChangeShapeType="1" noTextEdit="1"/>
              </p:cNvSpPr>
              <p:nvPr>
                <p:ph idx="1"/>
              </p:nvPr>
            </p:nvSpPr>
            <p:spPr>
              <a:xfrm>
                <a:off x="166255" y="4585855"/>
                <a:ext cx="11827477" cy="1504227"/>
              </a:xfrm>
              <a:blipFill rotWithShape="1">
                <a:blip r:embed="rId2" cstate="print"/>
                <a:stretch>
                  <a:fillRect t="-6073" b="-1619"/>
                </a:stretch>
              </a:blipFill>
            </p:spPr>
            <p:txBody>
              <a:bodyPr/>
              <a:lstStyle/>
              <a:p>
                <a:r>
                  <a:rPr lang="pl-PL">
                    <a:noFill/>
                  </a:rPr>
                  <a:t> </a:t>
                </a:r>
              </a:p>
            </p:txBody>
          </p:sp>
        </mc:Fallback>
      </mc:AlternateContent>
      <p:pic>
        <p:nvPicPr>
          <p:cNvPr id="11" name="Grafika 10" descr="Jabłko">
            <a:extLst>
              <a:ext uri="{FF2B5EF4-FFF2-40B4-BE49-F238E27FC236}">
                <a16:creationId xmlns:a16="http://schemas.microsoft.com/office/drawing/2014/main" xmlns="" id="{61AB0937-EA8F-4E40-A58F-B6A3F69114B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flipH="1">
            <a:off x="4961379" y="4667528"/>
            <a:ext cx="457200" cy="457200"/>
          </a:xfrm>
          <a:prstGeom prst="rect">
            <a:avLst/>
          </a:prstGeom>
        </p:spPr>
      </p:pic>
      <p:pic>
        <p:nvPicPr>
          <p:cNvPr id="13" name="Obraz 12">
            <a:extLst>
              <a:ext uri="{FF2B5EF4-FFF2-40B4-BE49-F238E27FC236}">
                <a16:creationId xmlns:a16="http://schemas.microsoft.com/office/drawing/2014/main" xmlns="" id="{874034BD-8EA5-4CCA-B757-7123BF12F486}"/>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4663311" y="5594946"/>
            <a:ext cx="596136" cy="427253"/>
          </a:xfrm>
          <a:prstGeom prst="rect">
            <a:avLst/>
          </a:prstGeom>
        </p:spPr>
      </p:pic>
      <p:pic>
        <p:nvPicPr>
          <p:cNvPr id="19" name="Obraz 18" descr="Obraz zawierający klawiatura, sprzęt elektroniczny, jasne, zewnętrzne&#10;&#10;Opis wygenerowany przy bardzo wysokim poziomie pewności">
            <a:extLst>
              <a:ext uri="{FF2B5EF4-FFF2-40B4-BE49-F238E27FC236}">
                <a16:creationId xmlns:a16="http://schemas.microsoft.com/office/drawing/2014/main" xmlns="" id="{277C407D-330B-4D81-BCDE-2A489FECF3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785" y="5584480"/>
            <a:ext cx="750390" cy="379103"/>
          </a:xfrm>
          <a:prstGeom prst="rect">
            <a:avLst/>
          </a:prstGeom>
        </p:spPr>
      </p:pic>
      <p:pic>
        <p:nvPicPr>
          <p:cNvPr id="21" name="Obraz 20" descr="Obraz zawierający tekst&#10;&#10;Opis wygenerowany przy bardzo wysokim poziomie pewności">
            <a:extLst>
              <a:ext uri="{FF2B5EF4-FFF2-40B4-BE49-F238E27FC236}">
                <a16:creationId xmlns:a16="http://schemas.microsoft.com/office/drawing/2014/main" xmlns="" id="{B59C41F6-2569-4328-BD76-9C917F2A86CC}"/>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xmlns="" r:id="rId9"/>
              </a:ext>
            </a:extLst>
          </a:blip>
          <a:stretch>
            <a:fillRect/>
          </a:stretch>
        </p:blipFill>
        <p:spPr>
          <a:xfrm>
            <a:off x="3026510" y="5486933"/>
            <a:ext cx="643281" cy="643281"/>
          </a:xfrm>
          <a:prstGeom prst="rect">
            <a:avLst/>
          </a:prstGeom>
        </p:spPr>
      </p:pic>
      <p:pic>
        <p:nvPicPr>
          <p:cNvPr id="24" name="Obraz 23">
            <a:extLst>
              <a:ext uri="{FF2B5EF4-FFF2-40B4-BE49-F238E27FC236}">
                <a16:creationId xmlns:a16="http://schemas.microsoft.com/office/drawing/2014/main" xmlns="" id="{69F24B06-D801-4686-8EE0-42B6F3317ED0}"/>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xmlns="" r:id="rId11"/>
              </a:ext>
            </a:extLst>
          </a:blip>
          <a:stretch>
            <a:fillRect/>
          </a:stretch>
        </p:blipFill>
        <p:spPr>
          <a:xfrm>
            <a:off x="5578324" y="4997969"/>
            <a:ext cx="772357" cy="1193954"/>
          </a:xfrm>
          <a:prstGeom prst="rect">
            <a:avLst/>
          </a:prstGeom>
        </p:spPr>
      </p:pic>
      <p:pic>
        <p:nvPicPr>
          <p:cNvPr id="27" name="Grafika 26" descr="Sowa">
            <a:extLst>
              <a:ext uri="{FF2B5EF4-FFF2-40B4-BE49-F238E27FC236}">
                <a16:creationId xmlns:a16="http://schemas.microsoft.com/office/drawing/2014/main" xmlns="" id="{B5489757-E9E5-4937-814E-4BA1F7745B5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511384" y="5474262"/>
            <a:ext cx="599538" cy="599538"/>
          </a:xfrm>
          <a:prstGeom prst="rect">
            <a:avLst/>
          </a:prstGeom>
        </p:spPr>
      </p:pic>
      <p:pic>
        <p:nvPicPr>
          <p:cNvPr id="2050" name="Picture 2" descr="C:\Users\Admin\Desktop\logosbeneficaireserasmusright_en.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002" y="-48343"/>
            <a:ext cx="12260035" cy="2516406"/>
          </a:xfrm>
          <a:prstGeom prst="rect">
            <a:avLst/>
          </a:prstGeom>
          <a:noFill/>
          <a:extLst>
            <a:ext uri="{909E8E84-426E-40DD-AFC4-6F175D3DCCD1}">
              <a14:hiddenFill xmlns:a14="http://schemas.microsoft.com/office/drawing/2010/main">
                <a:solidFill>
                  <a:srgbClr val="FFFFFF"/>
                </a:solidFill>
              </a14:hiddenFill>
            </a:ext>
          </a:extLst>
        </p:spPr>
      </p:pic>
      <p:pic>
        <p:nvPicPr>
          <p:cNvPr id="12" name="Obraz 11"/>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239477" y="6264919"/>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7926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1B54619-BD44-4C95-B81D-716717B1BA65}"/>
              </a:ext>
            </a:extLst>
          </p:cNvPr>
          <p:cNvSpPr>
            <a:spLocks noGrp="1"/>
          </p:cNvSpPr>
          <p:nvPr>
            <p:ph type="title"/>
          </p:nvPr>
        </p:nvSpPr>
        <p:spPr>
          <a:xfrm>
            <a:off x="1097280" y="239697"/>
            <a:ext cx="10058400" cy="719091"/>
          </a:xfrm>
        </p:spPr>
        <p:txBody>
          <a:bodyPr>
            <a:normAutofit/>
          </a:bodyPr>
          <a:lstStyle/>
          <a:p>
            <a:r>
              <a:rPr lang="cs-CZ" b="1" dirty="0">
                <a:solidFill>
                  <a:srgbClr val="002060"/>
                </a:solidFill>
              </a:rPr>
              <a:t>PROCES - II. HODINA</a:t>
            </a:r>
            <a:endParaRPr lang="cs-CZ"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 xmlns:a16="http://schemas.microsoft.com/office/drawing/2014/main" id="{A1144EFC-4EA1-4336-9B4B-EB86BA3B200E}"/>
                  </a:ext>
                </a:extLst>
              </p:cNvPr>
              <p:cNvSpPr>
                <a:spLocks noGrp="1"/>
              </p:cNvSpPr>
              <p:nvPr>
                <p:ph idx="1"/>
              </p:nvPr>
            </p:nvSpPr>
            <p:spPr>
              <a:xfrm>
                <a:off x="1097280" y="1740024"/>
                <a:ext cx="10058400" cy="4065972"/>
              </a:xfrm>
            </p:spPr>
            <p:txBody>
              <a:bodyPr/>
              <a:lstStyle/>
              <a:p>
                <a:r>
                  <a:rPr lang="cs-CZ" dirty="0"/>
                  <a:t>I. úloha </a:t>
                </a:r>
                <a:r>
                  <a:rPr lang="cs-CZ" dirty="0">
                    <a:solidFill>
                      <a:srgbClr val="0070C0"/>
                    </a:solidFill>
                  </a:rPr>
                  <a:t>- sčítání zlomků se stejnými jmenovateli.</a:t>
                </a:r>
              </a:p>
              <a:p>
                <a14:m>
                  <m:oMath xmlns:m="http://schemas.openxmlformats.org/officeDocument/2006/math">
                    <m:f>
                      <m:fPr>
                        <m:ctrlPr>
                          <a:rPr lang="pl-PL" i="1" smtClean="0">
                            <a:latin typeface="Cambria Math" panose="02040503050406030204" pitchFamily="18" charset="0"/>
                          </a:rPr>
                        </m:ctrlPr>
                      </m:fPr>
                      <m:num>
                        <m:r>
                          <a:rPr lang="pl-PL" b="0" i="1" smtClean="0">
                            <a:latin typeface="Cambria Math" panose="02040503050406030204" pitchFamily="18" charset="0"/>
                          </a:rPr>
                          <m:t>3</m:t>
                        </m:r>
                      </m:num>
                      <m:den>
                        <m:r>
                          <a:rPr lang="pl-PL" b="0" i="1" smtClean="0">
                            <a:latin typeface="Cambria Math" panose="02040503050406030204" pitchFamily="18" charset="0"/>
                          </a:rPr>
                          <m:t>4</m:t>
                        </m:r>
                      </m:den>
                    </m:f>
                  </m:oMath>
                </a14:m>
                <a:r>
                  <a:rPr lang="cs-CZ" dirty="0"/>
                  <a:t> kg, </a:t>
                </a:r>
                <a14:m>
                  <m:oMath xmlns:m="http://schemas.openxmlformats.org/officeDocument/2006/math">
                    <m:f>
                      <m:fPr>
                        <m:ctrlPr>
                          <a:rPr lang="pl-PL" i="1">
                            <a:latin typeface="Cambria Math" panose="02040503050406030204" pitchFamily="18" charset="0"/>
                          </a:rPr>
                        </m:ctrlPr>
                      </m:fPr>
                      <m:num>
                        <m:r>
                          <a:rPr lang="pl-PL" i="1">
                            <a:latin typeface="Cambria Math" panose="02040503050406030204" pitchFamily="18" charset="0"/>
                          </a:rPr>
                          <m:t>3</m:t>
                        </m:r>
                      </m:num>
                      <m:den>
                        <m:r>
                          <a:rPr lang="pl-PL" i="1">
                            <a:latin typeface="Cambria Math" panose="02040503050406030204" pitchFamily="18" charset="0"/>
                          </a:rPr>
                          <m:t>4</m:t>
                        </m:r>
                      </m:den>
                    </m:f>
                  </m:oMath>
                </a14:m>
                <a:r>
                  <a:rPr lang="cs-CZ" dirty="0"/>
                  <a:t> kg, </a:t>
                </a:r>
                <a14:m>
                  <m:oMath xmlns:m="http://schemas.openxmlformats.org/officeDocument/2006/math">
                    <m:f>
                      <m:fPr>
                        <m:ctrlPr>
                          <a:rPr lang="pl-PL" i="1">
                            <a:latin typeface="Cambria Math" panose="02040503050406030204" pitchFamily="18" charset="0"/>
                          </a:rPr>
                        </m:ctrlPr>
                      </m:fPr>
                      <m:num>
                        <m:r>
                          <a:rPr lang="pl-PL" b="0" i="1" smtClean="0">
                            <a:latin typeface="Cambria Math" panose="02040503050406030204" pitchFamily="18" charset="0"/>
                          </a:rPr>
                          <m:t>2</m:t>
                        </m:r>
                      </m:num>
                      <m:den>
                        <m:r>
                          <a:rPr lang="pl-PL" i="1">
                            <a:latin typeface="Cambria Math" panose="02040503050406030204" pitchFamily="18" charset="0"/>
                          </a:rPr>
                          <m:t>4</m:t>
                        </m:r>
                      </m:den>
                    </m:f>
                  </m:oMath>
                </a14:m>
                <a:r>
                  <a:rPr lang="cs-CZ" dirty="0"/>
                  <a:t> kg</a:t>
                </a:r>
              </a:p>
              <a:p>
                <a:endParaRPr lang="cs-CZ" dirty="0"/>
              </a:p>
              <a:p>
                <a:r>
                  <a:rPr lang="cs-CZ" dirty="0"/>
                  <a:t>Úloha:</a:t>
                </a:r>
              </a:p>
              <a:p>
                <a:endParaRPr lang="cs-CZ" dirty="0"/>
              </a:p>
              <a:p>
                <a:r>
                  <a:rPr lang="cs-CZ" dirty="0"/>
                  <a:t>Řešení:</a:t>
                </a:r>
              </a:p>
              <a:p>
                <a:endParaRPr lang="cs-CZ" dirty="0"/>
              </a:p>
              <a:p>
                <a:r>
                  <a:rPr lang="cs-CZ" dirty="0"/>
                  <a:t>Odpověď:</a:t>
                </a:r>
              </a:p>
              <a:p>
                <a:endParaRPr lang="cs-CZ" dirty="0"/>
              </a:p>
              <a:p>
                <a:endParaRPr lang="cs-CZ" dirty="0"/>
              </a:p>
            </p:txBody>
          </p:sp>
        </mc:Choice>
        <mc:Fallback xmlns="">
          <p:sp>
            <p:nvSpPr>
              <p:cNvPr id="3" name="Symbol zastępczy zawartości 2">
                <a:extLst>
                  <a:ext uri="{FF2B5EF4-FFF2-40B4-BE49-F238E27FC236}">
                    <a16:creationId xmlns:a16="http://schemas.microsoft.com/office/drawing/2014/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xmlns:a14="http://schemas.microsoft.com/office/drawing/2010/main" id="{A1144EFC-4EA1-4336-9B4B-EB86BA3B200E}"/>
                  </a:ext>
                </a:extLst>
              </p:cNvPr>
              <p:cNvSpPr>
                <a:spLocks noGrp="1" noRot="1" noChangeAspect="1" noMove="1" noResize="1" noEditPoints="1" noAdjustHandles="1" noChangeArrowheads="1" noChangeShapeType="1" noTextEdit="1"/>
              </p:cNvSpPr>
              <p:nvPr>
                <p:ph idx="1"/>
              </p:nvPr>
            </p:nvSpPr>
            <p:spPr>
              <a:xfrm>
                <a:off x="1097280" y="1740024"/>
                <a:ext cx="10058400" cy="4065972"/>
              </a:xfrm>
              <a:blipFill>
                <a:blip r:embed="rId2" cstate="print"/>
                <a:stretch>
                  <a:fillRect l="-606" t="-1499"/>
                </a:stretch>
              </a:blipFill>
            </p:spPr>
            <p:txBody>
              <a:bodyPr/>
              <a:lstStyle/>
              <a:p>
                <a:r>
                  <a:rPr lang="pl-PL">
                    <a:noFill/>
                  </a:rPr>
                  <a:t> </a:t>
                </a:r>
              </a:p>
            </p:txBody>
          </p:sp>
        </mc:Fallback>
      </mc:AlternateContent>
      <p:pic>
        <p:nvPicPr>
          <p:cNvPr id="9218" name="Picture 2" descr="https://image.shutterstock.com/display_pic_with_logo/551776/353023190/stock-photo-young-girl-holding-three-beautiful-kittens-outdoor-adoption-concept-353023190.jpg">
            <a:extLst>
              <a:ext uri="{FF2B5EF4-FFF2-40B4-BE49-F238E27FC236}">
                <a16:creationId xmlns:a16="http://schemas.microsoft.com/office/drawing/2014/main" xmlns="" id="{7C539FAE-672D-42D3-BDD6-08F1A46E16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7539" y="2504652"/>
            <a:ext cx="4286250" cy="305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183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4" name="Picture 4" descr="Dzieci, Ogród, Jesień, Ukryj, Zagraj">
            <a:extLst>
              <a:ext uri="{FF2B5EF4-FFF2-40B4-BE49-F238E27FC236}">
                <a16:creationId xmlns:a16="http://schemas.microsoft.com/office/drawing/2014/main" xmlns="" id="{3AA6AE30-4E1F-44DA-AA4E-F7B20E382D3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084579" y="3873449"/>
            <a:ext cx="3609294" cy="2409203"/>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42" name="Picture 2" descr="Boże Narodzenie, Dekoracja, Piernik">
            <a:extLst>
              <a:ext uri="{FF2B5EF4-FFF2-40B4-BE49-F238E27FC236}">
                <a16:creationId xmlns:a16="http://schemas.microsoft.com/office/drawing/2014/main" xmlns="" id="{D0AE4007-6360-4C20-A872-03567EC107E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084579" y="575346"/>
            <a:ext cx="3609294" cy="2409203"/>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47894" y="339699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2D76DE7E-57E1-4181-A613-849270143813}"/>
              </a:ext>
            </a:extLst>
          </p:cNvPr>
          <p:cNvSpPr>
            <a:spLocks noGrp="1"/>
          </p:cNvSpPr>
          <p:nvPr>
            <p:ph type="title"/>
          </p:nvPr>
        </p:nvSpPr>
        <p:spPr>
          <a:xfrm>
            <a:off x="1097280" y="516835"/>
            <a:ext cx="5977937" cy="1666501"/>
          </a:xfrm>
        </p:spPr>
        <p:txBody>
          <a:bodyPr>
            <a:normAutofit/>
          </a:bodyPr>
          <a:lstStyle/>
          <a:p>
            <a:r>
              <a:rPr lang="cs-CZ" sz="4000" b="1">
                <a:solidFill>
                  <a:srgbClr val="FFFFFF"/>
                </a:solidFill>
              </a:rPr>
              <a:t>PROCES - II. HODINA</a:t>
            </a:r>
            <a:endParaRPr lang="cs-CZ" sz="4000">
              <a:solidFill>
                <a:srgbClr val="FFFFFF"/>
              </a:solidFill>
            </a:endParaRP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 xmlns:a16="http://schemas.microsoft.com/office/drawing/2014/main" id="{7E2E1D30-C6E4-45D2-B986-A80784B3B31F}"/>
                  </a:ext>
                </a:extLst>
              </p:cNvPr>
              <p:cNvSpPr>
                <a:spLocks noGrp="1"/>
              </p:cNvSpPr>
              <p:nvPr>
                <p:ph idx="1"/>
              </p:nvPr>
            </p:nvSpPr>
            <p:spPr>
              <a:xfrm>
                <a:off x="1097279" y="2236304"/>
                <a:ext cx="5977938" cy="3652667"/>
              </a:xfrm>
            </p:spPr>
            <p:txBody>
              <a:bodyPr>
                <a:normAutofit/>
              </a:bodyPr>
              <a:lstStyle/>
              <a:p>
                <a:r>
                  <a:rPr lang="cs-CZ" sz="1800" dirty="0">
                    <a:solidFill>
                      <a:srgbClr val="FFFFFF"/>
                    </a:solidFill>
                  </a:rPr>
                  <a:t>II. úloha - odčítání zlomků se stejnými jmenovateli.</a:t>
                </a:r>
              </a:p>
              <a:p>
                <a:endParaRPr lang="cs-CZ" sz="1800" dirty="0">
                  <a:solidFill>
                    <a:srgbClr val="FFFFFF"/>
                  </a:solidFill>
                </a:endParaRPr>
              </a:p>
              <a:p>
                <a14:m>
                  <m:oMath xmlns:m="http://schemas.openxmlformats.org/officeDocument/2006/math">
                    <m:f>
                      <m:fPr>
                        <m:ctrlPr>
                          <a:rPr lang="pl-PL" sz="1800" i="1" smtClean="0">
                            <a:solidFill>
                              <a:srgbClr val="FFFFFF"/>
                            </a:solidFill>
                            <a:latin typeface="Cambria Math" panose="02040503050406030204" pitchFamily="18" charset="0"/>
                          </a:rPr>
                        </m:ctrlPr>
                      </m:fPr>
                      <m:num>
                        <m:r>
                          <a:rPr lang="pl-PL" sz="1800" b="0" i="1" smtClean="0">
                            <a:solidFill>
                              <a:srgbClr val="FFFFFF"/>
                            </a:solidFill>
                            <a:latin typeface="Cambria Math" panose="02040503050406030204" pitchFamily="18" charset="0"/>
                          </a:rPr>
                          <m:t>4</m:t>
                        </m:r>
                      </m:num>
                      <m:den>
                        <m:r>
                          <a:rPr lang="pl-PL" sz="1800" b="0" i="1" smtClean="0">
                            <a:solidFill>
                              <a:srgbClr val="FFFFFF"/>
                            </a:solidFill>
                            <a:latin typeface="Cambria Math" panose="02040503050406030204" pitchFamily="18" charset="0"/>
                          </a:rPr>
                          <m:t>5</m:t>
                        </m:r>
                      </m:den>
                    </m:f>
                  </m:oMath>
                </a14:m>
                <a:r>
                  <a:rPr lang="cs-CZ" sz="1800" dirty="0">
                    <a:solidFill>
                      <a:srgbClr val="FFFFFF"/>
                    </a:solidFill>
                  </a:rPr>
                  <a:t> kg, </a:t>
                </a:r>
                <a14:m>
                  <m:oMath xmlns:m="http://schemas.openxmlformats.org/officeDocument/2006/math">
                    <m:f>
                      <m:fPr>
                        <m:ctrlPr>
                          <a:rPr lang="pl-PL" sz="1800" i="1">
                            <a:solidFill>
                              <a:srgbClr val="FFFFFF"/>
                            </a:solidFill>
                            <a:latin typeface="Cambria Math" panose="02040503050406030204" pitchFamily="18" charset="0"/>
                          </a:rPr>
                        </m:ctrlPr>
                      </m:fPr>
                      <m:num>
                        <m:r>
                          <a:rPr lang="pl-PL" sz="1800" b="0" i="1" smtClean="0">
                            <a:solidFill>
                              <a:srgbClr val="FFFFFF"/>
                            </a:solidFill>
                            <a:latin typeface="Cambria Math" panose="02040503050406030204" pitchFamily="18" charset="0"/>
                          </a:rPr>
                          <m:t>1</m:t>
                        </m:r>
                      </m:num>
                      <m:den>
                        <m:r>
                          <a:rPr lang="pl-PL" sz="1800" i="1">
                            <a:solidFill>
                              <a:srgbClr val="FFFFFF"/>
                            </a:solidFill>
                            <a:latin typeface="Cambria Math" panose="02040503050406030204" pitchFamily="18" charset="0"/>
                          </a:rPr>
                          <m:t>5</m:t>
                        </m:r>
                      </m:den>
                    </m:f>
                  </m:oMath>
                </a14:m>
                <a:r>
                  <a:rPr lang="cs-CZ" sz="1800" dirty="0">
                    <a:solidFill>
                      <a:srgbClr val="FFFFFF"/>
                    </a:solidFill>
                  </a:rPr>
                  <a:t> kg</a:t>
                </a:r>
              </a:p>
              <a:p>
                <a:endParaRPr lang="cs-CZ" sz="1800" dirty="0">
                  <a:solidFill>
                    <a:srgbClr val="FFFFFF"/>
                  </a:solidFill>
                </a:endParaRPr>
              </a:p>
              <a:p>
                <a:r>
                  <a:rPr lang="cs-CZ" sz="1800" dirty="0">
                    <a:solidFill>
                      <a:srgbClr val="FFFFFF"/>
                    </a:solidFill>
                  </a:rPr>
                  <a:t>Úloha:</a:t>
                </a:r>
              </a:p>
              <a:p>
                <a:r>
                  <a:rPr lang="cs-CZ" sz="1800" dirty="0">
                    <a:solidFill>
                      <a:srgbClr val="FFFFFF"/>
                    </a:solidFill>
                  </a:rPr>
                  <a:t>Řešení:</a:t>
                </a:r>
              </a:p>
              <a:p>
                <a:r>
                  <a:rPr lang="cs-CZ" sz="1800" dirty="0">
                    <a:solidFill>
                      <a:srgbClr val="FFFFFF"/>
                    </a:solidFill>
                  </a:rPr>
                  <a:t>Odpověď:</a:t>
                </a:r>
              </a:p>
              <a:p>
                <a:endParaRPr lang="cs-CZ" sz="1800" dirty="0">
                  <a:solidFill>
                    <a:srgbClr val="FFFFFF"/>
                  </a:solidFill>
                </a:endParaRPr>
              </a:p>
            </p:txBody>
          </p:sp>
        </mc:Choice>
        <mc:Fallback xmlns="">
          <p:sp>
            <p:nvSpPr>
              <p:cNvPr id="3" name="Symbol zastępczy zawartości 2">
                <a:extLst>
                  <a:ext uri="{FF2B5EF4-FFF2-40B4-BE49-F238E27FC236}">
                    <a16:creationId xmlns:a16="http://schemas.microsoft.com/office/drawing/2014/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xmlns:a14="http://schemas.microsoft.com/office/drawing/2010/main" id="{7E2E1D30-C6E4-45D2-B986-A80784B3B31F}"/>
                  </a:ext>
                </a:extLst>
              </p:cNvPr>
              <p:cNvSpPr>
                <a:spLocks noGrp="1" noRot="1" noChangeAspect="1" noMove="1" noResize="1" noEditPoints="1" noAdjustHandles="1" noChangeArrowheads="1" noChangeShapeType="1" noTextEdit="1"/>
              </p:cNvSpPr>
              <p:nvPr>
                <p:ph idx="1"/>
              </p:nvPr>
            </p:nvSpPr>
            <p:spPr>
              <a:xfrm>
                <a:off x="1097279" y="2236304"/>
                <a:ext cx="5977938" cy="3652667"/>
              </a:xfrm>
              <a:blipFill>
                <a:blip r:embed="rId4" cstate="print"/>
                <a:stretch>
                  <a:fillRect l="-815" t="-1669"/>
                </a:stretch>
              </a:blipFill>
            </p:spPr>
            <p:txBody>
              <a:bodyPr/>
              <a:lstStyle/>
              <a:p>
                <a:r>
                  <a:rPr lang="pl-PL">
                    <a:noFill/>
                  </a:rPr>
                  <a:t> </a:t>
                </a:r>
              </a:p>
            </p:txBody>
          </p:sp>
        </mc:Fallback>
      </mc:AlternateContent>
    </p:spTree>
    <p:extLst>
      <p:ext uri="{BB962C8B-B14F-4D97-AF65-F5344CB8AC3E}">
        <p14:creationId xmlns:p14="http://schemas.microsoft.com/office/powerpoint/2010/main" val="3634771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47894" y="339699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C17C4E5A-A528-4C32-ABE9-3E87C8AF72B9}"/>
              </a:ext>
            </a:extLst>
          </p:cNvPr>
          <p:cNvSpPr>
            <a:spLocks noGrp="1"/>
          </p:cNvSpPr>
          <p:nvPr>
            <p:ph type="title"/>
          </p:nvPr>
        </p:nvSpPr>
        <p:spPr>
          <a:xfrm>
            <a:off x="1097280" y="516835"/>
            <a:ext cx="5977937" cy="885837"/>
          </a:xfrm>
        </p:spPr>
        <p:txBody>
          <a:bodyPr>
            <a:normAutofit/>
          </a:bodyPr>
          <a:lstStyle/>
          <a:p>
            <a:r>
              <a:rPr lang="cs-CZ" sz="4000" b="1" dirty="0">
                <a:solidFill>
                  <a:srgbClr val="002060"/>
                </a:solidFill>
              </a:rPr>
              <a:t>PROCES - II. HODINA</a:t>
            </a:r>
            <a:endParaRPr lang="cs-CZ" sz="4000" dirty="0">
              <a:solidFill>
                <a:srgbClr val="002060"/>
              </a:solidFill>
            </a:endParaRP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 xmlns:a16="http://schemas.microsoft.com/office/drawing/2014/main" id="{0E57FD9E-13E5-4E3D-864A-3B7E0B65E24F}"/>
                  </a:ext>
                </a:extLst>
              </p:cNvPr>
              <p:cNvSpPr>
                <a:spLocks noGrp="1"/>
              </p:cNvSpPr>
              <p:nvPr>
                <p:ph idx="1"/>
              </p:nvPr>
            </p:nvSpPr>
            <p:spPr>
              <a:xfrm>
                <a:off x="1097279" y="1740024"/>
                <a:ext cx="5977938" cy="4148948"/>
              </a:xfrm>
            </p:spPr>
            <p:txBody>
              <a:bodyPr>
                <a:normAutofit/>
              </a:bodyPr>
              <a:lstStyle/>
              <a:p>
                <a:r>
                  <a:rPr lang="cs-CZ" sz="1800" dirty="0">
                    <a:solidFill>
                      <a:srgbClr val="FFFFFF"/>
                    </a:solidFill>
                  </a:rPr>
                  <a:t>III. úloha - sčítání zlomků s různými jmenovateli.</a:t>
                </a:r>
              </a:p>
              <a:p>
                <a:endParaRPr lang="cs-CZ" sz="1800" dirty="0">
                  <a:solidFill>
                    <a:srgbClr val="FFFFFF"/>
                  </a:solidFill>
                </a:endParaRPr>
              </a:p>
              <a:p>
                <a14:m>
                  <m:oMath xmlns:m="http://schemas.openxmlformats.org/officeDocument/2006/math">
                    <m:f>
                      <m:fPr>
                        <m:ctrlPr>
                          <a:rPr lang="pl-PL" sz="1800" i="1" smtClean="0">
                            <a:solidFill>
                              <a:srgbClr val="FFFFFF"/>
                            </a:solidFill>
                            <a:latin typeface="Cambria Math" panose="02040503050406030204" pitchFamily="18" charset="0"/>
                          </a:rPr>
                        </m:ctrlPr>
                      </m:fPr>
                      <m:num>
                        <m:r>
                          <a:rPr lang="pl-PL" sz="1800" b="0" i="1" smtClean="0">
                            <a:solidFill>
                              <a:srgbClr val="FFFFFF"/>
                            </a:solidFill>
                            <a:latin typeface="Cambria Math" panose="02040503050406030204" pitchFamily="18" charset="0"/>
                          </a:rPr>
                          <m:t>2</m:t>
                        </m:r>
                      </m:num>
                      <m:den>
                        <m:r>
                          <a:rPr lang="pl-PL" sz="1800" b="0" i="1" smtClean="0">
                            <a:solidFill>
                              <a:srgbClr val="FFFFFF"/>
                            </a:solidFill>
                            <a:latin typeface="Cambria Math" panose="02040503050406030204" pitchFamily="18" charset="0"/>
                          </a:rPr>
                          <m:t>5</m:t>
                        </m:r>
                      </m:den>
                    </m:f>
                  </m:oMath>
                </a14:m>
                <a:r>
                  <a:rPr lang="cs-CZ" sz="1800" dirty="0">
                    <a:solidFill>
                      <a:srgbClr val="FFFFFF"/>
                    </a:solidFill>
                  </a:rPr>
                  <a:t> kg, </a:t>
                </a:r>
                <a14:m>
                  <m:oMath xmlns:m="http://schemas.openxmlformats.org/officeDocument/2006/math">
                    <m:f>
                      <m:fPr>
                        <m:ctrlPr>
                          <a:rPr lang="pl-PL" sz="1800" i="1" smtClean="0">
                            <a:solidFill>
                              <a:srgbClr val="FFFFFF"/>
                            </a:solidFill>
                            <a:latin typeface="Cambria Math" panose="02040503050406030204" pitchFamily="18" charset="0"/>
                          </a:rPr>
                        </m:ctrlPr>
                      </m:fPr>
                      <m:num>
                        <m:r>
                          <a:rPr lang="pl-PL" sz="1800" b="0" i="1" smtClean="0">
                            <a:solidFill>
                              <a:srgbClr val="FFFFFF"/>
                            </a:solidFill>
                            <a:latin typeface="Cambria Math" panose="02040503050406030204" pitchFamily="18" charset="0"/>
                          </a:rPr>
                          <m:t>3</m:t>
                        </m:r>
                      </m:num>
                      <m:den>
                        <m:r>
                          <a:rPr lang="pl-PL" sz="1800" b="0" i="1" smtClean="0">
                            <a:solidFill>
                              <a:srgbClr val="FFFFFF"/>
                            </a:solidFill>
                            <a:latin typeface="Cambria Math" panose="02040503050406030204" pitchFamily="18" charset="0"/>
                          </a:rPr>
                          <m:t>7</m:t>
                        </m:r>
                      </m:den>
                    </m:f>
                  </m:oMath>
                </a14:m>
                <a:r>
                  <a:rPr lang="cs-CZ" sz="1800" dirty="0">
                    <a:solidFill>
                      <a:srgbClr val="FFFFFF"/>
                    </a:solidFill>
                  </a:rPr>
                  <a:t> kg</a:t>
                </a:r>
              </a:p>
              <a:p>
                <a:endParaRPr lang="cs-CZ" sz="1800" dirty="0">
                  <a:solidFill>
                    <a:srgbClr val="FFFFFF"/>
                  </a:solidFill>
                </a:endParaRPr>
              </a:p>
              <a:p>
                <a:r>
                  <a:rPr lang="cs-CZ" sz="1800" dirty="0">
                    <a:solidFill>
                      <a:srgbClr val="FFFFFF"/>
                    </a:solidFill>
                  </a:rPr>
                  <a:t>Úloha:</a:t>
                </a:r>
              </a:p>
              <a:p>
                <a:r>
                  <a:rPr lang="cs-CZ" sz="1800" dirty="0">
                    <a:solidFill>
                      <a:srgbClr val="FFFFFF"/>
                    </a:solidFill>
                  </a:rPr>
                  <a:t>Řešení:</a:t>
                </a:r>
              </a:p>
              <a:p>
                <a:r>
                  <a:rPr lang="cs-CZ" sz="1800" dirty="0">
                    <a:solidFill>
                      <a:srgbClr val="FFFFFF"/>
                    </a:solidFill>
                  </a:rPr>
                  <a:t>Odpověď: </a:t>
                </a:r>
              </a:p>
            </p:txBody>
          </p:sp>
        </mc:Choice>
        <mc:Fallback xmlns="">
          <p:sp>
            <p:nvSpPr>
              <p:cNvPr id="3" name="Symbol zastępczy zawartości 2">
                <a:extLst>
                  <a:ext uri="{FF2B5EF4-FFF2-40B4-BE49-F238E27FC236}">
                    <a16:creationId xmlns:a16="http://schemas.microsoft.com/office/drawing/2014/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xmlns:a14="http://schemas.microsoft.com/office/drawing/2010/main" id="{0E57FD9E-13E5-4E3D-864A-3B7E0B65E24F}"/>
                  </a:ext>
                </a:extLst>
              </p:cNvPr>
              <p:cNvSpPr>
                <a:spLocks noGrp="1" noRot="1" noChangeAspect="1" noMove="1" noResize="1" noEditPoints="1" noAdjustHandles="1" noChangeArrowheads="1" noChangeShapeType="1" noTextEdit="1"/>
              </p:cNvSpPr>
              <p:nvPr>
                <p:ph idx="1"/>
              </p:nvPr>
            </p:nvSpPr>
            <p:spPr>
              <a:xfrm>
                <a:off x="1097279" y="1740024"/>
                <a:ext cx="5977938" cy="4148948"/>
              </a:xfrm>
              <a:blipFill>
                <a:blip r:embed="rId2" cstate="print"/>
                <a:stretch>
                  <a:fillRect l="-815" t="-1322"/>
                </a:stretch>
              </a:blipFill>
            </p:spPr>
            <p:txBody>
              <a:bodyPr/>
              <a:lstStyle/>
              <a:p>
                <a:r>
                  <a:rPr lang="pl-PL">
                    <a:noFill/>
                  </a:rPr>
                  <a:t> </a:t>
                </a:r>
              </a:p>
            </p:txBody>
          </p:sp>
        </mc:Fallback>
      </mc:AlternateContent>
      <p:pic>
        <p:nvPicPr>
          <p:cNvPr id="11266" name="Picture 2" descr="Miś, Maskotka, Pluszowa Maskotka">
            <a:extLst>
              <a:ext uri="{FF2B5EF4-FFF2-40B4-BE49-F238E27FC236}">
                <a16:creationId xmlns:a16="http://schemas.microsoft.com/office/drawing/2014/main" xmlns="" id="{4B10691F-224B-45EF-81A2-FD2E163814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0248" y="120774"/>
            <a:ext cx="2428875"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Teddy, Zabawki, Przytulić, Misiu">
            <a:extLst>
              <a:ext uri="{FF2B5EF4-FFF2-40B4-BE49-F238E27FC236}">
                <a16:creationId xmlns:a16="http://schemas.microsoft.com/office/drawing/2014/main" xmlns="" id="{7105EBDB-8D3C-41F7-9EA2-2490734ED0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53495" y="3900533"/>
            <a:ext cx="3422379" cy="2314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691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Zboże, Łyżka, Mleka, Cheerios, Dzieci">
            <a:extLst>
              <a:ext uri="{FF2B5EF4-FFF2-40B4-BE49-F238E27FC236}">
                <a16:creationId xmlns:a16="http://schemas.microsoft.com/office/drawing/2014/main" xmlns="" id="{303834E9-BA37-4EC2-B649-94C805AB6179}"/>
              </a:ext>
            </a:extLst>
          </p:cNvPr>
          <p:cNvPicPr>
            <a:picLocks noChangeAspect="1" noChangeArrowheads="1"/>
          </p:cNvPicPr>
          <p:nvPr/>
        </p:nvPicPr>
        <p:blipFill rotWithShape="1">
          <a:blip r:embed="rId2" cstate="print">
            <a:alphaModFix amt="35000"/>
            <a:extLst>
              <a:ext uri="{28A0092B-C50C-407E-A947-70E740481C1C}">
                <a14:useLocalDpi xmlns:a14="http://schemas.microsoft.com/office/drawing/2010/main" val="0"/>
              </a:ext>
            </a:extLst>
          </a:blip>
          <a:srcRect t="7788" b="794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ytuł 1">
            <a:extLst>
              <a:ext uri="{FF2B5EF4-FFF2-40B4-BE49-F238E27FC236}">
                <a16:creationId xmlns:a16="http://schemas.microsoft.com/office/drawing/2014/main" xmlns="" id="{BFDF1049-D1AC-43A2-AE96-93116A9DB743}"/>
              </a:ext>
            </a:extLst>
          </p:cNvPr>
          <p:cNvSpPr>
            <a:spLocks noGrp="1"/>
          </p:cNvSpPr>
          <p:nvPr>
            <p:ph type="title"/>
          </p:nvPr>
        </p:nvSpPr>
        <p:spPr>
          <a:xfrm>
            <a:off x="1097280" y="286603"/>
            <a:ext cx="10058400" cy="1450757"/>
          </a:xfrm>
        </p:spPr>
        <p:txBody>
          <a:bodyPr>
            <a:normAutofit/>
          </a:bodyPr>
          <a:lstStyle/>
          <a:p>
            <a:r>
              <a:rPr lang="cs-CZ" b="1" dirty="0">
                <a:solidFill>
                  <a:schemeClr val="tx1"/>
                </a:solidFill>
              </a:rPr>
              <a:t>PROCES - II. HODINA</a:t>
            </a:r>
            <a:endParaRPr lang="cs-CZ" dirty="0">
              <a:solidFill>
                <a:schemeClr val="tx1"/>
              </a:solidFill>
            </a:endParaRP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 xmlns:a16="http://schemas.microsoft.com/office/drawing/2014/main" id="{B21CDB84-20AF-491A-B209-60F43C8F1E61}"/>
                  </a:ext>
                </a:extLst>
              </p:cNvPr>
              <p:cNvSpPr>
                <a:spLocks noGrp="1"/>
              </p:cNvSpPr>
              <p:nvPr>
                <p:ph idx="1"/>
              </p:nvPr>
            </p:nvSpPr>
            <p:spPr>
              <a:xfrm>
                <a:off x="1097280" y="1845734"/>
                <a:ext cx="10058400" cy="4023360"/>
              </a:xfrm>
            </p:spPr>
            <p:txBody>
              <a:bodyPr>
                <a:normAutofit/>
              </a:bodyPr>
              <a:lstStyle/>
              <a:p>
                <a:r>
                  <a:rPr lang="cs-CZ" dirty="0">
                    <a:solidFill>
                      <a:schemeClr val="tx1"/>
                    </a:solidFill>
                  </a:rPr>
                  <a:t>IV. úloha - odčítání zlomků s různými jmenovateli.</a:t>
                </a:r>
              </a:p>
              <a:p>
                <a:endParaRPr lang="cs-CZ" dirty="0">
                  <a:solidFill>
                    <a:schemeClr val="tx1"/>
                  </a:solidFill>
                </a:endParaRPr>
              </a:p>
              <a:p>
                <a14:m>
                  <m:oMath xmlns:m="http://schemas.openxmlformats.org/officeDocument/2006/math">
                    <m:f>
                      <m:fPr>
                        <m:ctrlPr>
                          <a:rPr lang="pl-PL" i="1">
                            <a:solidFill>
                              <a:schemeClr val="tx1"/>
                            </a:solidFill>
                            <a:latin typeface="Cambria Math" panose="02040503050406030204" pitchFamily="18" charset="0"/>
                          </a:rPr>
                        </m:ctrlPr>
                      </m:fPr>
                      <m:num>
                        <m:r>
                          <a:rPr lang="pl-PL" b="0" i="1">
                            <a:solidFill>
                              <a:schemeClr val="tx1"/>
                            </a:solidFill>
                            <a:latin typeface="Cambria Math" panose="02040503050406030204" pitchFamily="18" charset="0"/>
                          </a:rPr>
                          <m:t>1</m:t>
                        </m:r>
                      </m:num>
                      <m:den>
                        <m:r>
                          <a:rPr lang="pl-PL" b="0" i="1">
                            <a:solidFill>
                              <a:schemeClr val="tx1"/>
                            </a:solidFill>
                            <a:latin typeface="Cambria Math" panose="02040503050406030204" pitchFamily="18" charset="0"/>
                          </a:rPr>
                          <m:t>5</m:t>
                        </m:r>
                      </m:den>
                    </m:f>
                  </m:oMath>
                </a14:m>
                <a:r>
                  <a:rPr lang="cs-CZ" dirty="0">
                    <a:solidFill>
                      <a:schemeClr val="tx1"/>
                    </a:solidFill>
                  </a:rPr>
                  <a:t> kg, </a:t>
                </a:r>
                <a14:m>
                  <m:oMath xmlns:m="http://schemas.openxmlformats.org/officeDocument/2006/math">
                    <m:f>
                      <m:fPr>
                        <m:ctrlPr>
                          <a:rPr lang="pl-PL" i="1">
                            <a:solidFill>
                              <a:schemeClr val="tx1"/>
                            </a:solidFill>
                            <a:latin typeface="Cambria Math" panose="02040503050406030204" pitchFamily="18" charset="0"/>
                          </a:rPr>
                        </m:ctrlPr>
                      </m:fPr>
                      <m:num>
                        <m:r>
                          <a:rPr lang="pl-PL" i="1">
                            <a:solidFill>
                              <a:schemeClr val="tx1"/>
                            </a:solidFill>
                            <a:latin typeface="Cambria Math" panose="02040503050406030204" pitchFamily="18" charset="0"/>
                          </a:rPr>
                          <m:t>1</m:t>
                        </m:r>
                      </m:num>
                      <m:den>
                        <m:r>
                          <a:rPr lang="pl-PL" b="0" i="1">
                            <a:solidFill>
                              <a:schemeClr val="tx1"/>
                            </a:solidFill>
                            <a:latin typeface="Cambria Math" panose="02040503050406030204" pitchFamily="18" charset="0"/>
                          </a:rPr>
                          <m:t>10</m:t>
                        </m:r>
                      </m:den>
                    </m:f>
                  </m:oMath>
                </a14:m>
                <a:r>
                  <a:rPr lang="cs-CZ" dirty="0">
                    <a:solidFill>
                      <a:schemeClr val="tx1"/>
                    </a:solidFill>
                  </a:rPr>
                  <a:t> kg</a:t>
                </a:r>
              </a:p>
              <a:p>
                <a:endParaRPr lang="cs-CZ" dirty="0">
                  <a:solidFill>
                    <a:schemeClr val="tx1"/>
                  </a:solidFill>
                </a:endParaRPr>
              </a:p>
              <a:p>
                <a:r>
                  <a:rPr lang="cs-CZ" dirty="0">
                    <a:solidFill>
                      <a:schemeClr val="tx1"/>
                    </a:solidFill>
                  </a:rPr>
                  <a:t>Úloha:</a:t>
                </a:r>
              </a:p>
              <a:p>
                <a:r>
                  <a:rPr lang="cs-CZ" dirty="0">
                    <a:solidFill>
                      <a:schemeClr val="tx1"/>
                    </a:solidFill>
                  </a:rPr>
                  <a:t>Řešení:</a:t>
                </a:r>
              </a:p>
              <a:p>
                <a:r>
                  <a:rPr lang="cs-CZ" dirty="0">
                    <a:solidFill>
                      <a:schemeClr val="tx1"/>
                    </a:solidFill>
                  </a:rPr>
                  <a:t>Odpověď:</a:t>
                </a:r>
              </a:p>
            </p:txBody>
          </p:sp>
        </mc:Choice>
        <mc:Fallback xmlns="">
          <p:sp>
            <p:nvSpPr>
              <p:cNvPr id="3" name="Symbol zastępczy zawartości 2">
                <a:extLst>
                  <a:ext uri="{FF2B5EF4-FFF2-40B4-BE49-F238E27FC236}">
                    <a16:creationId xmlns:a16="http://schemas.microsoft.com/office/drawing/2014/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xmlns:a14="http://schemas.microsoft.com/office/drawing/2010/main" id="{B21CDB84-20AF-491A-B209-60F43C8F1E61}"/>
                  </a:ext>
                </a:extLst>
              </p:cNvPr>
              <p:cNvSpPr>
                <a:spLocks noGrp="1" noRot="1" noChangeAspect="1" noMove="1" noResize="1" noEditPoints="1" noAdjustHandles="1" noChangeArrowheads="1" noChangeShapeType="1" noTextEdit="1"/>
              </p:cNvSpPr>
              <p:nvPr>
                <p:ph idx="1"/>
              </p:nvPr>
            </p:nvSpPr>
            <p:spPr>
              <a:xfrm>
                <a:off x="1097280" y="1845734"/>
                <a:ext cx="10058400" cy="4023360"/>
              </a:xfrm>
              <a:blipFill>
                <a:blip r:embed="rId3" cstate="print"/>
                <a:stretch>
                  <a:fillRect l="-606" t="-1667"/>
                </a:stretch>
              </a:blipFill>
            </p:spPr>
            <p:txBody>
              <a:bodyPr/>
              <a:lstStyle/>
              <a:p>
                <a:r>
                  <a:rPr lang="pl-PL">
                    <a:noFill/>
                  </a:rPr>
                  <a:t> </a:t>
                </a:r>
              </a:p>
            </p:txBody>
          </p:sp>
        </mc:Fallback>
      </mc:AlternateContent>
    </p:spTree>
    <p:extLst>
      <p:ext uri="{BB962C8B-B14F-4D97-AF65-F5344CB8AC3E}">
        <p14:creationId xmlns:p14="http://schemas.microsoft.com/office/powerpoint/2010/main" val="321141482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6" name="Picture 4" descr="Wiewiórka, Nager, Ładny, Charakter">
            <a:extLst>
              <a:ext uri="{FF2B5EF4-FFF2-40B4-BE49-F238E27FC236}">
                <a16:creationId xmlns:a16="http://schemas.microsoft.com/office/drawing/2014/main" xmlns="" id="{4C3B5377-575C-4515-9C8A-39FFABF7AC7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14" r="7328" b="3"/>
          <a:stretch/>
        </p:blipFill>
        <p:spPr bwMode="auto">
          <a:xfrm>
            <a:off x="7611902" y="3461004"/>
            <a:ext cx="4580097" cy="3396995"/>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314" name="Picture 2" descr="Orzechy Laskowe, Orzech Laskowy, Rynku">
            <a:extLst>
              <a:ext uri="{FF2B5EF4-FFF2-40B4-BE49-F238E27FC236}">
                <a16:creationId xmlns:a16="http://schemas.microsoft.com/office/drawing/2014/main" xmlns="" id="{5521F8DF-60EB-4AB7-A9BA-EE65AF887D2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94" r="2099" b="-3"/>
          <a:stretch/>
        </p:blipFill>
        <p:spPr bwMode="auto">
          <a:xfrm>
            <a:off x="7611902" y="10"/>
            <a:ext cx="4578557" cy="3396985"/>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47894" y="339699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AB568CA0-7FE6-4CE3-BBA1-C43B8CCFDAEB}"/>
              </a:ext>
            </a:extLst>
          </p:cNvPr>
          <p:cNvSpPr>
            <a:spLocks noGrp="1"/>
          </p:cNvSpPr>
          <p:nvPr>
            <p:ph type="title"/>
          </p:nvPr>
        </p:nvSpPr>
        <p:spPr>
          <a:xfrm>
            <a:off x="1097280" y="516835"/>
            <a:ext cx="5977937" cy="1666501"/>
          </a:xfrm>
        </p:spPr>
        <p:txBody>
          <a:bodyPr>
            <a:normAutofit/>
          </a:bodyPr>
          <a:lstStyle/>
          <a:p>
            <a:r>
              <a:rPr lang="cs-CZ" sz="4000" b="1" dirty="0">
                <a:solidFill>
                  <a:srgbClr val="FFFFFF"/>
                </a:solidFill>
              </a:rPr>
              <a:t>PROCES - III. HODINA</a:t>
            </a:r>
            <a:endParaRPr lang="cs-CZ" sz="4000" dirty="0">
              <a:solidFill>
                <a:srgbClr val="FFFFFF"/>
              </a:solidFill>
            </a:endParaRP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 xmlns:a16="http://schemas.microsoft.com/office/drawing/2014/main" id="{A038AA35-9732-47E6-BADB-8FA8E8637FD4}"/>
                  </a:ext>
                </a:extLst>
              </p:cNvPr>
              <p:cNvSpPr>
                <a:spLocks noGrp="1"/>
              </p:cNvSpPr>
              <p:nvPr>
                <p:ph idx="1"/>
              </p:nvPr>
            </p:nvSpPr>
            <p:spPr>
              <a:xfrm>
                <a:off x="1097279" y="2236304"/>
                <a:ext cx="5977938" cy="3652667"/>
              </a:xfrm>
            </p:spPr>
            <p:txBody>
              <a:bodyPr>
                <a:normAutofit/>
              </a:bodyPr>
              <a:lstStyle/>
              <a:p>
                <a:r>
                  <a:rPr lang="cs-CZ" sz="1800" dirty="0">
                    <a:solidFill>
                      <a:srgbClr val="FFFFFF"/>
                    </a:solidFill>
                  </a:rPr>
                  <a:t>V. úloha - násobení zlomků</a:t>
                </a:r>
              </a:p>
              <a:p>
                <a14:m>
                  <m:oMath xmlns:m="http://schemas.openxmlformats.org/officeDocument/2006/math">
                    <m:f>
                      <m:fPr>
                        <m:ctrlPr>
                          <a:rPr lang="pl-PL" sz="1800" i="1" smtClean="0">
                            <a:solidFill>
                              <a:srgbClr val="FFFFFF"/>
                            </a:solidFill>
                            <a:latin typeface="Cambria Math" panose="02040503050406030204" pitchFamily="18" charset="0"/>
                          </a:rPr>
                        </m:ctrlPr>
                      </m:fPr>
                      <m:num>
                        <m:r>
                          <a:rPr lang="pl-PL" sz="1800" b="0" i="1" smtClean="0">
                            <a:solidFill>
                              <a:srgbClr val="FFFFFF"/>
                            </a:solidFill>
                            <a:latin typeface="Cambria Math" panose="02040503050406030204" pitchFamily="18" charset="0"/>
                          </a:rPr>
                          <m:t>9</m:t>
                        </m:r>
                      </m:num>
                      <m:den>
                        <m:r>
                          <a:rPr lang="pl-PL" sz="1800" b="0" i="1" smtClean="0">
                            <a:solidFill>
                              <a:srgbClr val="FFFFFF"/>
                            </a:solidFill>
                            <a:latin typeface="Cambria Math" panose="02040503050406030204" pitchFamily="18" charset="0"/>
                          </a:rPr>
                          <m:t>10</m:t>
                        </m:r>
                      </m:den>
                    </m:f>
                  </m:oMath>
                </a14:m>
                <a:r>
                  <a:rPr lang="cs-CZ" sz="1800" dirty="0">
                    <a:solidFill>
                      <a:srgbClr val="FFFFFF"/>
                    </a:solidFill>
                  </a:rPr>
                  <a:t> kg lískových ořechů, po 10 dnech veverka snědla </a:t>
                </a:r>
                <a14:m>
                  <m:oMath xmlns:m="http://schemas.openxmlformats.org/officeDocument/2006/math">
                    <m:f>
                      <m:fPr>
                        <m:ctrlPr>
                          <a:rPr lang="pl-PL" sz="1800" i="1" smtClean="0">
                            <a:solidFill>
                              <a:srgbClr val="FFFFFF"/>
                            </a:solidFill>
                            <a:latin typeface="Cambria Math" panose="02040503050406030204" pitchFamily="18" charset="0"/>
                          </a:rPr>
                        </m:ctrlPr>
                      </m:fPr>
                      <m:num>
                        <m:r>
                          <a:rPr lang="pl-PL" sz="1800" b="0" i="1" smtClean="0">
                            <a:solidFill>
                              <a:srgbClr val="FFFFFF"/>
                            </a:solidFill>
                            <a:latin typeface="Cambria Math" panose="02040503050406030204" pitchFamily="18" charset="0"/>
                          </a:rPr>
                          <m:t>4</m:t>
                        </m:r>
                      </m:num>
                      <m:den>
                        <m:r>
                          <a:rPr lang="pl-PL" sz="1800" b="0" i="1" smtClean="0">
                            <a:solidFill>
                              <a:srgbClr val="FFFFFF"/>
                            </a:solidFill>
                            <a:latin typeface="Cambria Math" panose="02040503050406030204" pitchFamily="18" charset="0"/>
                          </a:rPr>
                          <m:t>100</m:t>
                        </m:r>
                      </m:den>
                    </m:f>
                  </m:oMath>
                </a14:m>
                <a:r>
                  <a:rPr lang="cs-CZ" sz="1800" dirty="0">
                    <a:solidFill>
                      <a:srgbClr val="FFFFFF"/>
                    </a:solidFill>
                  </a:rPr>
                  <a:t> kg.</a:t>
                </a:r>
              </a:p>
              <a:p>
                <a:endParaRPr lang="cs-CZ" sz="1800" dirty="0">
                  <a:solidFill>
                    <a:srgbClr val="FFFFFF"/>
                  </a:solidFill>
                </a:endParaRPr>
              </a:p>
              <a:p>
                <a:r>
                  <a:rPr lang="cs-CZ" sz="1800" dirty="0">
                    <a:solidFill>
                      <a:srgbClr val="FFFFFF"/>
                    </a:solidFill>
                  </a:rPr>
                  <a:t> Úloha:</a:t>
                </a:r>
              </a:p>
              <a:p>
                <a:r>
                  <a:rPr lang="cs-CZ" sz="1800" dirty="0">
                    <a:solidFill>
                      <a:srgbClr val="FFFFFF"/>
                    </a:solidFill>
                  </a:rPr>
                  <a:t>Výpočty:</a:t>
                </a:r>
              </a:p>
              <a:p>
                <a:r>
                  <a:rPr lang="cs-CZ" sz="1800" dirty="0">
                    <a:solidFill>
                      <a:srgbClr val="FFFFFF"/>
                    </a:solidFill>
                  </a:rPr>
                  <a:t>Odpověď:</a:t>
                </a:r>
              </a:p>
            </p:txBody>
          </p:sp>
        </mc:Choice>
        <mc:Fallback xmlns="">
          <p:sp>
            <p:nvSpPr>
              <p:cNvPr id="3" name="Symbol zastępczy zawartości 2">
                <a:extLst>
                  <a:ext uri="{FF2B5EF4-FFF2-40B4-BE49-F238E27FC236}">
                    <a16:creationId xmlns:a16="http://schemas.microsoft.com/office/drawing/2014/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xmlns:a14="http://schemas.microsoft.com/office/drawing/2010/main" id="{A038AA35-9732-47E6-BADB-8FA8E8637FD4}"/>
                  </a:ext>
                </a:extLst>
              </p:cNvPr>
              <p:cNvSpPr>
                <a:spLocks noGrp="1" noRot="1" noChangeAspect="1" noMove="1" noResize="1" noEditPoints="1" noAdjustHandles="1" noChangeArrowheads="1" noChangeShapeType="1" noTextEdit="1"/>
              </p:cNvSpPr>
              <p:nvPr>
                <p:ph idx="1"/>
              </p:nvPr>
            </p:nvSpPr>
            <p:spPr>
              <a:xfrm>
                <a:off x="1097279" y="2236304"/>
                <a:ext cx="5977938" cy="3652667"/>
              </a:xfrm>
              <a:blipFill>
                <a:blip r:embed="rId4" cstate="print"/>
                <a:stretch>
                  <a:fillRect l="-815" t="-1669"/>
                </a:stretch>
              </a:blipFill>
            </p:spPr>
            <p:txBody>
              <a:bodyPr/>
              <a:lstStyle/>
              <a:p>
                <a:r>
                  <a:rPr lang="pl-PL">
                    <a:noFill/>
                  </a:rPr>
                  <a:t> </a:t>
                </a:r>
              </a:p>
            </p:txBody>
          </p:sp>
        </mc:Fallback>
      </mc:AlternateContent>
    </p:spTree>
    <p:extLst>
      <p:ext uri="{BB962C8B-B14F-4D97-AF65-F5344CB8AC3E}">
        <p14:creationId xmlns:p14="http://schemas.microsoft.com/office/powerpoint/2010/main" val="4258889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5902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90679"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340" name="Picture 4" descr="Żywności, Ziarna, Pszenica Zwyczajna">
            <a:extLst>
              <a:ext uri="{FF2B5EF4-FFF2-40B4-BE49-F238E27FC236}">
                <a16:creationId xmlns:a16="http://schemas.microsoft.com/office/drawing/2014/main" xmlns="" id="{B78540FC-4D20-4C20-8479-3A4CDD5A7F8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855" r="14362" b="-3"/>
          <a:stretch/>
        </p:blipFill>
        <p:spPr bwMode="auto">
          <a:xfrm>
            <a:off x="4812161" y="-2655"/>
            <a:ext cx="3606643" cy="3358597"/>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576279" y="0"/>
            <a:ext cx="3610035" cy="33559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Kurczak, Współpracy, Drobiu">
            <a:extLst>
              <a:ext uri="{FF2B5EF4-FFF2-40B4-BE49-F238E27FC236}">
                <a16:creationId xmlns:a16="http://schemas.microsoft.com/office/drawing/2014/main" xmlns="" id="{01297BB1-DFA9-4250-B827-53646BE6251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548" r="2" b="7385"/>
          <a:stretch/>
        </p:blipFill>
        <p:spPr bwMode="auto">
          <a:xfrm>
            <a:off x="4812160" y="3504904"/>
            <a:ext cx="7379840" cy="3353096"/>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E9D58B8C-C057-433F-BF4D-1D6E21715F6C}"/>
              </a:ext>
            </a:extLst>
          </p:cNvPr>
          <p:cNvSpPr>
            <a:spLocks noGrp="1"/>
          </p:cNvSpPr>
          <p:nvPr>
            <p:ph type="title"/>
          </p:nvPr>
        </p:nvSpPr>
        <p:spPr>
          <a:xfrm>
            <a:off x="492369" y="516835"/>
            <a:ext cx="3735502" cy="2103875"/>
          </a:xfrm>
        </p:spPr>
        <p:txBody>
          <a:bodyPr>
            <a:normAutofit/>
          </a:bodyPr>
          <a:lstStyle/>
          <a:p>
            <a:r>
              <a:rPr lang="cs-CZ" sz="3600" b="1">
                <a:solidFill>
                  <a:srgbClr val="FFFFFF"/>
                </a:solidFill>
              </a:rPr>
              <a:t>PROCES - III. HODINA</a:t>
            </a:r>
            <a:endParaRPr lang="cs-CZ" sz="3600">
              <a:solidFill>
                <a:srgbClr val="FFFFFF"/>
              </a:solidFill>
            </a:endParaRP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 xmlns:a16="http://schemas.microsoft.com/office/drawing/2014/main" id="{E98DEC78-183B-46C0-9D52-3FB1D2654E93}"/>
                  </a:ext>
                </a:extLst>
              </p:cNvPr>
              <p:cNvSpPr>
                <a:spLocks noGrp="1"/>
              </p:cNvSpPr>
              <p:nvPr>
                <p:ph idx="1"/>
              </p:nvPr>
            </p:nvSpPr>
            <p:spPr>
              <a:xfrm>
                <a:off x="492371" y="2653800"/>
                <a:ext cx="3735500" cy="3335519"/>
              </a:xfrm>
            </p:spPr>
            <p:txBody>
              <a:bodyPr>
                <a:normAutofit/>
              </a:bodyPr>
              <a:lstStyle/>
              <a:p>
                <a:r>
                  <a:rPr lang="cs-CZ" sz="1500" dirty="0">
                    <a:solidFill>
                      <a:srgbClr val="FFFFFF"/>
                    </a:solidFill>
                  </a:rPr>
                  <a:t>VI. úloha - dělení zlomků</a:t>
                </a:r>
              </a:p>
              <a:p>
                <a14:m>
                  <m:oMath xmlns:m="http://schemas.openxmlformats.org/officeDocument/2006/math">
                    <m:f>
                      <m:fPr>
                        <m:ctrlPr>
                          <a:rPr lang="pl-PL" sz="1500" i="1">
                            <a:solidFill>
                              <a:srgbClr val="FFFFFF"/>
                            </a:solidFill>
                            <a:latin typeface="Cambria Math" panose="02040503050406030204" pitchFamily="18" charset="0"/>
                          </a:rPr>
                        </m:ctrlPr>
                      </m:fPr>
                      <m:num>
                        <m:r>
                          <a:rPr lang="pl-PL" sz="1500" b="0" i="1">
                            <a:solidFill>
                              <a:srgbClr val="FFFFFF"/>
                            </a:solidFill>
                            <a:latin typeface="Cambria Math" panose="02040503050406030204" pitchFamily="18" charset="0"/>
                          </a:rPr>
                          <m:t>200</m:t>
                        </m:r>
                      </m:num>
                      <m:den>
                        <m:r>
                          <a:rPr lang="pl-PL" sz="1500" b="0" i="1">
                            <a:solidFill>
                              <a:srgbClr val="FFFFFF"/>
                            </a:solidFill>
                            <a:latin typeface="Cambria Math" panose="02040503050406030204" pitchFamily="18" charset="0"/>
                          </a:rPr>
                          <m:t>2</m:t>
                        </m:r>
                      </m:den>
                    </m:f>
                  </m:oMath>
                </a14:m>
                <a:r>
                  <a:rPr lang="cs-CZ" sz="1500" dirty="0">
                    <a:solidFill>
                      <a:srgbClr val="FFFFFF"/>
                    </a:solidFill>
                  </a:rPr>
                  <a:t> kg pšenice, </a:t>
                </a:r>
                <a14:m>
                  <m:oMath xmlns:m="http://schemas.openxmlformats.org/officeDocument/2006/math">
                    <m:f>
                      <m:fPr>
                        <m:ctrlPr>
                          <a:rPr lang="pl-PL" sz="1500" i="1">
                            <a:solidFill>
                              <a:srgbClr val="FFFFFF"/>
                            </a:solidFill>
                            <a:latin typeface="Cambria Math" panose="02040503050406030204" pitchFamily="18" charset="0"/>
                          </a:rPr>
                        </m:ctrlPr>
                      </m:fPr>
                      <m:num>
                        <m:r>
                          <a:rPr lang="pl-PL" sz="1500" b="0" i="1">
                            <a:solidFill>
                              <a:srgbClr val="FFFFFF"/>
                            </a:solidFill>
                            <a:latin typeface="Cambria Math" panose="02040503050406030204" pitchFamily="18" charset="0"/>
                          </a:rPr>
                          <m:t>4</m:t>
                        </m:r>
                      </m:num>
                      <m:den>
                        <m:r>
                          <a:rPr lang="pl-PL" sz="1500" b="0" i="1">
                            <a:solidFill>
                              <a:srgbClr val="FFFFFF"/>
                            </a:solidFill>
                            <a:latin typeface="Cambria Math" panose="02040503050406030204" pitchFamily="18" charset="0"/>
                          </a:rPr>
                          <m:t>3</m:t>
                        </m:r>
                      </m:den>
                    </m:f>
                  </m:oMath>
                </a14:m>
                <a:r>
                  <a:rPr lang="cs-CZ" sz="1500" dirty="0">
                    <a:solidFill>
                      <a:srgbClr val="FFFFFF"/>
                    </a:solidFill>
                  </a:rPr>
                  <a:t> kg pšenice denně</a:t>
                </a:r>
              </a:p>
              <a:p>
                <a:endParaRPr lang="cs-CZ" sz="1500" dirty="0">
                  <a:solidFill>
                    <a:srgbClr val="FFFFFF"/>
                  </a:solidFill>
                </a:endParaRPr>
              </a:p>
              <a:p>
                <a:r>
                  <a:rPr lang="cs-CZ" sz="1500" dirty="0">
                    <a:solidFill>
                      <a:srgbClr val="FFFFFF"/>
                    </a:solidFill>
                  </a:rPr>
                  <a:t>Úloha:</a:t>
                </a:r>
              </a:p>
              <a:p>
                <a:r>
                  <a:rPr lang="cs-CZ" sz="1500" dirty="0">
                    <a:solidFill>
                      <a:srgbClr val="FFFFFF"/>
                    </a:solidFill>
                  </a:rPr>
                  <a:t>Řešení:</a:t>
                </a:r>
              </a:p>
              <a:p>
                <a:r>
                  <a:rPr lang="cs-CZ" sz="1500" dirty="0">
                    <a:solidFill>
                      <a:srgbClr val="FFFFFF"/>
                    </a:solidFill>
                  </a:rPr>
                  <a:t>Odpověď:</a:t>
                </a:r>
              </a:p>
              <a:p>
                <a:endParaRPr lang="cs-CZ" sz="1500" dirty="0">
                  <a:solidFill>
                    <a:srgbClr val="FFFFFF"/>
                  </a:solidFill>
                </a:endParaRPr>
              </a:p>
            </p:txBody>
          </p:sp>
        </mc:Choice>
        <mc:Fallback xmlns="">
          <p:sp>
            <p:nvSpPr>
              <p:cNvPr id="3" name="Symbol zastępczy zawartości 2">
                <a:extLst>
                  <a:ext uri="{FF2B5EF4-FFF2-40B4-BE49-F238E27FC236}">
                    <a16:creationId xmlns:a16="http://schemas.microsoft.com/office/drawing/2014/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xmlns:a14="http://schemas.microsoft.com/office/drawing/2010/main" id="{E98DEC78-183B-46C0-9D52-3FB1D2654E93}"/>
                  </a:ext>
                </a:extLst>
              </p:cNvPr>
              <p:cNvSpPr>
                <a:spLocks noGrp="1" noRot="1" noChangeAspect="1" noMove="1" noResize="1" noEditPoints="1" noAdjustHandles="1" noChangeArrowheads="1" noChangeShapeType="1" noTextEdit="1"/>
              </p:cNvSpPr>
              <p:nvPr>
                <p:ph idx="1"/>
              </p:nvPr>
            </p:nvSpPr>
            <p:spPr>
              <a:xfrm>
                <a:off x="492371" y="2653800"/>
                <a:ext cx="3735500" cy="3335519"/>
              </a:xfrm>
              <a:blipFill>
                <a:blip r:embed="rId4" cstate="print"/>
                <a:stretch>
                  <a:fillRect l="-653" t="-914"/>
                </a:stretch>
              </a:blipFill>
            </p:spPr>
            <p:txBody>
              <a:bodyPr/>
              <a:lstStyle/>
              <a:p>
                <a:r>
                  <a:rPr lang="pl-PL">
                    <a:noFill/>
                  </a:rPr>
                  <a:t> </a:t>
                </a:r>
              </a:p>
            </p:txBody>
          </p:sp>
        </mc:Fallback>
      </mc:AlternateContent>
    </p:spTree>
    <p:extLst>
      <p:ext uri="{BB962C8B-B14F-4D97-AF65-F5344CB8AC3E}">
        <p14:creationId xmlns:p14="http://schemas.microsoft.com/office/powerpoint/2010/main" val="2421049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15362" name="Picture 2" descr="Wody, Technologia, Staw, Fontanna">
            <a:extLst>
              <a:ext uri="{FF2B5EF4-FFF2-40B4-BE49-F238E27FC236}">
                <a16:creationId xmlns:a16="http://schemas.microsoft.com/office/drawing/2014/main" xmlns="" id="{21FC88B8-4741-49E4-B342-ED46F7CBC7C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 b="11344"/>
          <a:stretch/>
        </p:blipFill>
        <p:spPr bwMode="auto">
          <a:xfrm>
            <a:off x="633999" y="640081"/>
            <a:ext cx="4001315" cy="5314406"/>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0896A53C-7027-432C-B00F-554A47ECFA5C}"/>
              </a:ext>
            </a:extLst>
          </p:cNvPr>
          <p:cNvSpPr>
            <a:spLocks noGrp="1"/>
          </p:cNvSpPr>
          <p:nvPr>
            <p:ph type="title"/>
          </p:nvPr>
        </p:nvSpPr>
        <p:spPr>
          <a:xfrm>
            <a:off x="4974771" y="634946"/>
            <a:ext cx="6574972" cy="1450757"/>
          </a:xfrm>
        </p:spPr>
        <p:txBody>
          <a:bodyPr>
            <a:normAutofit/>
          </a:bodyPr>
          <a:lstStyle/>
          <a:p>
            <a:r>
              <a:rPr lang="cs-CZ" b="1" dirty="0"/>
              <a:t>ZDROJE</a:t>
            </a:r>
          </a:p>
        </p:txBody>
      </p:sp>
      <p:sp>
        <p:nvSpPr>
          <p:cNvPr id="3" name="Symbol zastępczy zawartości 2">
            <a:extLst>
              <a:ext uri="{FF2B5EF4-FFF2-40B4-BE49-F238E27FC236}">
                <a16:creationId xmlns:a16="http://schemas.microsoft.com/office/drawing/2014/main" xmlns="" id="{6B35BA15-4830-4DE5-B310-04E58594E52D}"/>
              </a:ext>
            </a:extLst>
          </p:cNvPr>
          <p:cNvSpPr>
            <a:spLocks noGrp="1"/>
          </p:cNvSpPr>
          <p:nvPr>
            <p:ph idx="1"/>
          </p:nvPr>
        </p:nvSpPr>
        <p:spPr>
          <a:xfrm>
            <a:off x="4974769" y="2198914"/>
            <a:ext cx="6574973" cy="3670180"/>
          </a:xfrm>
        </p:spPr>
        <p:txBody>
          <a:bodyPr>
            <a:normAutofit/>
          </a:bodyPr>
          <a:lstStyle/>
          <a:p>
            <a:pPr lvl="0"/>
            <a:r>
              <a:rPr lang="cs-CZ" b="1" u="sng" kern="1200" dirty="0">
                <a:latin typeface="+mn-lt"/>
              </a:rPr>
              <a:t>1.</a:t>
            </a:r>
            <a:r>
              <a:rPr lang="cs-CZ" dirty="0"/>
              <a:t> </a:t>
            </a:r>
            <a:r>
              <a:rPr lang="pl-PL" dirty="0" smtClean="0">
                <a:hlinkClick r:id="rId3"/>
              </a:rPr>
              <a:t>https://www.umimematiku.cz/cviceni-zlomky</a:t>
            </a:r>
            <a:endParaRPr lang="cs-CZ" u="sng" dirty="0"/>
          </a:p>
          <a:p>
            <a:pPr lvl="0"/>
            <a:r>
              <a:rPr lang="cs-CZ" u="sng" dirty="0"/>
              <a:t>2</a:t>
            </a:r>
            <a:r>
              <a:rPr lang="cs-CZ" u="sng" dirty="0" smtClean="0"/>
              <a:t>.</a:t>
            </a:r>
            <a:r>
              <a:rPr lang="pl-PL" dirty="0" smtClean="0">
                <a:hlinkClick r:id="rId4"/>
              </a:rPr>
              <a:t> https://cs.wikipedia.org/wiki/Zlomek</a:t>
            </a:r>
            <a:endParaRPr lang="cs-CZ" u="sng" dirty="0"/>
          </a:p>
          <a:p>
            <a:pPr lvl="0"/>
            <a:r>
              <a:rPr lang="cs-CZ" b="1" u="sng" kern="1200" dirty="0">
                <a:latin typeface="+mn-lt"/>
              </a:rPr>
              <a:t>3.</a:t>
            </a:r>
            <a:r>
              <a:rPr lang="cs-CZ" dirty="0"/>
              <a:t> </a:t>
            </a:r>
            <a:r>
              <a:rPr lang="pl-PL" dirty="0" smtClean="0">
                <a:hlinkClick r:id="rId5"/>
              </a:rPr>
              <a:t>https://matematika.cz/zlomky</a:t>
            </a:r>
            <a:endParaRPr lang="cs-CZ" u="sng" dirty="0"/>
          </a:p>
          <a:p>
            <a:pPr lvl="0"/>
            <a:r>
              <a:rPr lang="cs-CZ" b="1" u="sng" kern="1200" dirty="0">
                <a:latin typeface="+mn-lt"/>
              </a:rPr>
              <a:t>4.</a:t>
            </a:r>
            <a:r>
              <a:rPr lang="cs-CZ" dirty="0"/>
              <a:t> </a:t>
            </a:r>
            <a:r>
              <a:rPr lang="pl-PL" dirty="0" smtClean="0">
                <a:hlinkClick r:id="rId6"/>
              </a:rPr>
              <a:t>https://www.e-matematika.cz/zakladni-skoly/01-jak-scitat-zlomky.php</a:t>
            </a:r>
            <a:endParaRPr lang="cs-CZ" dirty="0"/>
          </a:p>
          <a:p>
            <a:pPr lvl="0"/>
            <a:r>
              <a:rPr lang="cs-CZ" b="1" kern="1200" dirty="0">
                <a:latin typeface="+mn-lt"/>
              </a:rPr>
              <a:t>5.</a:t>
            </a:r>
            <a:r>
              <a:rPr lang="cs-CZ" dirty="0"/>
              <a:t> Učebnice používané v dané třídě.</a:t>
            </a:r>
          </a:p>
          <a:p>
            <a:pPr lvl="0"/>
            <a:r>
              <a:rPr lang="cs-CZ" b="1" kern="1200" dirty="0">
                <a:latin typeface="+mn-lt"/>
              </a:rPr>
              <a:t>6.</a:t>
            </a:r>
            <a:r>
              <a:rPr lang="cs-CZ" dirty="0"/>
              <a:t> Sešit z daného předmětu.</a:t>
            </a:r>
          </a:p>
          <a:p>
            <a:endParaRPr lang="cs-CZ" dirty="0"/>
          </a:p>
        </p:txBody>
      </p:sp>
    </p:spTree>
    <p:extLst>
      <p:ext uri="{BB962C8B-B14F-4D97-AF65-F5344CB8AC3E}">
        <p14:creationId xmlns:p14="http://schemas.microsoft.com/office/powerpoint/2010/main" val="999611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681FFB4-3DEC-4DAE-B3E5-191D6087F335}"/>
              </a:ext>
            </a:extLst>
          </p:cNvPr>
          <p:cNvSpPr>
            <a:spLocks noGrp="1"/>
          </p:cNvSpPr>
          <p:nvPr>
            <p:ph type="title"/>
          </p:nvPr>
        </p:nvSpPr>
        <p:spPr>
          <a:xfrm>
            <a:off x="1097280" y="286603"/>
            <a:ext cx="10058400" cy="727385"/>
          </a:xfrm>
        </p:spPr>
        <p:txBody>
          <a:bodyPr/>
          <a:lstStyle/>
          <a:p>
            <a:pPr algn="ctr"/>
            <a:r>
              <a:rPr lang="cs-CZ" b="1" dirty="0">
                <a:solidFill>
                  <a:srgbClr val="002060"/>
                </a:solidFill>
              </a:rPr>
              <a:t>HODNOCENÍ</a:t>
            </a:r>
          </a:p>
        </p:txBody>
      </p:sp>
      <p:graphicFrame>
        <p:nvGraphicFramePr>
          <p:cNvPr id="4" name="Symbol zastępczy zawartości 3">
            <a:extLst>
              <a:ext uri="{FF2B5EF4-FFF2-40B4-BE49-F238E27FC236}">
                <a16:creationId xmlns:a16="http://schemas.microsoft.com/office/drawing/2014/main" xmlns="" id="{965AFCBD-DA65-464B-8F63-2914A0BA1153}"/>
              </a:ext>
            </a:extLst>
          </p:cNvPr>
          <p:cNvGraphicFramePr>
            <a:graphicFrameLocks noGrp="1"/>
          </p:cNvGraphicFramePr>
          <p:nvPr>
            <p:ph idx="1"/>
            <p:extLst>
              <p:ext uri="{D42A27DB-BD31-4B8C-83A1-F6EECF244321}">
                <p14:modId xmlns:p14="http://schemas.microsoft.com/office/powerpoint/2010/main" val="2687110119"/>
              </p:ext>
            </p:extLst>
          </p:nvPr>
        </p:nvGraphicFramePr>
        <p:xfrm>
          <a:off x="271605" y="1140737"/>
          <a:ext cx="8872396" cy="4325760"/>
        </p:xfrm>
        <a:graphic>
          <a:graphicData uri="http://schemas.openxmlformats.org/drawingml/2006/table">
            <a:tbl>
              <a:tblPr firstRow="1" bandRow="1">
                <a:tableStyleId>{5C22544A-7EE6-4342-B048-85BDC9FD1C3A}</a:tableStyleId>
              </a:tblPr>
              <a:tblGrid>
                <a:gridCol w="8872396">
                  <a:extLst>
                    <a:ext uri="{9D8B030D-6E8A-4147-A177-3AD203B41FA5}">
                      <a16:colId xmlns:a16="http://schemas.microsoft.com/office/drawing/2014/main" xmlns="" val="2716844653"/>
                    </a:ext>
                  </a:extLst>
                </a:gridCol>
              </a:tblGrid>
              <a:tr h="432967">
                <a:tc>
                  <a:txBody>
                    <a:bodyPr/>
                    <a:lstStyle/>
                    <a:p>
                      <a:pPr marL="0" marR="0" lvl="0" indent="0" algn="ctr" rtl="0" hangingPunct="0">
                        <a:lnSpc>
                          <a:spcPct val="100000"/>
                        </a:lnSpc>
                        <a:spcBef>
                          <a:spcPts val="0"/>
                        </a:spcBef>
                        <a:spcAft>
                          <a:spcPts val="0"/>
                        </a:spcAft>
                        <a:buNone/>
                        <a:tabLst/>
                      </a:pPr>
                      <a:r>
                        <a:rPr lang="pl-PL" dirty="0">
                          <a:solidFill>
                            <a:schemeClr val="tx1"/>
                          </a:solidFill>
                        </a:rPr>
                        <a:t>Oblasti hodnocení a možný počet bodů</a:t>
                      </a:r>
                    </a:p>
                  </a:txBody>
                  <a:tcPr/>
                </a:tc>
                <a:extLst>
                  <a:ext uri="{0D108BD9-81ED-4DB2-BD59-A6C34878D82A}">
                    <a16:rowId xmlns:a16="http://schemas.microsoft.com/office/drawing/2014/main" xmlns="" val="3233217507"/>
                  </a:ext>
                </a:extLst>
              </a:tr>
              <a:tr h="1223817">
                <a:tc>
                  <a:txBody>
                    <a:bodyPr/>
                    <a:lstStyle/>
                    <a:p>
                      <a:pPr marL="0" marR="0" lvl="0" indent="0" algn="ctr" rtl="0" hangingPunct="0">
                        <a:lnSpc>
                          <a:spcPct val="100000"/>
                        </a:lnSpc>
                        <a:spcBef>
                          <a:spcPts val="0"/>
                        </a:spcBef>
                        <a:spcAft>
                          <a:spcPts val="0"/>
                        </a:spcAft>
                        <a:buNone/>
                        <a:tabLst/>
                      </a:pPr>
                      <a:r>
                        <a:rPr lang="cs-CZ" sz="1600" b="0" i="0" u="none" strike="noStrike" kern="1200" dirty="0">
                          <a:latin typeface="Trebuchet MS" pitchFamily="34"/>
                        </a:rPr>
                        <a:t>Fáze I</a:t>
                      </a:r>
                    </a:p>
                    <a:p>
                      <a:pPr marL="0" marR="0" lvl="0" indent="0" algn="ctr" rtl="0" hangingPunct="0">
                        <a:lnSpc>
                          <a:spcPct val="100000"/>
                        </a:lnSpc>
                        <a:spcBef>
                          <a:spcPts val="0"/>
                        </a:spcBef>
                        <a:spcAft>
                          <a:spcPts val="0"/>
                        </a:spcAft>
                        <a:buNone/>
                        <a:tabLst/>
                      </a:pPr>
                      <a:r>
                        <a:rPr lang="cs-CZ" sz="1600" b="0" i="0" u="none" strike="noStrike" kern="1200" dirty="0">
                          <a:latin typeface="Trebuchet MS" pitchFamily="34"/>
                        </a:rPr>
                        <a:t>Řešení úloh</a:t>
                      </a:r>
                    </a:p>
                    <a:p>
                      <a:pPr marL="0" marR="0" lvl="0" indent="0" algn="ctr" rtl="0" hangingPunct="0">
                        <a:lnSpc>
                          <a:spcPct val="100000"/>
                        </a:lnSpc>
                        <a:spcBef>
                          <a:spcPts val="0"/>
                        </a:spcBef>
                        <a:spcAft>
                          <a:spcPts val="0"/>
                        </a:spcAft>
                        <a:buNone/>
                        <a:tabLst/>
                      </a:pPr>
                      <a:r>
                        <a:rPr lang="cs-CZ" sz="1600" b="0" i="0" u="none" strike="noStrike" kern="1200" dirty="0">
                          <a:latin typeface="Trebuchet MS" pitchFamily="34"/>
                        </a:rPr>
                        <a:t>0-6</a:t>
                      </a:r>
                    </a:p>
                  </a:txBody>
                  <a:tcPr/>
                </a:tc>
                <a:extLst>
                  <a:ext uri="{0D108BD9-81ED-4DB2-BD59-A6C34878D82A}">
                    <a16:rowId xmlns:a16="http://schemas.microsoft.com/office/drawing/2014/main" xmlns="" val="3128811610"/>
                  </a:ext>
                </a:extLst>
              </a:tr>
              <a:tr h="1334488">
                <a:tc>
                  <a:txBody>
                    <a:bodyPr/>
                    <a:lstStyle/>
                    <a:p>
                      <a:pPr marL="0" marR="0" lvl="0" indent="0" algn="ctr" rtl="0" hangingPunct="0">
                        <a:lnSpc>
                          <a:spcPct val="100000"/>
                        </a:lnSpc>
                        <a:spcBef>
                          <a:spcPts val="0"/>
                        </a:spcBef>
                        <a:spcAft>
                          <a:spcPts val="0"/>
                        </a:spcAft>
                        <a:buNone/>
                        <a:tabLst/>
                      </a:pPr>
                      <a:r>
                        <a:rPr lang="cs-CZ" sz="1600" b="0" i="0" u="none" strike="noStrike" kern="1200" dirty="0">
                          <a:latin typeface="Trebuchet MS" pitchFamily="34"/>
                        </a:rPr>
                        <a:t>Fáze II</a:t>
                      </a:r>
                    </a:p>
                    <a:p>
                      <a:pPr marL="0" marR="0" lvl="0" indent="0" algn="ctr" rtl="0" hangingPunct="0">
                        <a:lnSpc>
                          <a:spcPct val="100000"/>
                        </a:lnSpc>
                        <a:spcBef>
                          <a:spcPts val="0"/>
                        </a:spcBef>
                        <a:spcAft>
                          <a:spcPts val="0"/>
                        </a:spcAft>
                        <a:buNone/>
                        <a:tabLst/>
                      </a:pPr>
                      <a:r>
                        <a:rPr lang="cs-CZ" sz="1600" b="0" i="0" u="none" strike="noStrike" kern="1200" dirty="0">
                          <a:latin typeface="Trebuchet MS" pitchFamily="34"/>
                        </a:rPr>
                        <a:t>Tvorba úloha jejich řešení</a:t>
                      </a:r>
                    </a:p>
                    <a:p>
                      <a:pPr marL="0" marR="0" lvl="0" indent="0" algn="ctr" rtl="0" hangingPunct="0">
                        <a:lnSpc>
                          <a:spcPct val="100000"/>
                        </a:lnSpc>
                        <a:spcBef>
                          <a:spcPts val="0"/>
                        </a:spcBef>
                        <a:spcAft>
                          <a:spcPts val="0"/>
                        </a:spcAft>
                        <a:buNone/>
                        <a:tabLst/>
                      </a:pPr>
                      <a:r>
                        <a:rPr lang="cs-CZ" sz="1600" b="0" i="0" u="none" strike="noStrike" kern="1200" dirty="0">
                          <a:latin typeface="Trebuchet MS" pitchFamily="34"/>
                        </a:rPr>
                        <a:t>0-12</a:t>
                      </a:r>
                    </a:p>
                  </a:txBody>
                  <a:tcPr/>
                </a:tc>
                <a:extLst>
                  <a:ext uri="{0D108BD9-81ED-4DB2-BD59-A6C34878D82A}">
                    <a16:rowId xmlns:a16="http://schemas.microsoft.com/office/drawing/2014/main" xmlns="" val="536583057"/>
                  </a:ext>
                </a:extLst>
              </a:tr>
              <a:tr h="1334488">
                <a:tc>
                  <a:txBody>
                    <a:bodyPr/>
                    <a:lstStyle/>
                    <a:p>
                      <a:pPr marL="0" marR="0" lvl="0" indent="0" algn="ctr" rtl="0" hangingPunct="0">
                        <a:lnSpc>
                          <a:spcPct val="100000"/>
                        </a:lnSpc>
                        <a:spcBef>
                          <a:spcPts val="0"/>
                        </a:spcBef>
                        <a:spcAft>
                          <a:spcPts val="0"/>
                        </a:spcAft>
                        <a:buNone/>
                        <a:tabLst/>
                      </a:pPr>
                      <a:r>
                        <a:rPr lang="cs-CZ" sz="1600" b="0" i="0" u="none" strike="noStrike" kern="1200" dirty="0">
                          <a:latin typeface="Trebuchet MS" pitchFamily="34"/>
                        </a:rPr>
                        <a:t>Angažovanost do práce</a:t>
                      </a:r>
                    </a:p>
                    <a:p>
                      <a:pPr marL="0" marR="0" lvl="0" indent="0" algn="ctr" rtl="0" hangingPunct="0">
                        <a:lnSpc>
                          <a:spcPct val="100000"/>
                        </a:lnSpc>
                        <a:spcBef>
                          <a:spcPts val="0"/>
                        </a:spcBef>
                        <a:spcAft>
                          <a:spcPts val="0"/>
                        </a:spcAft>
                        <a:buNone/>
                        <a:tabLst/>
                      </a:pPr>
                      <a:r>
                        <a:rPr lang="cs-CZ" sz="1600" b="0" i="0" u="none" strike="noStrike" kern="1200" dirty="0">
                          <a:latin typeface="Trebuchet MS" pitchFamily="34"/>
                        </a:rPr>
                        <a:t>0-3</a:t>
                      </a:r>
                    </a:p>
                  </a:txBody>
                  <a:tcPr/>
                </a:tc>
                <a:extLst>
                  <a:ext uri="{0D108BD9-81ED-4DB2-BD59-A6C34878D82A}">
                    <a16:rowId xmlns:a16="http://schemas.microsoft.com/office/drawing/2014/main" xmlns="" val="3339769464"/>
                  </a:ext>
                </a:extLst>
              </a:tr>
            </a:tbl>
          </a:graphicData>
        </a:graphic>
      </p:graphicFrame>
      <p:pic>
        <p:nvPicPr>
          <p:cNvPr id="8" name="Picture 2" descr="Grafika, Wykres, Wynik, Obroty, Zysk">
            <a:extLst>
              <a:ext uri="{FF2B5EF4-FFF2-40B4-BE49-F238E27FC236}">
                <a16:creationId xmlns:a16="http://schemas.microsoft.com/office/drawing/2014/main" xmlns="" id="{E3CCB296-3119-429F-816E-879A64CF23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2" y="0"/>
            <a:ext cx="2815356" cy="1788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023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DE18CE2-3E7E-4B79-B45C-1D4DCDEB2585}"/>
              </a:ext>
            </a:extLst>
          </p:cNvPr>
          <p:cNvSpPr>
            <a:spLocks noGrp="1"/>
          </p:cNvSpPr>
          <p:nvPr>
            <p:ph type="title"/>
          </p:nvPr>
        </p:nvSpPr>
        <p:spPr>
          <a:xfrm>
            <a:off x="1097280" y="286604"/>
            <a:ext cx="10058400" cy="808866"/>
          </a:xfrm>
        </p:spPr>
        <p:txBody>
          <a:bodyPr/>
          <a:lstStyle/>
          <a:p>
            <a:pPr algn="ctr"/>
            <a:r>
              <a:rPr lang="cs-CZ" b="1" dirty="0">
                <a:solidFill>
                  <a:srgbClr val="002060"/>
                </a:solidFill>
              </a:rPr>
              <a:t>HODNOCENÍ</a:t>
            </a:r>
            <a:endParaRPr lang="cs-CZ" dirty="0"/>
          </a:p>
        </p:txBody>
      </p:sp>
      <p:graphicFrame>
        <p:nvGraphicFramePr>
          <p:cNvPr id="4" name="Symbol zastępczy zawartości 3">
            <a:extLst>
              <a:ext uri="{FF2B5EF4-FFF2-40B4-BE49-F238E27FC236}">
                <a16:creationId xmlns:a16="http://schemas.microsoft.com/office/drawing/2014/main" xmlns="" id="{9A530DA0-E4FC-46E9-A1DA-F4A09E1F99D6}"/>
              </a:ext>
            </a:extLst>
          </p:cNvPr>
          <p:cNvGraphicFramePr>
            <a:graphicFrameLocks noGrp="1"/>
          </p:cNvGraphicFramePr>
          <p:nvPr>
            <p:ph idx="1"/>
            <p:extLst>
              <p:ext uri="{D42A27DB-BD31-4B8C-83A1-F6EECF244321}">
                <p14:modId xmlns:p14="http://schemas.microsoft.com/office/powerpoint/2010/main" val="2597986572"/>
              </p:ext>
            </p:extLst>
          </p:nvPr>
        </p:nvGraphicFramePr>
        <p:xfrm>
          <a:off x="226338" y="1846263"/>
          <a:ext cx="8564578" cy="3114040"/>
        </p:xfrm>
        <a:graphic>
          <a:graphicData uri="http://schemas.openxmlformats.org/drawingml/2006/table">
            <a:tbl>
              <a:tblPr firstRow="1" bandRow="1">
                <a:tableStyleId>{5C22544A-7EE6-4342-B048-85BDC9FD1C3A}</a:tableStyleId>
              </a:tblPr>
              <a:tblGrid>
                <a:gridCol w="4399983">
                  <a:extLst>
                    <a:ext uri="{9D8B030D-6E8A-4147-A177-3AD203B41FA5}">
                      <a16:colId xmlns:a16="http://schemas.microsoft.com/office/drawing/2014/main" xmlns="" val="1980741384"/>
                    </a:ext>
                  </a:extLst>
                </a:gridCol>
                <a:gridCol w="4164595">
                  <a:extLst>
                    <a:ext uri="{9D8B030D-6E8A-4147-A177-3AD203B41FA5}">
                      <a16:colId xmlns:a16="http://schemas.microsoft.com/office/drawing/2014/main" xmlns="" val="3359742506"/>
                    </a:ext>
                  </a:extLst>
                </a:gridCol>
              </a:tblGrid>
              <a:tr h="370840">
                <a:tc>
                  <a:txBody>
                    <a:bodyPr/>
                    <a:lstStyle/>
                    <a:p>
                      <a:pPr algn="ctr"/>
                      <a:r>
                        <a:t>BODY</a:t>
                      </a:r>
                    </a:p>
                  </a:txBody>
                  <a:tcPr/>
                </a:tc>
                <a:tc>
                  <a:txBody>
                    <a:bodyPr/>
                    <a:lstStyle/>
                    <a:p>
                      <a:pPr algn="ctr"/>
                      <a:r>
                        <a:t>ZNÁMKA</a:t>
                      </a:r>
                    </a:p>
                  </a:txBody>
                  <a:tcPr/>
                </a:tc>
                <a:extLst>
                  <a:ext uri="{0D108BD9-81ED-4DB2-BD59-A6C34878D82A}">
                    <a16:rowId xmlns:a16="http://schemas.microsoft.com/office/drawing/2014/main" xmlns="" val="2549176918"/>
                  </a:ext>
                </a:extLst>
              </a:tr>
              <a:tr h="370840">
                <a:tc>
                  <a:txBody>
                    <a:bodyPr/>
                    <a:lstStyle/>
                    <a:p>
                      <a:pPr algn="ctr"/>
                      <a:r>
                        <a:rPr lang="cs-CZ" sz="2400" dirty="0">
                          <a:latin typeface="Cilibri"/>
                        </a:rPr>
                        <a:t>&lt;6</a:t>
                      </a:r>
                    </a:p>
                  </a:txBody>
                  <a:tcPr/>
                </a:tc>
                <a:tc>
                  <a:txBody>
                    <a:bodyPr/>
                    <a:lstStyle/>
                    <a:p>
                      <a:pPr algn="ctr"/>
                      <a:r>
                        <a:rPr lang="cs-CZ" sz="2400" dirty="0">
                          <a:latin typeface="Cilibri"/>
                        </a:rPr>
                        <a:t>nevyhovující</a:t>
                      </a:r>
                    </a:p>
                  </a:txBody>
                  <a:tcPr/>
                </a:tc>
                <a:extLst>
                  <a:ext uri="{0D108BD9-81ED-4DB2-BD59-A6C34878D82A}">
                    <a16:rowId xmlns:a16="http://schemas.microsoft.com/office/drawing/2014/main" xmlns="" val="4067500536"/>
                  </a:ext>
                </a:extLst>
              </a:tr>
              <a:tr h="370840">
                <a:tc>
                  <a:txBody>
                    <a:bodyPr/>
                    <a:lstStyle/>
                    <a:p>
                      <a:pPr algn="ctr"/>
                      <a:r>
                        <a:rPr lang="cs-CZ" sz="2400" dirty="0">
                          <a:latin typeface="Cilibri"/>
                        </a:rPr>
                        <a:t>6 - 9</a:t>
                      </a:r>
                    </a:p>
                  </a:txBody>
                  <a:tcPr/>
                </a:tc>
                <a:tc>
                  <a:txBody>
                    <a:bodyPr/>
                    <a:lstStyle/>
                    <a:p>
                      <a:pPr algn="ctr"/>
                      <a:r>
                        <a:rPr lang="cs-CZ" sz="2400" dirty="0">
                          <a:latin typeface="Cilibri"/>
                        </a:rPr>
                        <a:t>vyhovující</a:t>
                      </a:r>
                    </a:p>
                  </a:txBody>
                  <a:tcPr/>
                </a:tc>
                <a:extLst>
                  <a:ext uri="{0D108BD9-81ED-4DB2-BD59-A6C34878D82A}">
                    <a16:rowId xmlns:a16="http://schemas.microsoft.com/office/drawing/2014/main" xmlns="" val="3415207993"/>
                  </a:ext>
                </a:extLst>
              </a:tr>
              <a:tr h="370840">
                <a:tc>
                  <a:txBody>
                    <a:bodyPr/>
                    <a:lstStyle/>
                    <a:p>
                      <a:pPr algn="ctr"/>
                      <a:r>
                        <a:rPr lang="cs-CZ" sz="2400" dirty="0">
                          <a:latin typeface="Cilibri"/>
                        </a:rPr>
                        <a:t>10 - 13</a:t>
                      </a:r>
                    </a:p>
                  </a:txBody>
                  <a:tcPr/>
                </a:tc>
                <a:tc>
                  <a:txBody>
                    <a:bodyPr/>
                    <a:lstStyle/>
                    <a:p>
                      <a:pPr algn="ctr"/>
                      <a:r>
                        <a:rPr lang="cs-CZ" sz="2400" dirty="0">
                          <a:latin typeface="Cilibri"/>
                        </a:rPr>
                        <a:t>uspokojivě</a:t>
                      </a:r>
                    </a:p>
                  </a:txBody>
                  <a:tcPr/>
                </a:tc>
                <a:extLst>
                  <a:ext uri="{0D108BD9-81ED-4DB2-BD59-A6C34878D82A}">
                    <a16:rowId xmlns:a16="http://schemas.microsoft.com/office/drawing/2014/main" xmlns="" val="1541109106"/>
                  </a:ext>
                </a:extLst>
              </a:tr>
              <a:tr h="370840">
                <a:tc>
                  <a:txBody>
                    <a:bodyPr/>
                    <a:lstStyle/>
                    <a:p>
                      <a:pPr algn="ctr"/>
                      <a:r>
                        <a:rPr lang="cs-CZ" sz="2400" dirty="0">
                          <a:latin typeface="Cilibri"/>
                        </a:rPr>
                        <a:t>14 - 16</a:t>
                      </a:r>
                    </a:p>
                  </a:txBody>
                  <a:tcPr/>
                </a:tc>
                <a:tc>
                  <a:txBody>
                    <a:bodyPr/>
                    <a:lstStyle/>
                    <a:p>
                      <a:pPr algn="ctr"/>
                      <a:r>
                        <a:rPr lang="cs-CZ" sz="2400" dirty="0">
                          <a:latin typeface="Cilibri"/>
                        </a:rPr>
                        <a:t>dobře</a:t>
                      </a:r>
                    </a:p>
                  </a:txBody>
                  <a:tcPr/>
                </a:tc>
                <a:extLst>
                  <a:ext uri="{0D108BD9-81ED-4DB2-BD59-A6C34878D82A}">
                    <a16:rowId xmlns:a16="http://schemas.microsoft.com/office/drawing/2014/main" xmlns="" val="2382078012"/>
                  </a:ext>
                </a:extLst>
              </a:tr>
              <a:tr h="370840">
                <a:tc>
                  <a:txBody>
                    <a:bodyPr/>
                    <a:lstStyle/>
                    <a:p>
                      <a:pPr algn="ctr"/>
                      <a:r>
                        <a:rPr lang="cs-CZ" sz="2400" dirty="0">
                          <a:latin typeface="Cilibri"/>
                        </a:rPr>
                        <a:t>17 - 19</a:t>
                      </a:r>
                    </a:p>
                  </a:txBody>
                  <a:tcPr/>
                </a:tc>
                <a:tc>
                  <a:txBody>
                    <a:bodyPr/>
                    <a:lstStyle/>
                    <a:p>
                      <a:pPr algn="ctr"/>
                      <a:r>
                        <a:rPr lang="cs-CZ" sz="2400" dirty="0">
                          <a:latin typeface="Cilibri"/>
                        </a:rPr>
                        <a:t>velmi dobře</a:t>
                      </a:r>
                    </a:p>
                  </a:txBody>
                  <a:tcPr/>
                </a:tc>
                <a:extLst>
                  <a:ext uri="{0D108BD9-81ED-4DB2-BD59-A6C34878D82A}">
                    <a16:rowId xmlns:a16="http://schemas.microsoft.com/office/drawing/2014/main" xmlns="" val="4133648091"/>
                  </a:ext>
                </a:extLst>
              </a:tr>
              <a:tr h="370840">
                <a:tc>
                  <a:txBody>
                    <a:bodyPr/>
                    <a:lstStyle/>
                    <a:p>
                      <a:pPr algn="ctr"/>
                      <a:r>
                        <a:rPr lang="cs-CZ" sz="2400" dirty="0">
                          <a:latin typeface="Cilibri"/>
                        </a:rPr>
                        <a:t>20 - 21</a:t>
                      </a:r>
                    </a:p>
                  </a:txBody>
                  <a:tcPr/>
                </a:tc>
                <a:tc>
                  <a:txBody>
                    <a:bodyPr/>
                    <a:lstStyle/>
                    <a:p>
                      <a:pPr algn="ctr"/>
                      <a:r>
                        <a:rPr lang="cs-CZ" sz="2400" dirty="0">
                          <a:latin typeface="Cilibri"/>
                        </a:rPr>
                        <a:t>výborně</a:t>
                      </a:r>
                    </a:p>
                  </a:txBody>
                  <a:tcPr/>
                </a:tc>
                <a:extLst>
                  <a:ext uri="{0D108BD9-81ED-4DB2-BD59-A6C34878D82A}">
                    <a16:rowId xmlns:a16="http://schemas.microsoft.com/office/drawing/2014/main" xmlns="" val="2081113390"/>
                  </a:ext>
                </a:extLst>
              </a:tr>
            </a:tbl>
          </a:graphicData>
        </a:graphic>
      </p:graphicFrame>
      <p:pic>
        <p:nvPicPr>
          <p:cNvPr id="8" name="Picture 2" descr="Grafika, Wykres, Wynik, Obroty, Zysk">
            <a:extLst>
              <a:ext uri="{FF2B5EF4-FFF2-40B4-BE49-F238E27FC236}">
                <a16:creationId xmlns:a16="http://schemas.microsoft.com/office/drawing/2014/main" xmlns="" id="{D0156A10-0909-46BA-B29F-88A150CB1F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90917" y="69807"/>
            <a:ext cx="3300416" cy="1776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553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xmlns="" id="{E5CAE514-A7E7-414F-BA83-B1CAF88E73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574" r="9500" b="-5"/>
          <a:stretch/>
        </p:blipFill>
        <p:spPr>
          <a:xfrm>
            <a:off x="8020570" y="1936889"/>
            <a:ext cx="3135109" cy="3429869"/>
          </a:xfrm>
          <a:prstGeom prst="rect">
            <a:avLst/>
          </a:prstGeom>
        </p:spPr>
      </p:pic>
      <p:sp>
        <p:nvSpPr>
          <p:cNvPr id="2" name="Tytuł 1">
            <a:extLst>
              <a:ext uri="{FF2B5EF4-FFF2-40B4-BE49-F238E27FC236}">
                <a16:creationId xmlns:a16="http://schemas.microsoft.com/office/drawing/2014/main" xmlns="" id="{A500B8D8-ED07-4FA4-8E6C-D09CD92A7CFD}"/>
              </a:ext>
            </a:extLst>
          </p:cNvPr>
          <p:cNvSpPr>
            <a:spLocks noGrp="1"/>
          </p:cNvSpPr>
          <p:nvPr>
            <p:ph type="title"/>
          </p:nvPr>
        </p:nvSpPr>
        <p:spPr>
          <a:xfrm>
            <a:off x="1097280" y="286604"/>
            <a:ext cx="10058400" cy="839670"/>
          </a:xfrm>
        </p:spPr>
        <p:txBody>
          <a:bodyPr>
            <a:normAutofit/>
          </a:bodyPr>
          <a:lstStyle/>
          <a:p>
            <a:pPr algn="ctr"/>
            <a:r>
              <a:rPr lang="cs-CZ" b="1" dirty="0">
                <a:solidFill>
                  <a:srgbClr val="002060"/>
                </a:solidFill>
              </a:rPr>
              <a:t>VÝSLEDKY</a:t>
            </a:r>
          </a:p>
        </p:txBody>
      </p:sp>
      <p:sp>
        <p:nvSpPr>
          <p:cNvPr id="3" name="Symbol zastępczy zawartości 2">
            <a:extLst>
              <a:ext uri="{FF2B5EF4-FFF2-40B4-BE49-F238E27FC236}">
                <a16:creationId xmlns:a16="http://schemas.microsoft.com/office/drawing/2014/main" xmlns="" id="{E0EF118F-5ECF-4664-9D4B-7B391E70CE03}"/>
              </a:ext>
            </a:extLst>
          </p:cNvPr>
          <p:cNvSpPr>
            <a:spLocks noGrp="1"/>
          </p:cNvSpPr>
          <p:nvPr>
            <p:ph idx="1"/>
          </p:nvPr>
        </p:nvSpPr>
        <p:spPr>
          <a:xfrm>
            <a:off x="1097279" y="1845734"/>
            <a:ext cx="6454987" cy="4023360"/>
          </a:xfrm>
        </p:spPr>
        <p:txBody>
          <a:bodyPr>
            <a:noAutofit/>
          </a:bodyPr>
          <a:lstStyle/>
          <a:p>
            <a:pPr algn="just"/>
            <a:r>
              <a:rPr lang="cs-CZ" sz="1600" dirty="0"/>
              <a:t>Pevně věřím, že práce s tímto projektem pro Vás byla zajímavá a nezpůsobila Vám příliš mnoho problémů.</a:t>
            </a:r>
          </a:p>
          <a:p>
            <a:pPr algn="just"/>
            <a:r>
              <a:rPr lang="cs-CZ" sz="1600" dirty="0"/>
              <a:t>Mohli jste si procvičit operace se zlomky v úlohách, které obsahovaly praktické situace ze života (nákupy, konzumace potravin...).</a:t>
            </a:r>
          </a:p>
          <a:p>
            <a:pPr algn="just"/>
            <a:r>
              <a:rPr lang="cs-CZ" sz="1600" dirty="0"/>
              <a:t>Viděli jste, že zlomky mají praktické využití v životě a že vůbec nejsou tak těžké.</a:t>
            </a:r>
          </a:p>
          <a:p>
            <a:pPr algn="just"/>
            <a:r>
              <a:rPr lang="cs-CZ" sz="1600" dirty="0"/>
              <a:t>A možná pro Vás nebylo tak snadné vymyslet matematické úlohy, protože to neděláte každý den.</a:t>
            </a:r>
          </a:p>
          <a:p>
            <a:pPr algn="just"/>
            <a:r>
              <a:rPr lang="cs-CZ" sz="1600" dirty="0"/>
              <a:t>Můžete se s učitelem a spolužáky podělit o své dojmy - co bylo zajímavé, co bylo snadné a co Vám dělalo problémy.</a:t>
            </a:r>
          </a:p>
          <a:p>
            <a:pPr algn="just"/>
            <a:r>
              <a:rPr lang="cs-CZ" sz="1600" dirty="0"/>
              <a:t>Myslím, že díky projektu jste mohli také pracovat samostatně - možná to pro některé z Vás bylo zjednodušení, někteří však raději pracují v kolektivu. Co si o tom myslíte?</a:t>
            </a:r>
          </a:p>
        </p:txBody>
      </p:sp>
    </p:spTree>
    <p:extLst>
      <p:ext uri="{BB962C8B-B14F-4D97-AF65-F5344CB8AC3E}">
        <p14:creationId xmlns:p14="http://schemas.microsoft.com/office/powerpoint/2010/main" val="159810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a:extLst>
              <a:ext uri="{FF2B5EF4-FFF2-40B4-BE49-F238E27FC236}">
                <a16:creationId xmlns:a16="http://schemas.microsoft.com/office/drawing/2014/main" xmlns="" id="{BB4C9B99-F928-48F3-B073-BFA130C33E60}"/>
              </a:ext>
            </a:extLst>
          </p:cNvPr>
          <p:cNvSpPr>
            <a:spLocks noGrp="1"/>
          </p:cNvSpPr>
          <p:nvPr>
            <p:ph type="title"/>
          </p:nvPr>
        </p:nvSpPr>
        <p:spPr>
          <a:xfrm>
            <a:off x="1097280" y="516835"/>
            <a:ext cx="5977937" cy="1666501"/>
          </a:xfrm>
        </p:spPr>
        <p:txBody>
          <a:bodyPr>
            <a:normAutofit/>
          </a:bodyPr>
          <a:lstStyle/>
          <a:p>
            <a:r>
              <a:rPr lang="cs-CZ" sz="4000" dirty="0">
                <a:solidFill>
                  <a:srgbClr val="FFFFFF"/>
                </a:solidFill>
                <a:latin typeface="Times New Roman" panose="02020603050405020304" pitchFamily="18" charset="0"/>
              </a:rPr>
              <a:t>ÚVOD</a:t>
            </a:r>
          </a:p>
        </p:txBody>
      </p:sp>
      <p:sp>
        <p:nvSpPr>
          <p:cNvPr id="3" name="Symbol zastępczy zawartości 2">
            <a:extLst>
              <a:ext uri="{FF2B5EF4-FFF2-40B4-BE49-F238E27FC236}">
                <a16:creationId xmlns:a16="http://schemas.microsoft.com/office/drawing/2014/main" xmlns="" id="{1E77A0B5-2A8A-4388-8ECC-9404107372E5}"/>
              </a:ext>
            </a:extLst>
          </p:cNvPr>
          <p:cNvSpPr>
            <a:spLocks noGrp="1"/>
          </p:cNvSpPr>
          <p:nvPr>
            <p:ph idx="1"/>
          </p:nvPr>
        </p:nvSpPr>
        <p:spPr>
          <a:xfrm>
            <a:off x="1097279" y="2236304"/>
            <a:ext cx="5977938" cy="3652667"/>
          </a:xfrm>
        </p:spPr>
        <p:txBody>
          <a:bodyPr>
            <a:normAutofit/>
          </a:bodyPr>
          <a:lstStyle/>
          <a:p>
            <a:r>
              <a:rPr lang="cs-CZ" sz="1500" dirty="0">
                <a:solidFill>
                  <a:srgbClr val="FFFFFF"/>
                </a:solidFill>
              </a:rPr>
              <a:t>VÍTEJTE, MLADÍ MATEMATICI!</a:t>
            </a:r>
          </a:p>
          <a:p>
            <a:r>
              <a:rPr lang="cs-CZ" sz="1500" dirty="0">
                <a:solidFill>
                  <a:srgbClr val="FFFFFF"/>
                </a:solidFill>
              </a:rPr>
              <a:t>DNES SE POKUSÍME SPŘÁTELIT SE ZLOMKY A OPERACEMI SE ZLOMKY.</a:t>
            </a:r>
            <a:r>
              <a:rPr dirty="0"/>
              <a:t/>
            </a:r>
            <a:br>
              <a:rPr dirty="0"/>
            </a:br>
            <a:r>
              <a:rPr lang="cs-CZ" sz="1500" dirty="0">
                <a:solidFill>
                  <a:srgbClr val="FFFFFF"/>
                </a:solidFill>
              </a:rPr>
              <a:t>Nevím, jak Vy, ale já rád pracuji se zlomky, protože než je možné je sčítat, odčítat, násobit nebo dělit, musíme si trochu potrápit hlavičky, a to mi dělá radost. A navíc je to také velmi důležité v životě každého člověka. Budeme si upevňovat ty znalosti, které již máte, trochu netypickým způsobem. Vaším úkolem bude sestavení slovních úloh se zlomky. Dá se říct, že si budete hrát na autory matematických úloh. </a:t>
            </a:r>
          </a:p>
          <a:p>
            <a:r>
              <a:rPr lang="cs-CZ" sz="1500" dirty="0">
                <a:solidFill>
                  <a:srgbClr val="FFFFFF"/>
                </a:solidFill>
              </a:rPr>
              <a:t>Ovšem je jasné, že než sami budete odborníky v oblasti vytváření úloh, bylo by dobré, abyste si to trochu procvičili a získali praxi. Pojďme na to! </a:t>
            </a:r>
            <a:r>
              <a:rPr lang="pl-PL" sz="1500" dirty="0">
                <a:solidFill>
                  <a:srgbClr val="FFFFFF"/>
                </a:solidFill>
                <a:sym typeface="Wingdings" panose="05000000000000000000" pitchFamily="2" charset="2"/>
              </a:rPr>
              <a:t></a:t>
            </a:r>
            <a:endParaRPr lang="cs-CZ" sz="1500" dirty="0">
              <a:solidFill>
                <a:srgbClr val="FFFFFF"/>
              </a:solidFill>
            </a:endParaRPr>
          </a:p>
          <a:p>
            <a:endParaRPr lang="cs-CZ" sz="1500" dirty="0">
              <a:solidFill>
                <a:srgbClr val="FFFFFF"/>
              </a:solidFill>
            </a:endParaRPr>
          </a:p>
        </p:txBody>
      </p:sp>
      <p:pic>
        <p:nvPicPr>
          <p:cNvPr id="16" name="Obraz 15">
            <a:extLst>
              <a:ext uri="{FF2B5EF4-FFF2-40B4-BE49-F238E27FC236}">
                <a16:creationId xmlns:a16="http://schemas.microsoft.com/office/drawing/2014/main" xmlns="" id="{F7A9E994-425A-4AE5-B455-1F707E6999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1287" y="112729"/>
            <a:ext cx="2202730" cy="1357853"/>
          </a:xfrm>
          <a:prstGeom prst="rect">
            <a:avLst/>
          </a:prstGeom>
        </p:spPr>
      </p:pic>
      <p:pic>
        <p:nvPicPr>
          <p:cNvPr id="1026" name="Picture 2" descr="Głęboka Myśl, Umysł, Pytanie">
            <a:extLst>
              <a:ext uri="{FF2B5EF4-FFF2-40B4-BE49-F238E27FC236}">
                <a16:creationId xmlns:a16="http://schemas.microsoft.com/office/drawing/2014/main" xmlns="" id="{47F6F89F-B9FA-412D-835D-6533A1EA8E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1902" y="1898526"/>
            <a:ext cx="41338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405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2" descr="Sukienka, Edukacja, Stos, Czerwony, Kobieta, Blask">
            <a:extLst>
              <a:ext uri="{FF2B5EF4-FFF2-40B4-BE49-F238E27FC236}">
                <a16:creationId xmlns:a16="http://schemas.microsoft.com/office/drawing/2014/main" xmlns="" id="{EAF599E2-1840-4D89-B254-0C4FD9DDF53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45132" y="645106"/>
            <a:ext cx="5247747" cy="5247747"/>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DA6B3BE5-5164-456A-B652-2448E1BEAA3D}"/>
              </a:ext>
            </a:extLst>
          </p:cNvPr>
          <p:cNvSpPr>
            <a:spLocks noGrp="1"/>
          </p:cNvSpPr>
          <p:nvPr>
            <p:ph type="title"/>
          </p:nvPr>
        </p:nvSpPr>
        <p:spPr>
          <a:xfrm>
            <a:off x="6411685" y="634946"/>
            <a:ext cx="5127171" cy="1450757"/>
          </a:xfrm>
        </p:spPr>
        <p:txBody>
          <a:bodyPr>
            <a:normAutofit/>
          </a:bodyPr>
          <a:lstStyle/>
          <a:p>
            <a:r>
              <a:rPr lang="cs-CZ" b="1" dirty="0"/>
              <a:t>PŘÍRUČKA PRO UČITELE</a:t>
            </a:r>
          </a:p>
        </p:txBody>
      </p:sp>
      <p:sp>
        <p:nvSpPr>
          <p:cNvPr id="3" name="Symbol zastępczy zawartości 2">
            <a:extLst>
              <a:ext uri="{FF2B5EF4-FFF2-40B4-BE49-F238E27FC236}">
                <a16:creationId xmlns:a16="http://schemas.microsoft.com/office/drawing/2014/main" xmlns="" id="{ED0B55E6-A550-46D8-966E-314EE3CF0ED6}"/>
              </a:ext>
            </a:extLst>
          </p:cNvPr>
          <p:cNvSpPr>
            <a:spLocks noGrp="1"/>
          </p:cNvSpPr>
          <p:nvPr>
            <p:ph idx="1"/>
          </p:nvPr>
        </p:nvSpPr>
        <p:spPr>
          <a:xfrm>
            <a:off x="6411684" y="2198914"/>
            <a:ext cx="5127172" cy="3670180"/>
          </a:xfrm>
        </p:spPr>
        <p:txBody>
          <a:bodyPr>
            <a:normAutofit/>
          </a:bodyPr>
          <a:lstStyle/>
          <a:p>
            <a:pPr algn="just">
              <a:buFont typeface="Wingdings" panose="05000000000000000000" pitchFamily="2" charset="2"/>
              <a:buChar char="§"/>
            </a:pPr>
            <a:r>
              <a:rPr lang="cs-CZ" sz="1200" dirty="0"/>
              <a:t> Projekt podporuje individuální práci žáka. V případě, že je úroveň možností u jednotlivých žáků ve třídě příliš diferencovaná, učitel by měl upravit požadavky a hodnocení (uzpůsobit úrovni jednotlivých žáků, při zohlednění skutečnosti, že hodnocení má být terapeuticky-motivační).</a:t>
            </a:r>
          </a:p>
          <a:p>
            <a:pPr algn="just">
              <a:buFont typeface="Wingdings" panose="05000000000000000000" pitchFamily="2" charset="2"/>
              <a:buChar char="§"/>
            </a:pPr>
            <a:r>
              <a:rPr lang="cs-CZ" sz="1200" dirty="0"/>
              <a:t> Žáci mohou provádět zápisy do sešitu, ale alternativou je zápis do počítače (může to zatraktivnit práci).</a:t>
            </a:r>
          </a:p>
          <a:p>
            <a:pPr algn="just">
              <a:buFont typeface="Wingdings" panose="05000000000000000000" pitchFamily="2" charset="2"/>
              <a:buChar char="§"/>
            </a:pPr>
            <a:r>
              <a:rPr lang="cs-CZ" sz="1200" dirty="0"/>
              <a:t> Druhá fáze poskytuje volnou ruku při tvorbě úloh (záleží na interpretaci uvedených zlomků a ilustraci). V důsledku mohou vzniknout obsahově různorodá zadání.</a:t>
            </a:r>
          </a:p>
          <a:p>
            <a:pPr algn="just">
              <a:buFont typeface="Wingdings" panose="05000000000000000000" pitchFamily="2" charset="2"/>
              <a:buChar char="§"/>
            </a:pPr>
            <a:r>
              <a:rPr lang="cs-CZ" sz="1200" dirty="0"/>
              <a:t> Pokud jde o hodnocení angažovanosti do práce (včetně samostatného provádění činností), učitel by měl zohlednit možnosti žáků a v případě potřeby jim uzpůsobit bodování. Učitel zná třídu, jistě bude schopen to dobře rozlišit.</a:t>
            </a:r>
          </a:p>
          <a:p>
            <a:pPr algn="just">
              <a:buFont typeface="Wingdings" panose="05000000000000000000" pitchFamily="2" charset="2"/>
              <a:buChar char="§"/>
            </a:pPr>
            <a:endParaRPr lang="cs-CZ" sz="1200" dirty="0"/>
          </a:p>
          <a:p>
            <a:pPr>
              <a:buFont typeface="Wingdings" panose="05000000000000000000" pitchFamily="2" charset="2"/>
              <a:buChar char="§"/>
            </a:pPr>
            <a:endParaRPr lang="cs-CZ" sz="1100" dirty="0"/>
          </a:p>
        </p:txBody>
      </p:sp>
    </p:spTree>
    <p:extLst>
      <p:ext uri="{BB962C8B-B14F-4D97-AF65-F5344CB8AC3E}">
        <p14:creationId xmlns:p14="http://schemas.microsoft.com/office/powerpoint/2010/main" val="2957065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Grafika 3" descr="Książki">
            <a:extLst>
              <a:ext uri="{FF2B5EF4-FFF2-40B4-BE49-F238E27FC236}">
                <a16:creationId xmlns:a16="http://schemas.microsoft.com/office/drawing/2014/main" xmlns="" id="{2205B7A5-D6E8-4BD8-8AB9-5F4728CE458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49382" y="2365990"/>
            <a:ext cx="3186545" cy="3033096"/>
          </a:xfrm>
          <a:prstGeom prst="rect">
            <a:avLst/>
          </a:prstGeom>
        </p:spPr>
      </p:pic>
      <p:sp useBgFill="1">
        <p:nvSpPr>
          <p:cNvPr id="2" name="Tytuł 1">
            <a:extLst>
              <a:ext uri="{FF2B5EF4-FFF2-40B4-BE49-F238E27FC236}">
                <a16:creationId xmlns:a16="http://schemas.microsoft.com/office/drawing/2014/main" xmlns="" id="{F1406879-1D04-4B5C-B991-E8BF919526EF}"/>
              </a:ext>
            </a:extLst>
          </p:cNvPr>
          <p:cNvSpPr>
            <a:spLocks noGrp="1"/>
          </p:cNvSpPr>
          <p:nvPr>
            <p:ph type="title"/>
          </p:nvPr>
        </p:nvSpPr>
        <p:spPr>
          <a:xfrm>
            <a:off x="6096000" y="2451893"/>
            <a:ext cx="4441364" cy="715265"/>
          </a:xfrm>
        </p:spPr>
        <p:txBody>
          <a:bodyPr>
            <a:normAutofit/>
          </a:bodyPr>
          <a:lstStyle/>
          <a:p>
            <a:pPr algn="ctr"/>
            <a:r>
              <a:rPr lang="cs-CZ" sz="3200" b="1" dirty="0">
                <a:solidFill>
                  <a:srgbClr val="002060"/>
                </a:solidFill>
              </a:rPr>
              <a:t>PŘÍRUČKA PRO UČITELE</a:t>
            </a:r>
            <a:endParaRPr lang="cs-CZ" sz="3200" dirty="0">
              <a:solidFill>
                <a:srgbClr val="002060"/>
              </a:solidFill>
            </a:endParaRPr>
          </a:p>
        </p:txBody>
      </p:sp>
      <p:sp>
        <p:nvSpPr>
          <p:cNvPr id="3" name="Symbol zastępczy zawartości 2">
            <a:extLst>
              <a:ext uri="{FF2B5EF4-FFF2-40B4-BE49-F238E27FC236}">
                <a16:creationId xmlns:a16="http://schemas.microsoft.com/office/drawing/2014/main" xmlns="" id="{30E7A3F1-F0DB-44AE-9D72-08E85B49839D}"/>
              </a:ext>
            </a:extLst>
          </p:cNvPr>
          <p:cNvSpPr>
            <a:spLocks noGrp="1"/>
          </p:cNvSpPr>
          <p:nvPr>
            <p:ph idx="1"/>
          </p:nvPr>
        </p:nvSpPr>
        <p:spPr>
          <a:xfrm>
            <a:off x="5357656" y="3297382"/>
            <a:ext cx="6335582" cy="2876512"/>
          </a:xfrm>
        </p:spPr>
        <p:txBody>
          <a:bodyPr>
            <a:normAutofit/>
          </a:bodyPr>
          <a:lstStyle/>
          <a:p>
            <a:pPr>
              <a:buFont typeface="Wingdings" panose="05000000000000000000" pitchFamily="2" charset="2"/>
              <a:buChar char="§"/>
            </a:pPr>
            <a:r>
              <a:rPr lang="cs-CZ" sz="1600" dirty="0"/>
              <a:t> V případě, že některý z žáků velmi rychle splní předložené úlohy, je možné mu nabídnout dodatečnou práci (např. tvorbu slovních úloh bez podpory v podobě ilustrací a zapsaných zlomků). Může to být zajímavé a poučné.</a:t>
            </a:r>
          </a:p>
          <a:p>
            <a:pPr>
              <a:buFont typeface="Wingdings" panose="05000000000000000000" pitchFamily="2" charset="2"/>
              <a:buChar char="§"/>
            </a:pPr>
            <a:r>
              <a:rPr lang="cs-CZ" sz="1600" dirty="0"/>
              <a:t>Jinou alternativou pro schopnější žáky může být podpora „slabších“ spolužáků. </a:t>
            </a:r>
            <a:r>
              <a:rPr dirty="0"/>
              <a:t/>
            </a:r>
            <a:br>
              <a:rPr dirty="0"/>
            </a:br>
            <a:r>
              <a:rPr lang="cs-CZ" sz="1600" dirty="0"/>
              <a:t>Má to dobrý výchovný a terapeutický vliv na obě strany.</a:t>
            </a:r>
          </a:p>
          <a:p>
            <a:pPr>
              <a:buFont typeface="Wingdings" panose="05000000000000000000" pitchFamily="2" charset="2"/>
              <a:buChar char="§"/>
            </a:pPr>
            <a:r>
              <a:rPr lang="cs-CZ" sz="1600" dirty="0"/>
              <a:t>Rozložení realizace projektu v čase lze také změnit, záleží na rozhodnutí učitele.</a:t>
            </a:r>
          </a:p>
          <a:p>
            <a:pPr>
              <a:buFont typeface="Wingdings" panose="05000000000000000000" pitchFamily="2" charset="2"/>
              <a:buChar char="§"/>
            </a:pPr>
            <a:r>
              <a:rPr lang="cs-CZ" sz="1600" dirty="0"/>
              <a:t>Úvodem k projektu může být opakování operací se zlomky.</a:t>
            </a:r>
          </a:p>
        </p:txBody>
      </p:sp>
      <p:pic>
        <p:nvPicPr>
          <p:cNvPr id="12" name="Picture 2" descr="Sukienka, Edukacja, Stos, Czerwony, Kobieta, Blask">
            <a:extLst>
              <a:ext uri="{FF2B5EF4-FFF2-40B4-BE49-F238E27FC236}">
                <a16:creationId xmlns:a16="http://schemas.microsoft.com/office/drawing/2014/main" xmlns="" id="{2B4511A0-2629-4B7A-8DCA-7781DECD968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5" y="2604444"/>
            <a:ext cx="3729871" cy="372987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Desktop\logosbeneficaireserasmusright_e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 y="-20854"/>
            <a:ext cx="12191986" cy="2502438"/>
          </a:xfrm>
          <a:prstGeom prst="rect">
            <a:avLst/>
          </a:prstGeom>
          <a:noFill/>
          <a:extLst>
            <a:ext uri="{909E8E84-426E-40DD-AFC4-6F175D3DCCD1}">
              <a14:hiddenFill xmlns:a14="http://schemas.microsoft.com/office/drawing/2010/main">
                <a:solidFill>
                  <a:srgbClr val="FFFFFF"/>
                </a:solidFill>
              </a14:hiddenFill>
            </a:ext>
          </a:extLst>
        </p:spPr>
      </p:pic>
      <p:pic>
        <p:nvPicPr>
          <p:cNvPr id="10" name="Obraz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24462" y="624037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1015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ostki, Grać, Czerwony, Punkty">
            <a:extLst>
              <a:ext uri="{FF2B5EF4-FFF2-40B4-BE49-F238E27FC236}">
                <a16:creationId xmlns:a16="http://schemas.microsoft.com/office/drawing/2014/main" xmlns="" id="{60290F4E-2C95-4DA2-85BA-75E2548362B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262" r="9707" b="1"/>
          <a:stretch/>
        </p:blipFill>
        <p:spPr bwMode="auto">
          <a:xfrm>
            <a:off x="8020570" y="1916318"/>
            <a:ext cx="3135109" cy="3471012"/>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713748A3-B3FE-46D0-BAA2-C7FE545187F5}"/>
              </a:ext>
            </a:extLst>
          </p:cNvPr>
          <p:cNvSpPr>
            <a:spLocks noGrp="1"/>
          </p:cNvSpPr>
          <p:nvPr>
            <p:ph type="title"/>
          </p:nvPr>
        </p:nvSpPr>
        <p:spPr>
          <a:xfrm>
            <a:off x="1097280" y="286603"/>
            <a:ext cx="10058400" cy="1450757"/>
          </a:xfrm>
        </p:spPr>
        <p:txBody>
          <a:bodyPr>
            <a:normAutofit/>
          </a:bodyPr>
          <a:lstStyle/>
          <a:p>
            <a:r>
              <a:rPr lang="cs-CZ">
                <a:latin typeface="Times New Roman" panose="02020603050405020304" pitchFamily="18" charset="0"/>
              </a:rPr>
              <a:t>ÚVOD</a:t>
            </a:r>
            <a:endParaRPr lang="cs-CZ"/>
          </a:p>
        </p:txBody>
      </p:sp>
      <p:sp>
        <p:nvSpPr>
          <p:cNvPr id="3" name="Symbol zastępczy zawartości 2">
            <a:extLst>
              <a:ext uri="{FF2B5EF4-FFF2-40B4-BE49-F238E27FC236}">
                <a16:creationId xmlns:a16="http://schemas.microsoft.com/office/drawing/2014/main" xmlns="" id="{9F401105-A5E6-4DE3-8365-5F668E5F8E97}"/>
              </a:ext>
            </a:extLst>
          </p:cNvPr>
          <p:cNvSpPr>
            <a:spLocks noGrp="1"/>
          </p:cNvSpPr>
          <p:nvPr>
            <p:ph idx="1"/>
          </p:nvPr>
        </p:nvSpPr>
        <p:spPr>
          <a:xfrm>
            <a:off x="1097279" y="1845734"/>
            <a:ext cx="6454987" cy="4023360"/>
          </a:xfrm>
        </p:spPr>
        <p:txBody>
          <a:bodyPr>
            <a:normAutofit/>
          </a:bodyPr>
          <a:lstStyle/>
          <a:p>
            <a:r>
              <a:rPr lang="cs-CZ" sz="1700" dirty="0"/>
              <a:t>Za každý správně vyřešený úkol můžete získat 1 bod </a:t>
            </a:r>
            <a:r>
              <a:rPr dirty="0"/>
              <a:t/>
            </a:r>
            <a:br>
              <a:rPr dirty="0"/>
            </a:br>
            <a:r>
              <a:rPr lang="cs-CZ" sz="1700" dirty="0"/>
              <a:t>(čili celkem 6 bodů).</a:t>
            </a:r>
          </a:p>
          <a:p>
            <a:r>
              <a:rPr lang="cs-CZ" sz="1700" dirty="0"/>
              <a:t>Za každý sestavený a správně vyřešený úkol můžete získat 2 body </a:t>
            </a:r>
            <a:r>
              <a:rPr dirty="0"/>
              <a:t/>
            </a:r>
            <a:br>
              <a:rPr dirty="0"/>
            </a:br>
            <a:r>
              <a:rPr lang="cs-CZ" sz="1700" dirty="0"/>
              <a:t>(čili celkem 12 bodů).</a:t>
            </a:r>
          </a:p>
          <a:p>
            <a:r>
              <a:rPr lang="cs-CZ" sz="1700" dirty="0"/>
              <a:t>Za svou práci můžete celkem získat 6+12, čili </a:t>
            </a:r>
            <a:r>
              <a:rPr lang="cs-CZ" sz="1700" b="1" kern="1200" dirty="0">
                <a:latin typeface="+mn-lt"/>
              </a:rPr>
              <a:t>18</a:t>
            </a:r>
            <a:r>
              <a:rPr lang="cs-CZ" sz="1700" dirty="0"/>
              <a:t> bodů.</a:t>
            </a:r>
          </a:p>
          <a:p>
            <a:r>
              <a:rPr lang="cs-CZ" sz="1700" dirty="0"/>
              <a:t>Vaše práce bude individuální. Učitel vám bude pomáhat, ale velmi důležitá je Vaše vlastní aktivita a angažovanost. Tato snaha bude také hodnocena na stupni od 1 do 3.</a:t>
            </a:r>
          </a:p>
          <a:p>
            <a:r>
              <a:rPr lang="cs-CZ" sz="1700" dirty="0"/>
              <a:t>Maximálně můžete získat 18+3 = </a:t>
            </a:r>
            <a:r>
              <a:rPr lang="cs-CZ" sz="1700" b="1" kern="1200" dirty="0">
                <a:latin typeface="+mn-lt"/>
              </a:rPr>
              <a:t>21</a:t>
            </a:r>
            <a:r>
              <a:rPr lang="cs-CZ" sz="1700" dirty="0"/>
              <a:t> bodů.</a:t>
            </a:r>
          </a:p>
          <a:p>
            <a:r>
              <a:rPr lang="cs-CZ" sz="1700" dirty="0"/>
              <a:t>Úkoly a jejich řešení zapisujte do sešitu na matematiku.</a:t>
            </a:r>
          </a:p>
        </p:txBody>
      </p:sp>
    </p:spTree>
    <p:extLst>
      <p:ext uri="{BB962C8B-B14F-4D97-AF65-F5344CB8AC3E}">
        <p14:creationId xmlns:p14="http://schemas.microsoft.com/office/powerpoint/2010/main" val="2193628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rbuz, Owoców, Melon, Żywności, Sweet">
            <a:extLst>
              <a:ext uri="{FF2B5EF4-FFF2-40B4-BE49-F238E27FC236}">
                <a16:creationId xmlns:a16="http://schemas.microsoft.com/office/drawing/2014/main" xmlns="" id="{956F960B-2224-4B21-BE1F-1A0FAD7788B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020570" y="2305944"/>
            <a:ext cx="3135109" cy="269176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80B98F16-EEEE-43D3-9120-8AC9419CF844}"/>
              </a:ext>
            </a:extLst>
          </p:cNvPr>
          <p:cNvSpPr>
            <a:spLocks noGrp="1"/>
          </p:cNvSpPr>
          <p:nvPr>
            <p:ph type="title"/>
          </p:nvPr>
        </p:nvSpPr>
        <p:spPr>
          <a:xfrm>
            <a:off x="1097280" y="286603"/>
            <a:ext cx="10058400" cy="1450757"/>
          </a:xfrm>
        </p:spPr>
        <p:txBody>
          <a:bodyPr>
            <a:normAutofit/>
          </a:bodyPr>
          <a:lstStyle/>
          <a:p>
            <a:r>
              <a:rPr lang="cs-CZ"/>
              <a:t>ZADÁNÍ</a:t>
            </a:r>
          </a:p>
        </p:txBody>
      </p:sp>
      <p:sp>
        <p:nvSpPr>
          <p:cNvPr id="3" name="Symbol zastępczy zawartości 2">
            <a:extLst>
              <a:ext uri="{FF2B5EF4-FFF2-40B4-BE49-F238E27FC236}">
                <a16:creationId xmlns:a16="http://schemas.microsoft.com/office/drawing/2014/main" xmlns="" id="{C707402D-E50E-4F52-A474-EBAC259E42FD}"/>
              </a:ext>
            </a:extLst>
          </p:cNvPr>
          <p:cNvSpPr>
            <a:spLocks noGrp="1"/>
          </p:cNvSpPr>
          <p:nvPr>
            <p:ph idx="1"/>
          </p:nvPr>
        </p:nvSpPr>
        <p:spPr>
          <a:xfrm>
            <a:off x="1097279" y="1845734"/>
            <a:ext cx="6454987" cy="4023360"/>
          </a:xfrm>
        </p:spPr>
        <p:txBody>
          <a:bodyPr>
            <a:normAutofit/>
          </a:bodyPr>
          <a:lstStyle/>
          <a:p>
            <a:r>
              <a:rPr lang="cs-CZ" dirty="0"/>
              <a:t>MOJI MILÍ!</a:t>
            </a:r>
          </a:p>
          <a:p>
            <a:r>
              <a:rPr lang="cs-CZ" dirty="0"/>
              <a:t>VAŠÍM ÚKOLEM BUDE VYŘEŠENÍ SLOVNÍCH ÚLOH SE ZLOMKY. POKUD ÚSPĚŠNĚ ABSOLVUJETE TUTO FÁZI, V DALŠÍ PAK BUDETE TAKOVÉ ÚLOHY VYTVÁŘET SAMI.</a:t>
            </a:r>
          </a:p>
          <a:p>
            <a:r>
              <a:rPr lang="cs-CZ" dirty="0"/>
              <a:t>PEVNĚ VĚŘÍM, ŽE SE BUDETE SKVĚLE BAVIT A PŘI TÉ PŘÍLEŽITOSTI SI UPEVNÍTE VAŠE ZNALOSTI A STANETE SE SKUTEČNÝMI MISTRY OPERACÍ SE ZLOMKY.</a:t>
            </a:r>
          </a:p>
          <a:p>
            <a:r>
              <a:rPr lang="cs-CZ" dirty="0"/>
              <a:t>JDEME NA TO </a:t>
            </a:r>
            <a:r>
              <a:rPr lang="pl-PL" dirty="0">
                <a:sym typeface="Wingdings" panose="05000000000000000000" pitchFamily="2" charset="2"/>
              </a:rPr>
              <a:t></a:t>
            </a:r>
            <a:endParaRPr lang="cs-CZ" dirty="0"/>
          </a:p>
        </p:txBody>
      </p:sp>
    </p:spTree>
    <p:extLst>
      <p:ext uri="{BB962C8B-B14F-4D97-AF65-F5344CB8AC3E}">
        <p14:creationId xmlns:p14="http://schemas.microsoft.com/office/powerpoint/2010/main" val="530023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9" name="Rectangle 13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Rectangle 14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5" name="Straight Connector 14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4102" name="Picture 6" descr="Słodycze, Candy, Candy Shop, Lolly">
            <a:extLst>
              <a:ext uri="{FF2B5EF4-FFF2-40B4-BE49-F238E27FC236}">
                <a16:creationId xmlns:a16="http://schemas.microsoft.com/office/drawing/2014/main" xmlns="" id="{F8B7DA27-6E7A-4A9D-A021-A056165B335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34000" y="706109"/>
            <a:ext cx="5210620" cy="518235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CA79F87A-86F3-4D0A-9306-8B4124D1358B}"/>
              </a:ext>
            </a:extLst>
          </p:cNvPr>
          <p:cNvSpPr>
            <a:spLocks noGrp="1"/>
          </p:cNvSpPr>
          <p:nvPr>
            <p:ph type="title"/>
          </p:nvPr>
        </p:nvSpPr>
        <p:spPr>
          <a:xfrm>
            <a:off x="6409679" y="634946"/>
            <a:ext cx="5140064" cy="741093"/>
          </a:xfrm>
        </p:spPr>
        <p:txBody>
          <a:bodyPr>
            <a:normAutofit/>
          </a:bodyPr>
          <a:lstStyle/>
          <a:p>
            <a:pPr algn="ctr"/>
            <a:r>
              <a:rPr lang="cs-CZ" b="1" dirty="0"/>
              <a:t>PROCES - I. HODINA</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 xmlns:a16="http://schemas.microsoft.com/office/drawing/2014/main" id="{C2A83FD8-1F55-47D9-AE43-79C5A0F33DAF}"/>
                  </a:ext>
                </a:extLst>
              </p:cNvPr>
              <p:cNvSpPr>
                <a:spLocks noGrp="1"/>
              </p:cNvSpPr>
              <p:nvPr>
                <p:ph idx="1"/>
              </p:nvPr>
            </p:nvSpPr>
            <p:spPr>
              <a:xfrm>
                <a:off x="6070863" y="2228294"/>
                <a:ext cx="5478880" cy="3923931"/>
              </a:xfrm>
            </p:spPr>
            <p:txBody>
              <a:bodyPr>
                <a:normAutofit/>
              </a:bodyPr>
              <a:lstStyle/>
              <a:p>
                <a:r>
                  <a:rPr lang="cs-CZ" sz="1200" b="1" dirty="0">
                    <a:solidFill>
                      <a:srgbClr val="00B0F0"/>
                    </a:solidFill>
                  </a:rPr>
                  <a:t>SČÍTÁNÍ A ODČÍTÁNÍ ZLOMKŮ </a:t>
                </a:r>
                <a:r>
                  <a:rPr dirty="0"/>
                  <a:t/>
                </a:r>
                <a:br>
                  <a:rPr dirty="0"/>
                </a:br>
                <a:r>
                  <a:rPr lang="cs-CZ" sz="1200" b="1" dirty="0">
                    <a:solidFill>
                      <a:srgbClr val="00B0F0"/>
                    </a:solidFill>
                  </a:rPr>
                  <a:t>SE STEJNÝMI JMENOVATELI</a:t>
                </a:r>
              </a:p>
              <a:p>
                <a:endParaRPr lang="cs-CZ" sz="1200" b="1" dirty="0">
                  <a:solidFill>
                    <a:srgbClr val="00B0F0"/>
                  </a:solidFill>
                </a:endParaRPr>
              </a:p>
              <a:p>
                <a:pPr marL="0" indent="0">
                  <a:buNone/>
                </a:pPr>
                <a:r>
                  <a:rPr lang="cs-CZ" sz="1200" b="1" dirty="0">
                    <a:solidFill>
                      <a:srgbClr val="00B0F0"/>
                    </a:solidFill>
                  </a:rPr>
                  <a:t>   VYŘEŠTE NÁSLEDUJÍCÍ ÚLOHY:</a:t>
                </a:r>
              </a:p>
              <a:p>
                <a:r>
                  <a:rPr lang="cs-CZ" sz="1200" b="1" dirty="0">
                    <a:solidFill>
                      <a:srgbClr val="00B0F0"/>
                    </a:solidFill>
                  </a:rPr>
                  <a:t>Úloha I</a:t>
                </a:r>
              </a:p>
              <a:p>
                <a:r>
                  <a:rPr lang="cs-CZ" sz="1200" b="1" dirty="0">
                    <a:solidFill>
                      <a:srgbClr val="00B0F0"/>
                    </a:solidFill>
                  </a:rPr>
                  <a:t>Olga koupila  </a:t>
                </a:r>
                <a14:m>
                  <m:oMath xmlns:m="http://schemas.openxmlformats.org/officeDocument/2006/math">
                    <m:f>
                      <m:fPr>
                        <m:ctrlPr>
                          <a:rPr lang="pl-PL" sz="1200" b="1" i="1">
                            <a:solidFill>
                              <a:srgbClr val="00B0F0"/>
                            </a:solidFill>
                            <a:latin typeface="Cambria Math" panose="02040503050406030204" pitchFamily="18" charset="0"/>
                          </a:rPr>
                        </m:ctrlPr>
                      </m:fPr>
                      <m:num>
                        <m:r>
                          <a:rPr lang="pl-PL" sz="1200" b="1" i="1" smtClean="0">
                            <a:solidFill>
                              <a:srgbClr val="00B0F0"/>
                            </a:solidFill>
                            <a:latin typeface="Cambria Math" panose="02040503050406030204" pitchFamily="18" charset="0"/>
                          </a:rPr>
                          <m:t>𝟏</m:t>
                        </m:r>
                      </m:num>
                      <m:den>
                        <m:r>
                          <a:rPr lang="pl-PL" sz="1200" b="1" i="1" smtClean="0">
                            <a:solidFill>
                              <a:srgbClr val="00B0F0"/>
                            </a:solidFill>
                            <a:latin typeface="Cambria Math" panose="02040503050406030204" pitchFamily="18" charset="0"/>
                          </a:rPr>
                          <m:t>𝟒</m:t>
                        </m:r>
                      </m:den>
                    </m:f>
                  </m:oMath>
                </a14:m>
                <a:r>
                  <a:rPr lang="cs-CZ" sz="1200" b="1" dirty="0">
                    <a:solidFill>
                      <a:srgbClr val="00B0F0"/>
                    </a:solidFill>
                  </a:rPr>
                  <a:t> kg kakaových bonbonů, </a:t>
                </a:r>
                <a14:m>
                  <m:oMath xmlns:m="http://schemas.openxmlformats.org/officeDocument/2006/math">
                    <m:f>
                      <m:fPr>
                        <m:ctrlPr>
                          <a:rPr lang="pl-PL" sz="1200" b="1" i="1">
                            <a:solidFill>
                              <a:srgbClr val="00B0F0"/>
                            </a:solidFill>
                            <a:latin typeface="Cambria Math" panose="02040503050406030204" pitchFamily="18" charset="0"/>
                          </a:rPr>
                        </m:ctrlPr>
                      </m:fPr>
                      <m:num>
                        <m:r>
                          <a:rPr lang="pl-PL" sz="1200" b="1" i="1" smtClean="0">
                            <a:solidFill>
                              <a:srgbClr val="00B0F0"/>
                            </a:solidFill>
                            <a:latin typeface="Cambria Math" panose="02040503050406030204" pitchFamily="18" charset="0"/>
                          </a:rPr>
                          <m:t>𝟐</m:t>
                        </m:r>
                      </m:num>
                      <m:den>
                        <m:r>
                          <a:rPr lang="pl-PL" sz="1200" b="1" i="1" smtClean="0">
                            <a:solidFill>
                              <a:srgbClr val="00B0F0"/>
                            </a:solidFill>
                            <a:latin typeface="Cambria Math" panose="02040503050406030204" pitchFamily="18" charset="0"/>
                          </a:rPr>
                          <m:t>𝟒</m:t>
                        </m:r>
                      </m:den>
                    </m:f>
                  </m:oMath>
                </a14:m>
                <a:r>
                  <a:rPr lang="cs-CZ" sz="1200" b="1" dirty="0">
                    <a:solidFill>
                      <a:srgbClr val="00B0F0"/>
                    </a:solidFill>
                  </a:rPr>
                  <a:t> kg ovocných bonbonů a </a:t>
                </a:r>
                <a14:m>
                  <m:oMath xmlns:m="http://schemas.openxmlformats.org/officeDocument/2006/math">
                    <m:f>
                      <m:fPr>
                        <m:ctrlPr>
                          <a:rPr lang="pl-PL" sz="1200" b="1" i="1">
                            <a:solidFill>
                              <a:srgbClr val="00B0F0"/>
                            </a:solidFill>
                            <a:latin typeface="Cambria Math" panose="02040503050406030204" pitchFamily="18" charset="0"/>
                          </a:rPr>
                        </m:ctrlPr>
                      </m:fPr>
                      <m:num>
                        <m:r>
                          <a:rPr lang="pl-PL" sz="1200" b="1" i="1" smtClean="0">
                            <a:solidFill>
                              <a:srgbClr val="00B0F0"/>
                            </a:solidFill>
                            <a:latin typeface="Cambria Math" panose="02040503050406030204" pitchFamily="18" charset="0"/>
                          </a:rPr>
                          <m:t>𝟑</m:t>
                        </m:r>
                      </m:num>
                      <m:den>
                        <m:r>
                          <a:rPr lang="pl-PL" sz="1200" b="1" i="1" smtClean="0">
                            <a:solidFill>
                              <a:srgbClr val="00B0F0"/>
                            </a:solidFill>
                            <a:latin typeface="Cambria Math" panose="02040503050406030204" pitchFamily="18" charset="0"/>
                          </a:rPr>
                          <m:t>𝟒</m:t>
                        </m:r>
                      </m:den>
                    </m:f>
                  </m:oMath>
                </a14:m>
                <a:r>
                  <a:rPr lang="cs-CZ" sz="1200" b="1" dirty="0">
                    <a:solidFill>
                      <a:srgbClr val="00B0F0"/>
                    </a:solidFill>
                  </a:rPr>
                  <a:t> kg lentilek. Kolik kilogramů bonbonů Olga celkem koupila?</a:t>
                </a:r>
              </a:p>
              <a:p>
                <a:endParaRPr lang="cs-CZ" sz="1200" b="1" dirty="0">
                  <a:solidFill>
                    <a:srgbClr val="00B0F0"/>
                  </a:solidFill>
                </a:endParaRPr>
              </a:p>
              <a:p>
                <a:endParaRPr lang="cs-CZ" sz="1200" b="1" dirty="0">
                  <a:solidFill>
                    <a:srgbClr val="00B0F0"/>
                  </a:solidFill>
                </a:endParaRPr>
              </a:p>
              <a:p>
                <a:r>
                  <a:rPr lang="cs-CZ" sz="1200" b="1" dirty="0">
                    <a:solidFill>
                      <a:srgbClr val="00B0F0"/>
                    </a:solidFill>
                  </a:rPr>
                  <a:t>Úloha II</a:t>
                </a:r>
              </a:p>
              <a:p>
                <a:r>
                  <a:rPr lang="cs-CZ" sz="1200" b="1" dirty="0">
                    <a:solidFill>
                      <a:srgbClr val="00B0F0"/>
                    </a:solidFill>
                  </a:rPr>
                  <a:t>Matěj koupil </a:t>
                </a:r>
                <a14:m>
                  <m:oMath xmlns:m="http://schemas.openxmlformats.org/officeDocument/2006/math">
                    <m:f>
                      <m:fPr>
                        <m:ctrlPr>
                          <a:rPr lang="pl-PL" sz="1200" b="1" i="1">
                            <a:solidFill>
                              <a:srgbClr val="00B0F0"/>
                            </a:solidFill>
                            <a:latin typeface="Cambria Math" panose="02040503050406030204" pitchFamily="18" charset="0"/>
                          </a:rPr>
                        </m:ctrlPr>
                      </m:fPr>
                      <m:num>
                        <m:r>
                          <a:rPr lang="pl-PL" sz="1200" b="1" i="1" smtClean="0">
                            <a:solidFill>
                              <a:srgbClr val="00B0F0"/>
                            </a:solidFill>
                            <a:latin typeface="Cambria Math" panose="02040503050406030204" pitchFamily="18" charset="0"/>
                          </a:rPr>
                          <m:t>𝟒</m:t>
                        </m:r>
                      </m:num>
                      <m:den>
                        <m:r>
                          <a:rPr lang="pl-PL" sz="1200" b="1" i="1" smtClean="0">
                            <a:solidFill>
                              <a:srgbClr val="00B0F0"/>
                            </a:solidFill>
                            <a:latin typeface="Cambria Math" panose="02040503050406030204" pitchFamily="18" charset="0"/>
                          </a:rPr>
                          <m:t>𝟓</m:t>
                        </m:r>
                      </m:den>
                    </m:f>
                  </m:oMath>
                </a14:m>
                <a:r>
                  <a:rPr lang="cs-CZ" sz="1200" b="1" dirty="0">
                    <a:solidFill>
                      <a:srgbClr val="00B0F0"/>
                    </a:solidFill>
                  </a:rPr>
                  <a:t> kg třešní. Cestou domu snědl </a:t>
                </a:r>
                <a14:m>
                  <m:oMath xmlns:m="http://schemas.openxmlformats.org/officeDocument/2006/math">
                    <m:f>
                      <m:fPr>
                        <m:ctrlPr>
                          <a:rPr lang="pl-PL" sz="1200" b="1" i="1">
                            <a:solidFill>
                              <a:srgbClr val="00B0F0"/>
                            </a:solidFill>
                            <a:latin typeface="Cambria Math" panose="02040503050406030204" pitchFamily="18" charset="0"/>
                          </a:rPr>
                        </m:ctrlPr>
                      </m:fPr>
                      <m:num>
                        <m:r>
                          <a:rPr lang="pl-PL" sz="1200" b="1" i="1" smtClean="0">
                            <a:solidFill>
                              <a:srgbClr val="00B0F0"/>
                            </a:solidFill>
                            <a:latin typeface="Cambria Math" panose="02040503050406030204" pitchFamily="18" charset="0"/>
                          </a:rPr>
                          <m:t>𝟐</m:t>
                        </m:r>
                      </m:num>
                      <m:den>
                        <m:r>
                          <a:rPr lang="pl-PL" sz="1200" b="1" i="1" smtClean="0">
                            <a:solidFill>
                              <a:srgbClr val="00B0F0"/>
                            </a:solidFill>
                            <a:latin typeface="Cambria Math" panose="02040503050406030204" pitchFamily="18" charset="0"/>
                          </a:rPr>
                          <m:t>𝟓</m:t>
                        </m:r>
                      </m:den>
                    </m:f>
                  </m:oMath>
                </a14:m>
                <a:r>
                  <a:rPr lang="cs-CZ" sz="1200" b="1" dirty="0">
                    <a:solidFill>
                      <a:srgbClr val="00B0F0"/>
                    </a:solidFill>
                  </a:rPr>
                  <a:t> kg tohoto ovoce. Kolik třešní mu zbylo?</a:t>
                </a:r>
              </a:p>
            </p:txBody>
          </p:sp>
        </mc:Choice>
        <mc:Fallback xmlns="">
          <p:sp>
            <p:nvSpPr>
              <p:cNvPr id="3" name="Symbol zastępczy zawartości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a16="http://schemas.microsoft.com/office/drawing/2014/main" id="{C2A83FD8-1F55-47D9-AE43-79C5A0F33DAF}"/>
                  </a:ext>
                </a:extLst>
              </p:cNvPr>
              <p:cNvSpPr>
                <a:spLocks noGrp="1" noRot="1" noChangeAspect="1" noMove="1" noResize="1" noEditPoints="1" noAdjustHandles="1" noChangeArrowheads="1" noChangeShapeType="1" noTextEdit="1"/>
              </p:cNvSpPr>
              <p:nvPr>
                <p:ph idx="1"/>
              </p:nvPr>
            </p:nvSpPr>
            <p:spPr>
              <a:xfrm>
                <a:off x="6070863" y="2228294"/>
                <a:ext cx="5478880" cy="3923931"/>
              </a:xfrm>
              <a:blipFill rotWithShape="1">
                <a:blip r:embed="rId3" cstate="print"/>
                <a:stretch>
                  <a:fillRect l="-111" t="-467" r="-111"/>
                </a:stretch>
              </a:blipFill>
            </p:spPr>
            <p:txBody>
              <a:bodyPr/>
              <a:lstStyle/>
              <a:p>
                <a:r>
                  <a:rPr lang="cs-CZ">
                    <a:noFill/>
                  </a:rPr>
                  <a:t> </a:t>
                </a:r>
              </a:p>
            </p:txBody>
          </p:sp>
        </mc:Fallback>
      </mc:AlternateContent>
    </p:spTree>
    <p:extLst>
      <p:ext uri="{BB962C8B-B14F-4D97-AF65-F5344CB8AC3E}">
        <p14:creationId xmlns:p14="http://schemas.microsoft.com/office/powerpoint/2010/main" val="1459238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7" name="Rectangle 13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pic>
        <p:nvPicPr>
          <p:cNvPr id="5122" name="Picture 2" descr="https://image.shutterstock.com/display_pic_with_logo/976685/524242651/stock-vector-realistic-red-bow-isolated-on-white-background-524242651.jpg">
            <a:extLst>
              <a:ext uri="{FF2B5EF4-FFF2-40B4-BE49-F238E27FC236}">
                <a16:creationId xmlns:a16="http://schemas.microsoft.com/office/drawing/2014/main" xmlns="" id="{D39C0B65-9E8A-4B12-8660-78D12541D1E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947" r="4122" b="-2"/>
          <a:stretch/>
        </p:blipFill>
        <p:spPr bwMode="auto">
          <a:xfrm>
            <a:off x="8251982" y="630203"/>
            <a:ext cx="3294253" cy="2726208"/>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Rectangle 14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124" name="Picture 4" descr="Twaróg Ciasto, Morele, Owoce, Ciasto">
            <a:extLst>
              <a:ext uri="{FF2B5EF4-FFF2-40B4-BE49-F238E27FC236}">
                <a16:creationId xmlns:a16="http://schemas.microsoft.com/office/drawing/2014/main" xmlns="" id="{BB216517-CEB7-4214-8693-4A4AEB2A63B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7" r="11203" b="5"/>
          <a:stretch/>
        </p:blipFill>
        <p:spPr bwMode="auto">
          <a:xfrm>
            <a:off x="8239318" y="3517277"/>
            <a:ext cx="3306917" cy="2721674"/>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D20F6918-DDCB-44DD-9C2D-E7EC5D69614D}"/>
              </a:ext>
            </a:extLst>
          </p:cNvPr>
          <p:cNvSpPr>
            <a:spLocks noGrp="1"/>
          </p:cNvSpPr>
          <p:nvPr>
            <p:ph type="title"/>
          </p:nvPr>
        </p:nvSpPr>
        <p:spPr>
          <a:xfrm>
            <a:off x="1097280" y="516835"/>
            <a:ext cx="5977937" cy="1666501"/>
          </a:xfrm>
        </p:spPr>
        <p:txBody>
          <a:bodyPr>
            <a:normAutofit/>
          </a:bodyPr>
          <a:lstStyle/>
          <a:p>
            <a:r>
              <a:rPr lang="cs-CZ" sz="4000" b="1">
                <a:solidFill>
                  <a:srgbClr val="FFFFFF"/>
                </a:solidFill>
              </a:rPr>
              <a:t>PROCES - I. HODINA</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 xmlns:a16="http://schemas.microsoft.com/office/drawing/2014/main" id="{2BC8CE63-F599-4DEC-8AE8-51858F7E7503}"/>
                  </a:ext>
                </a:extLst>
              </p:cNvPr>
              <p:cNvSpPr>
                <a:spLocks noGrp="1"/>
              </p:cNvSpPr>
              <p:nvPr>
                <p:ph idx="1"/>
              </p:nvPr>
            </p:nvSpPr>
            <p:spPr>
              <a:xfrm>
                <a:off x="1097279" y="2236304"/>
                <a:ext cx="5977938" cy="3652667"/>
              </a:xfrm>
            </p:spPr>
            <p:txBody>
              <a:bodyPr>
                <a:normAutofit/>
              </a:bodyPr>
              <a:lstStyle/>
              <a:p>
                <a:r>
                  <a:rPr lang="cs-CZ" sz="1400" dirty="0">
                    <a:solidFill>
                      <a:srgbClr val="FFFFFF"/>
                    </a:solidFill>
                  </a:rPr>
                  <a:t>SČÍTÁNÍ A ODČÍTÁNÍ ZLOMKŮ </a:t>
                </a:r>
                <a:r>
                  <a:rPr dirty="0"/>
                  <a:t/>
                </a:r>
                <a:br>
                  <a:rPr dirty="0"/>
                </a:br>
                <a:r>
                  <a:rPr lang="cs-CZ" sz="1400" dirty="0">
                    <a:solidFill>
                      <a:srgbClr val="FFFFFF"/>
                    </a:solidFill>
                  </a:rPr>
                  <a:t>S RŮZNÝMI JMENOVATELI</a:t>
                </a:r>
              </a:p>
              <a:p>
                <a:pPr marL="0" indent="0">
                  <a:buNone/>
                </a:pPr>
                <a:r>
                  <a:rPr lang="cs-CZ" sz="1400" dirty="0">
                    <a:solidFill>
                      <a:srgbClr val="FFFFFF"/>
                    </a:solidFill>
                  </a:rPr>
                  <a:t> VYŘEŠTE NÁSLEDUJÍCÍ ÚLOHY:</a:t>
                </a:r>
              </a:p>
              <a:p>
                <a:pPr marL="0" indent="0">
                  <a:buNone/>
                </a:pPr>
                <a:r>
                  <a:rPr lang="cs-CZ" sz="1400" dirty="0">
                    <a:solidFill>
                      <a:srgbClr val="FFFFFF"/>
                    </a:solidFill>
                  </a:rPr>
                  <a:t>Úloha III</a:t>
                </a:r>
              </a:p>
              <a:p>
                <a:pPr marL="0" indent="0">
                  <a:buNone/>
                </a:pPr>
                <a:r>
                  <a:rPr lang="cs-CZ" sz="1400" dirty="0">
                    <a:solidFill>
                      <a:srgbClr val="FFFFFF"/>
                    </a:solidFill>
                  </a:rPr>
                  <a:t>Jana pekla narozeninový dort. Použila </a:t>
                </a:r>
                <a14:m>
                  <m:oMath xmlns:m="http://schemas.openxmlformats.org/officeDocument/2006/math">
                    <m:f>
                      <m:fPr>
                        <m:ctrlPr>
                          <a:rPr lang="pl-PL" sz="1400" i="1">
                            <a:solidFill>
                              <a:srgbClr val="FFFFFF"/>
                            </a:solidFill>
                            <a:latin typeface="Cambria Math" panose="02040503050406030204" pitchFamily="18" charset="0"/>
                          </a:rPr>
                        </m:ctrlPr>
                      </m:fPr>
                      <m:num>
                        <m:r>
                          <a:rPr lang="pl-PL" sz="1400" b="0" i="1">
                            <a:solidFill>
                              <a:srgbClr val="FFFFFF"/>
                            </a:solidFill>
                            <a:latin typeface="Cambria Math" panose="02040503050406030204" pitchFamily="18" charset="0"/>
                          </a:rPr>
                          <m:t>3</m:t>
                        </m:r>
                      </m:num>
                      <m:den>
                        <m:r>
                          <a:rPr lang="pl-PL" sz="1400" b="0" i="1">
                            <a:solidFill>
                              <a:srgbClr val="FFFFFF"/>
                            </a:solidFill>
                            <a:latin typeface="Cambria Math" panose="02040503050406030204" pitchFamily="18" charset="0"/>
                          </a:rPr>
                          <m:t>4</m:t>
                        </m:r>
                      </m:den>
                    </m:f>
                  </m:oMath>
                </a14:m>
                <a:r>
                  <a:rPr lang="cs-CZ" sz="1400" dirty="0">
                    <a:solidFill>
                      <a:srgbClr val="FFFFFF"/>
                    </a:solidFill>
                  </a:rPr>
                  <a:t> kg pšeničné mouky, </a:t>
                </a:r>
                <a14:m>
                  <m:oMath xmlns:m="http://schemas.openxmlformats.org/officeDocument/2006/math">
                    <m:f>
                      <m:fPr>
                        <m:ctrlPr>
                          <a:rPr lang="pl-PL" sz="1400" i="1">
                            <a:solidFill>
                              <a:srgbClr val="FFFFFF"/>
                            </a:solidFill>
                            <a:latin typeface="Cambria Math" panose="02040503050406030204" pitchFamily="18" charset="0"/>
                          </a:rPr>
                        </m:ctrlPr>
                      </m:fPr>
                      <m:num>
                        <m:r>
                          <a:rPr lang="pl-PL" sz="1400" b="0" i="1">
                            <a:solidFill>
                              <a:srgbClr val="FFFFFF"/>
                            </a:solidFill>
                            <a:latin typeface="Cambria Math" panose="02040503050406030204" pitchFamily="18" charset="0"/>
                          </a:rPr>
                          <m:t>1</m:t>
                        </m:r>
                      </m:num>
                      <m:den>
                        <m:r>
                          <a:rPr lang="pl-PL" sz="1400" b="0" i="1">
                            <a:solidFill>
                              <a:srgbClr val="FFFFFF"/>
                            </a:solidFill>
                            <a:latin typeface="Cambria Math" panose="02040503050406030204" pitchFamily="18" charset="0"/>
                          </a:rPr>
                          <m:t>5</m:t>
                        </m:r>
                      </m:den>
                    </m:f>
                  </m:oMath>
                </a14:m>
                <a:r>
                  <a:rPr lang="cs-CZ" sz="1400" dirty="0">
                    <a:solidFill>
                      <a:srgbClr val="FFFFFF"/>
                    </a:solidFill>
                  </a:rPr>
                  <a:t> kg bramborové mouky a </a:t>
                </a:r>
                <a14:m>
                  <m:oMath xmlns:m="http://schemas.openxmlformats.org/officeDocument/2006/math">
                    <m:f>
                      <m:fPr>
                        <m:ctrlPr>
                          <a:rPr lang="pl-PL" sz="1400" i="1">
                            <a:solidFill>
                              <a:srgbClr val="FFFFFF"/>
                            </a:solidFill>
                            <a:latin typeface="Cambria Math" panose="02040503050406030204" pitchFamily="18" charset="0"/>
                          </a:rPr>
                        </m:ctrlPr>
                      </m:fPr>
                      <m:num>
                        <m:r>
                          <a:rPr lang="pl-PL" sz="1400" b="0" i="1">
                            <a:solidFill>
                              <a:srgbClr val="FFFFFF"/>
                            </a:solidFill>
                            <a:latin typeface="Cambria Math" panose="02040503050406030204" pitchFamily="18" charset="0"/>
                          </a:rPr>
                          <m:t>2</m:t>
                        </m:r>
                      </m:num>
                      <m:den>
                        <m:r>
                          <a:rPr lang="pl-PL" sz="1400" b="0" i="1">
                            <a:solidFill>
                              <a:srgbClr val="FFFFFF"/>
                            </a:solidFill>
                            <a:latin typeface="Cambria Math" panose="02040503050406030204" pitchFamily="18" charset="0"/>
                          </a:rPr>
                          <m:t>10</m:t>
                        </m:r>
                      </m:den>
                    </m:f>
                  </m:oMath>
                </a14:m>
                <a:r>
                  <a:rPr lang="cs-CZ" sz="1400" dirty="0">
                    <a:solidFill>
                      <a:srgbClr val="FFFFFF"/>
                    </a:solidFill>
                  </a:rPr>
                  <a:t> kg krupice. Kolik kilogramů mouky spotřebovala Jana celkem?</a:t>
                </a:r>
              </a:p>
              <a:p>
                <a:pPr marL="0" indent="0">
                  <a:buNone/>
                </a:pPr>
                <a:endParaRPr lang="cs-CZ" sz="1400" dirty="0">
                  <a:solidFill>
                    <a:srgbClr val="FFFFFF"/>
                  </a:solidFill>
                </a:endParaRPr>
              </a:p>
              <a:p>
                <a:pPr marL="0" indent="0">
                  <a:buNone/>
                </a:pPr>
                <a:r>
                  <a:rPr lang="cs-CZ" sz="1400" dirty="0">
                    <a:solidFill>
                      <a:srgbClr val="FFFFFF"/>
                    </a:solidFill>
                  </a:rPr>
                  <a:t>Úloha IV</a:t>
                </a:r>
              </a:p>
              <a:p>
                <a:pPr marL="0" indent="0">
                  <a:buNone/>
                </a:pPr>
                <a:r>
                  <a:rPr lang="cs-CZ" sz="1400" dirty="0">
                    <a:solidFill>
                      <a:srgbClr val="FFFFFF"/>
                    </a:solidFill>
                  </a:rPr>
                  <a:t>Izabela koupila </a:t>
                </a:r>
                <a14:m>
                  <m:oMath xmlns:m="http://schemas.openxmlformats.org/officeDocument/2006/math">
                    <m:f>
                      <m:fPr>
                        <m:ctrlPr>
                          <a:rPr lang="pl-PL" sz="1400" i="1">
                            <a:solidFill>
                              <a:srgbClr val="FFFFFF"/>
                            </a:solidFill>
                            <a:latin typeface="Cambria Math" panose="02040503050406030204" pitchFamily="18" charset="0"/>
                          </a:rPr>
                        </m:ctrlPr>
                      </m:fPr>
                      <m:num>
                        <m:r>
                          <a:rPr lang="pl-PL" sz="1400" b="0" i="1">
                            <a:solidFill>
                              <a:srgbClr val="FFFFFF"/>
                            </a:solidFill>
                            <a:latin typeface="Cambria Math" panose="02040503050406030204" pitchFamily="18" charset="0"/>
                          </a:rPr>
                          <m:t>6</m:t>
                        </m:r>
                      </m:num>
                      <m:den>
                        <m:r>
                          <a:rPr lang="pl-PL" sz="1400" b="0" i="1">
                            <a:solidFill>
                              <a:srgbClr val="FFFFFF"/>
                            </a:solidFill>
                            <a:latin typeface="Cambria Math" panose="02040503050406030204" pitchFamily="18" charset="0"/>
                          </a:rPr>
                          <m:t>10</m:t>
                        </m:r>
                      </m:den>
                    </m:f>
                  </m:oMath>
                </a14:m>
                <a:r>
                  <a:rPr lang="cs-CZ" sz="1400" dirty="0">
                    <a:solidFill>
                      <a:srgbClr val="FFFFFF"/>
                    </a:solidFill>
                  </a:rPr>
                  <a:t> metru stužky. </a:t>
                </a:r>
                <a14:m>
                  <m:oMath xmlns:m="http://schemas.openxmlformats.org/officeDocument/2006/math">
                    <m:f>
                      <m:fPr>
                        <m:ctrlPr>
                          <a:rPr lang="pl-PL" sz="1400" i="1">
                            <a:solidFill>
                              <a:srgbClr val="FFFFFF"/>
                            </a:solidFill>
                            <a:latin typeface="Cambria Math" panose="02040503050406030204" pitchFamily="18" charset="0"/>
                          </a:rPr>
                        </m:ctrlPr>
                      </m:fPr>
                      <m:num>
                        <m:r>
                          <a:rPr lang="pl-PL" sz="1400" b="0" i="1">
                            <a:solidFill>
                              <a:srgbClr val="FFFFFF"/>
                            </a:solidFill>
                            <a:latin typeface="Cambria Math" panose="02040503050406030204" pitchFamily="18" charset="0"/>
                          </a:rPr>
                          <m:t>1</m:t>
                        </m:r>
                      </m:num>
                      <m:den>
                        <m:r>
                          <a:rPr lang="pl-PL" sz="1400" b="0" i="1">
                            <a:solidFill>
                              <a:srgbClr val="FFFFFF"/>
                            </a:solidFill>
                            <a:latin typeface="Cambria Math" panose="02040503050406030204" pitchFamily="18" charset="0"/>
                          </a:rPr>
                          <m:t>2</m:t>
                        </m:r>
                      </m:den>
                    </m:f>
                  </m:oMath>
                </a14:m>
                <a:r>
                  <a:rPr lang="cs-CZ" sz="1400" dirty="0">
                    <a:solidFill>
                      <a:srgbClr val="FFFFFF"/>
                    </a:solidFill>
                  </a:rPr>
                  <a:t> metru stužky použila na mašle do copů. Kolik stužky jí zůstalo?</a:t>
                </a:r>
              </a:p>
              <a:p>
                <a:pPr marL="0" indent="0">
                  <a:buNone/>
                </a:pPr>
                <a:endParaRPr lang="cs-CZ" sz="1400" dirty="0">
                  <a:solidFill>
                    <a:srgbClr val="FFFFFF"/>
                  </a:solidFill>
                </a:endParaRPr>
              </a:p>
              <a:p>
                <a:pPr marL="0" indent="0">
                  <a:buNone/>
                </a:pPr>
                <a:endParaRPr lang="cs-CZ" sz="1400" dirty="0">
                  <a:solidFill>
                    <a:srgbClr val="FFFFFF"/>
                  </a:solidFill>
                </a:endParaRPr>
              </a:p>
              <a:p>
                <a:endParaRPr lang="cs-CZ" sz="1400" dirty="0">
                  <a:solidFill>
                    <a:srgbClr val="FFFFFF"/>
                  </a:solidFill>
                </a:endParaRPr>
              </a:p>
            </p:txBody>
          </p:sp>
        </mc:Choice>
        <mc:Fallback xmlns="">
          <p:sp>
            <p:nvSpPr>
              <p:cNvPr id="3" name="Symbol zastępczy zawartości 2">
                <a:extLst>
                  <a:ext uri="{FF2B5EF4-FFF2-40B4-BE49-F238E27FC236}">
                    <a16:creationId xmlns:a16="http://schemas.microsoft.com/office/drawing/2014/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xmlns:a14="http://schemas.microsoft.com/office/drawing/2010/main" id="{2BC8CE63-F599-4DEC-8AE8-51858F7E7503}"/>
                  </a:ext>
                </a:extLst>
              </p:cNvPr>
              <p:cNvSpPr>
                <a:spLocks noGrp="1" noRot="1" noChangeAspect="1" noMove="1" noResize="1" noEditPoints="1" noAdjustHandles="1" noChangeArrowheads="1" noChangeShapeType="1" noTextEdit="1"/>
              </p:cNvSpPr>
              <p:nvPr>
                <p:ph idx="1"/>
              </p:nvPr>
            </p:nvSpPr>
            <p:spPr>
              <a:xfrm>
                <a:off x="1097279" y="2236304"/>
                <a:ext cx="5977938" cy="3652667"/>
              </a:xfrm>
              <a:blipFill>
                <a:blip r:embed="rId4" cstate="print"/>
                <a:stretch>
                  <a:fillRect l="-1835" t="-835" r="-408"/>
                </a:stretch>
              </a:blipFill>
            </p:spPr>
            <p:txBody>
              <a:bodyPr/>
              <a:lstStyle/>
              <a:p>
                <a:r>
                  <a:rPr lang="pl-PL">
                    <a:noFill/>
                  </a:rPr>
                  <a:t> </a:t>
                </a:r>
              </a:p>
            </p:txBody>
          </p:sp>
        </mc:Fallback>
      </mc:AlternateContent>
    </p:spTree>
    <p:extLst>
      <p:ext uri="{BB962C8B-B14F-4D97-AF65-F5344CB8AC3E}">
        <p14:creationId xmlns:p14="http://schemas.microsoft.com/office/powerpoint/2010/main" val="1753797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Ogórki, Warzywa, Jedzenie, Kuchnia">
            <a:extLst>
              <a:ext uri="{FF2B5EF4-FFF2-40B4-BE49-F238E27FC236}">
                <a16:creationId xmlns:a16="http://schemas.microsoft.com/office/drawing/2014/main" xmlns="" id="{5813129A-32CE-4E71-9E48-FE956451491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18" r="8560" b="1"/>
          <a:stretch/>
        </p:blipFill>
        <p:spPr bwMode="auto">
          <a:xfrm>
            <a:off x="7611902" y="3461004"/>
            <a:ext cx="4580097" cy="3396995"/>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146" name="Picture 2" descr="Rolki, Można, Sporty Rekreacyjne">
            <a:extLst>
              <a:ext uri="{FF2B5EF4-FFF2-40B4-BE49-F238E27FC236}">
                <a16:creationId xmlns:a16="http://schemas.microsoft.com/office/drawing/2014/main" xmlns="" id="{3FA443CA-BC2B-4A72-B779-5761789839D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773" r="3260" b="2"/>
          <a:stretch/>
        </p:blipFill>
        <p:spPr bwMode="auto">
          <a:xfrm>
            <a:off x="7611902" y="10"/>
            <a:ext cx="4578557" cy="3396985"/>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47894" y="339699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36C9EE02-B1BB-4F48-BCC9-9E5E0C9C82C6}"/>
              </a:ext>
            </a:extLst>
          </p:cNvPr>
          <p:cNvSpPr>
            <a:spLocks noGrp="1"/>
          </p:cNvSpPr>
          <p:nvPr>
            <p:ph type="title"/>
          </p:nvPr>
        </p:nvSpPr>
        <p:spPr>
          <a:xfrm>
            <a:off x="1097280" y="516835"/>
            <a:ext cx="5977937" cy="1666501"/>
          </a:xfrm>
        </p:spPr>
        <p:txBody>
          <a:bodyPr>
            <a:normAutofit/>
          </a:bodyPr>
          <a:lstStyle/>
          <a:p>
            <a:r>
              <a:rPr lang="cs-CZ" sz="4000" b="1">
                <a:solidFill>
                  <a:srgbClr val="FFFFFF"/>
                </a:solidFill>
              </a:rPr>
              <a:t>PROCES - I. HODINA</a:t>
            </a:r>
            <a:endParaRPr lang="cs-CZ" sz="4000">
              <a:solidFill>
                <a:srgbClr val="FFFFFF"/>
              </a:solidFill>
            </a:endParaRP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 xmlns:a16="http://schemas.microsoft.com/office/drawing/2014/main" id="{F953BA04-5AEE-41DE-B060-87152E88A315}"/>
                  </a:ext>
                </a:extLst>
              </p:cNvPr>
              <p:cNvSpPr>
                <a:spLocks noGrp="1"/>
              </p:cNvSpPr>
              <p:nvPr>
                <p:ph idx="1"/>
              </p:nvPr>
            </p:nvSpPr>
            <p:spPr>
              <a:xfrm>
                <a:off x="1097279" y="2236304"/>
                <a:ext cx="5977938" cy="3652667"/>
              </a:xfrm>
            </p:spPr>
            <p:txBody>
              <a:bodyPr>
                <a:normAutofit/>
              </a:bodyPr>
              <a:lstStyle/>
              <a:p>
                <a:pPr marL="0" indent="0">
                  <a:buNone/>
                </a:pPr>
                <a:r>
                  <a:rPr lang="cs-CZ" sz="1500" dirty="0">
                    <a:solidFill>
                      <a:srgbClr val="FFFFFF"/>
                    </a:solidFill>
                  </a:rPr>
                  <a:t>NÁSOBENÍ A DĚLENÍ ZLOMKŮ</a:t>
                </a:r>
              </a:p>
              <a:p>
                <a:pPr marL="0" indent="0">
                  <a:buNone/>
                </a:pPr>
                <a:r>
                  <a:rPr lang="cs-CZ" sz="1500" dirty="0">
                    <a:solidFill>
                      <a:srgbClr val="FFFFFF"/>
                    </a:solidFill>
                  </a:rPr>
                  <a:t>VYŘEŠTE NÁSLEDUJÍCÍ ÚLOHY:</a:t>
                </a:r>
              </a:p>
              <a:p>
                <a:pPr marL="0" indent="0">
                  <a:buNone/>
                </a:pPr>
                <a:r>
                  <a:rPr lang="cs-CZ" sz="1500" dirty="0">
                    <a:solidFill>
                      <a:srgbClr val="FFFFFF"/>
                    </a:solidFill>
                  </a:rPr>
                  <a:t>Úloha V</a:t>
                </a:r>
              </a:p>
              <a:p>
                <a:pPr marL="0" indent="0">
                  <a:buNone/>
                </a:pPr>
                <a:r>
                  <a:rPr lang="cs-CZ" sz="1500" dirty="0">
                    <a:solidFill>
                      <a:srgbClr val="FFFFFF"/>
                    </a:solidFill>
                  </a:rPr>
                  <a:t>Ondřej absolvoval trasu o délce </a:t>
                </a:r>
                <a14:m>
                  <m:oMath xmlns:m="http://schemas.openxmlformats.org/officeDocument/2006/math">
                    <m:f>
                      <m:fPr>
                        <m:ctrlPr>
                          <a:rPr lang="pl-PL" sz="1500" i="1">
                            <a:solidFill>
                              <a:srgbClr val="FFFFFF"/>
                            </a:solidFill>
                            <a:latin typeface="Cambria Math" panose="02040503050406030204" pitchFamily="18" charset="0"/>
                          </a:rPr>
                        </m:ctrlPr>
                      </m:fPr>
                      <m:num>
                        <m:r>
                          <a:rPr lang="pl-PL" sz="1500" b="0" i="1">
                            <a:solidFill>
                              <a:srgbClr val="FFFFFF"/>
                            </a:solidFill>
                            <a:latin typeface="Cambria Math" panose="02040503050406030204" pitchFamily="18" charset="0"/>
                          </a:rPr>
                          <m:t>6</m:t>
                        </m:r>
                      </m:num>
                      <m:den>
                        <m:r>
                          <a:rPr lang="pl-PL" sz="1500" b="0" i="1">
                            <a:solidFill>
                              <a:srgbClr val="FFFFFF"/>
                            </a:solidFill>
                            <a:latin typeface="Cambria Math" panose="02040503050406030204" pitchFamily="18" charset="0"/>
                          </a:rPr>
                          <m:t>10</m:t>
                        </m:r>
                      </m:den>
                    </m:f>
                  </m:oMath>
                </a14:m>
                <a:r>
                  <a:rPr lang="cs-CZ" sz="1500" dirty="0">
                    <a:solidFill>
                      <a:srgbClr val="FFFFFF"/>
                    </a:solidFill>
                  </a:rPr>
                  <a:t> km. </a:t>
                </a:r>
                <a14:m>
                  <m:oMath xmlns:m="http://schemas.openxmlformats.org/officeDocument/2006/math">
                    <m:f>
                      <m:fPr>
                        <m:ctrlPr>
                          <a:rPr lang="pl-PL" sz="1500" i="1">
                            <a:solidFill>
                              <a:srgbClr val="FFFFFF"/>
                            </a:solidFill>
                            <a:latin typeface="Cambria Math" panose="02040503050406030204" pitchFamily="18" charset="0"/>
                          </a:rPr>
                        </m:ctrlPr>
                      </m:fPr>
                      <m:num>
                        <m:r>
                          <a:rPr lang="pl-PL" sz="1500" b="0" i="1">
                            <a:solidFill>
                              <a:srgbClr val="FFFFFF"/>
                            </a:solidFill>
                            <a:latin typeface="Cambria Math" panose="02040503050406030204" pitchFamily="18" charset="0"/>
                          </a:rPr>
                          <m:t>1</m:t>
                        </m:r>
                      </m:num>
                      <m:den>
                        <m:r>
                          <a:rPr lang="pl-PL" sz="1500" b="0" i="1">
                            <a:solidFill>
                              <a:srgbClr val="FFFFFF"/>
                            </a:solidFill>
                            <a:latin typeface="Cambria Math" panose="02040503050406030204" pitchFamily="18" charset="0"/>
                          </a:rPr>
                          <m:t>4</m:t>
                        </m:r>
                      </m:den>
                    </m:f>
                  </m:oMath>
                </a14:m>
                <a:r>
                  <a:rPr lang="cs-CZ" sz="1500" dirty="0">
                    <a:solidFill>
                      <a:srgbClr val="FFFFFF"/>
                    </a:solidFill>
                  </a:rPr>
                  <a:t> trasy absolvoval pěšky, zbytek na bruslích. Kolik km prošel pěšky?</a:t>
                </a:r>
              </a:p>
              <a:p>
                <a:pPr marL="0" indent="0">
                  <a:buNone/>
                </a:pPr>
                <a:endParaRPr lang="cs-CZ" sz="1500" dirty="0">
                  <a:solidFill>
                    <a:srgbClr val="FFFFFF"/>
                  </a:solidFill>
                </a:endParaRPr>
              </a:p>
              <a:p>
                <a:pPr marL="0" indent="0">
                  <a:buNone/>
                </a:pPr>
                <a:r>
                  <a:rPr lang="cs-CZ" sz="1500" dirty="0">
                    <a:solidFill>
                      <a:srgbClr val="FFFFFF"/>
                    </a:solidFill>
                  </a:rPr>
                  <a:t>Úloha VI</a:t>
                </a:r>
              </a:p>
              <a:p>
                <a:pPr marL="0" indent="0">
                  <a:buNone/>
                </a:pPr>
                <a:r>
                  <a:rPr lang="cs-CZ" sz="1500" dirty="0">
                    <a:solidFill>
                      <a:srgbClr val="FFFFFF"/>
                    </a:solidFill>
                  </a:rPr>
                  <a:t>Máma koupila </a:t>
                </a:r>
                <a14:m>
                  <m:oMath xmlns:m="http://schemas.openxmlformats.org/officeDocument/2006/math">
                    <m:f>
                      <m:fPr>
                        <m:ctrlPr>
                          <a:rPr lang="pl-PL" sz="1500" i="1">
                            <a:solidFill>
                              <a:srgbClr val="FFFFFF"/>
                            </a:solidFill>
                            <a:latin typeface="Cambria Math" panose="02040503050406030204" pitchFamily="18" charset="0"/>
                          </a:rPr>
                        </m:ctrlPr>
                      </m:fPr>
                      <m:num>
                        <m:r>
                          <a:rPr lang="pl-PL" sz="1500" b="0" i="1">
                            <a:solidFill>
                              <a:srgbClr val="FFFFFF"/>
                            </a:solidFill>
                            <a:latin typeface="Cambria Math" panose="02040503050406030204" pitchFamily="18" charset="0"/>
                          </a:rPr>
                          <m:t>84</m:t>
                        </m:r>
                      </m:num>
                      <m:den>
                        <m:r>
                          <a:rPr lang="pl-PL" sz="1500" b="0" i="1">
                            <a:solidFill>
                              <a:srgbClr val="FFFFFF"/>
                            </a:solidFill>
                            <a:latin typeface="Cambria Math" panose="02040503050406030204" pitchFamily="18" charset="0"/>
                          </a:rPr>
                          <m:t>100</m:t>
                        </m:r>
                      </m:den>
                    </m:f>
                  </m:oMath>
                </a14:m>
                <a:r>
                  <a:rPr lang="cs-CZ" sz="1500" dirty="0">
                    <a:solidFill>
                      <a:srgbClr val="FFFFFF"/>
                    </a:solidFill>
                  </a:rPr>
                  <a:t> kg soli. Dělala kyselé okurky. Do každé sklenice</a:t>
                </a:r>
              </a:p>
              <a:p>
                <a:pPr marL="0" indent="0">
                  <a:buNone/>
                </a:pPr>
                <a:r>
                  <a:rPr lang="cs-CZ" sz="1500" dirty="0">
                    <a:solidFill>
                      <a:srgbClr val="FFFFFF"/>
                    </a:solidFill>
                  </a:rPr>
                  <a:t> nasypala </a:t>
                </a:r>
                <a14:m>
                  <m:oMath xmlns:m="http://schemas.openxmlformats.org/officeDocument/2006/math">
                    <m:f>
                      <m:fPr>
                        <m:ctrlPr>
                          <a:rPr lang="pl-PL" sz="1500" i="1">
                            <a:solidFill>
                              <a:srgbClr val="FFFFFF"/>
                            </a:solidFill>
                            <a:latin typeface="Cambria Math" panose="02040503050406030204" pitchFamily="18" charset="0"/>
                          </a:rPr>
                        </m:ctrlPr>
                      </m:fPr>
                      <m:num>
                        <m:r>
                          <a:rPr lang="pl-PL" sz="1500" b="0" i="1">
                            <a:solidFill>
                              <a:srgbClr val="FFFFFF"/>
                            </a:solidFill>
                            <a:latin typeface="Cambria Math" panose="02040503050406030204" pitchFamily="18" charset="0"/>
                          </a:rPr>
                          <m:t>2</m:t>
                        </m:r>
                      </m:num>
                      <m:den>
                        <m:r>
                          <a:rPr lang="pl-PL" sz="1500" b="0" i="1">
                            <a:solidFill>
                              <a:srgbClr val="FFFFFF"/>
                            </a:solidFill>
                            <a:latin typeface="Cambria Math" panose="02040503050406030204" pitchFamily="18" charset="0"/>
                          </a:rPr>
                          <m:t>100</m:t>
                        </m:r>
                      </m:den>
                    </m:f>
                  </m:oMath>
                </a14:m>
                <a:r>
                  <a:rPr lang="cs-CZ" sz="1500" dirty="0">
                    <a:solidFill>
                      <a:srgbClr val="FFFFFF"/>
                    </a:solidFill>
                  </a:rPr>
                  <a:t> kg soli. Na kolik sklenic vystačila mámě sůl?</a:t>
                </a:r>
              </a:p>
              <a:p>
                <a:pPr marL="0" indent="0">
                  <a:buNone/>
                </a:pPr>
                <a:endParaRPr lang="cs-CZ" sz="1500" dirty="0">
                  <a:solidFill>
                    <a:srgbClr val="FFFFFF"/>
                  </a:solidFill>
                </a:endParaRPr>
              </a:p>
              <a:p>
                <a:pPr marL="0" indent="0">
                  <a:buNone/>
                </a:pPr>
                <a:endParaRPr lang="cs-CZ" sz="1500" dirty="0">
                  <a:solidFill>
                    <a:srgbClr val="FFFFFF"/>
                  </a:solidFill>
                </a:endParaRPr>
              </a:p>
              <a:p>
                <a:pPr marL="0" indent="0">
                  <a:buNone/>
                </a:pPr>
                <a:endParaRPr lang="cs-CZ" sz="1500" dirty="0">
                  <a:solidFill>
                    <a:srgbClr val="FFFFFF"/>
                  </a:solidFill>
                </a:endParaRPr>
              </a:p>
              <a:p>
                <a:pPr marL="0" indent="0">
                  <a:buNone/>
                </a:pPr>
                <a:endParaRPr lang="cs-CZ" sz="1500" dirty="0">
                  <a:solidFill>
                    <a:srgbClr val="FFFFFF"/>
                  </a:solidFill>
                </a:endParaRPr>
              </a:p>
              <a:p>
                <a:pPr marL="0" indent="0">
                  <a:buNone/>
                </a:pPr>
                <a:endParaRPr lang="cs-CZ" sz="1500" dirty="0">
                  <a:solidFill>
                    <a:srgbClr val="FFFFFF"/>
                  </a:solidFill>
                </a:endParaRPr>
              </a:p>
              <a:p>
                <a:pPr marL="0" indent="0">
                  <a:buNone/>
                </a:pPr>
                <a:endParaRPr lang="cs-CZ" sz="1500" dirty="0">
                  <a:solidFill>
                    <a:srgbClr val="FFFFFF"/>
                  </a:solidFill>
                </a:endParaRPr>
              </a:p>
              <a:p>
                <a:endParaRPr lang="cs-CZ" sz="1500" dirty="0">
                  <a:solidFill>
                    <a:srgbClr val="FFFFFF"/>
                  </a:solidFill>
                </a:endParaRPr>
              </a:p>
            </p:txBody>
          </p:sp>
        </mc:Choice>
        <mc:Fallback xmlns="">
          <p:sp>
            <p:nvSpPr>
              <p:cNvPr id="3" name="Symbol zastępczy zawartości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a16="http://schemas.microsoft.com/office/drawing/2014/main" id="{F953BA04-5AEE-41DE-B060-87152E88A315}"/>
                  </a:ext>
                </a:extLst>
              </p:cNvPr>
              <p:cNvSpPr>
                <a:spLocks noGrp="1" noRot="1" noChangeAspect="1" noMove="1" noResize="1" noEditPoints="1" noAdjustHandles="1" noChangeArrowheads="1" noChangeShapeType="1" noTextEdit="1"/>
              </p:cNvSpPr>
              <p:nvPr>
                <p:ph idx="1"/>
              </p:nvPr>
            </p:nvSpPr>
            <p:spPr>
              <a:xfrm>
                <a:off x="1097279" y="2236304"/>
                <a:ext cx="5977938" cy="3652667"/>
              </a:xfrm>
              <a:blipFill rotWithShape="1">
                <a:blip r:embed="rId4" cstate="print"/>
                <a:stretch>
                  <a:fillRect l="-1835" t="-835"/>
                </a:stretch>
              </a:blipFill>
            </p:spPr>
            <p:txBody>
              <a:bodyPr/>
              <a:lstStyle/>
              <a:p>
                <a:r>
                  <a:rPr lang="cs-CZ">
                    <a:noFill/>
                  </a:rPr>
                  <a:t> </a:t>
                </a:r>
              </a:p>
            </p:txBody>
          </p:sp>
        </mc:Fallback>
      </mc:AlternateContent>
    </p:spTree>
    <p:extLst>
      <p:ext uri="{BB962C8B-B14F-4D97-AF65-F5344CB8AC3E}">
        <p14:creationId xmlns:p14="http://schemas.microsoft.com/office/powerpoint/2010/main" val="2585650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pic>
        <p:nvPicPr>
          <p:cNvPr id="7172" name="Picture 4" descr="Dowiedz Się Więcej, Szkoła, Student">
            <a:extLst>
              <a:ext uri="{FF2B5EF4-FFF2-40B4-BE49-F238E27FC236}">
                <a16:creationId xmlns:a16="http://schemas.microsoft.com/office/drawing/2014/main" xmlns="" id="{D1A5646B-F30B-48A2-A88E-89CD8194443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251982" y="1770977"/>
            <a:ext cx="3294253" cy="3294253"/>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a:extLst>
              <a:ext uri="{FF2B5EF4-FFF2-40B4-BE49-F238E27FC236}">
                <a16:creationId xmlns:a16="http://schemas.microsoft.com/office/drawing/2014/main" xmlns="" id="{39483CA0-A703-432B-8F2D-6D9F7DDC9C78}"/>
              </a:ext>
            </a:extLst>
          </p:cNvPr>
          <p:cNvSpPr>
            <a:spLocks noGrp="1"/>
          </p:cNvSpPr>
          <p:nvPr>
            <p:ph type="title"/>
          </p:nvPr>
        </p:nvSpPr>
        <p:spPr>
          <a:xfrm>
            <a:off x="1097280" y="516835"/>
            <a:ext cx="5977937" cy="1666501"/>
          </a:xfrm>
        </p:spPr>
        <p:txBody>
          <a:bodyPr>
            <a:normAutofit/>
          </a:bodyPr>
          <a:lstStyle/>
          <a:p>
            <a:r>
              <a:rPr lang="cs-CZ" sz="4000" b="1">
                <a:solidFill>
                  <a:srgbClr val="FFFFFF"/>
                </a:solidFill>
              </a:rPr>
              <a:t>PROCES - II. HODINA</a:t>
            </a:r>
            <a:endParaRPr lang="cs-CZ" sz="4000">
              <a:solidFill>
                <a:srgbClr val="FFFFFF"/>
              </a:solidFill>
            </a:endParaRPr>
          </a:p>
        </p:txBody>
      </p:sp>
      <p:sp>
        <p:nvSpPr>
          <p:cNvPr id="3" name="Symbol zastępczy zawartości 2">
            <a:extLst>
              <a:ext uri="{FF2B5EF4-FFF2-40B4-BE49-F238E27FC236}">
                <a16:creationId xmlns:a16="http://schemas.microsoft.com/office/drawing/2014/main" xmlns="" id="{868462B7-D27B-4F58-BF96-E8BCD9892EE8}"/>
              </a:ext>
            </a:extLst>
          </p:cNvPr>
          <p:cNvSpPr>
            <a:spLocks noGrp="1"/>
          </p:cNvSpPr>
          <p:nvPr>
            <p:ph idx="1"/>
          </p:nvPr>
        </p:nvSpPr>
        <p:spPr>
          <a:xfrm>
            <a:off x="1097279" y="2236304"/>
            <a:ext cx="5977938" cy="3652667"/>
          </a:xfrm>
        </p:spPr>
        <p:txBody>
          <a:bodyPr>
            <a:normAutofit/>
          </a:bodyPr>
          <a:lstStyle/>
          <a:p>
            <a:r>
              <a:rPr lang="cs-CZ" sz="1400" dirty="0">
                <a:solidFill>
                  <a:srgbClr val="FFFFFF"/>
                </a:solidFill>
              </a:rPr>
              <a:t>Moji milí!</a:t>
            </a:r>
          </a:p>
          <a:p>
            <a:r>
              <a:rPr lang="cs-CZ" sz="1400" dirty="0">
                <a:solidFill>
                  <a:srgbClr val="FFFFFF"/>
                </a:solidFill>
              </a:rPr>
              <a:t>Pokud jste úspěšně absolvovali první fázi, zvu Vás do druhé, která bude o něco obtížnější, ale určitě si poradíte. Pokud budete mít problémy, můžete se zeptat učitele - on Vám s jistotou odpoví na Vaše otázky.</a:t>
            </a:r>
          </a:p>
          <a:p>
            <a:r>
              <a:rPr lang="cs-CZ" sz="1400" dirty="0">
                <a:solidFill>
                  <a:srgbClr val="FFFFFF"/>
                </a:solidFill>
              </a:rPr>
              <a:t>V první fázi jste vyřešili </a:t>
            </a:r>
            <a:r>
              <a:rPr lang="cs-CZ" sz="1400" b="1" kern="1200" dirty="0">
                <a:solidFill>
                  <a:srgbClr val="FFFFFF"/>
                </a:solidFill>
                <a:latin typeface="+mn-lt"/>
              </a:rPr>
              <a:t>6</a:t>
            </a:r>
            <a:r>
              <a:rPr lang="cs-CZ" sz="1400" dirty="0">
                <a:solidFill>
                  <a:srgbClr val="FFFFFF"/>
                </a:solidFill>
              </a:rPr>
              <a:t> úloh. Tyto úlohy zahrnovaly:</a:t>
            </a:r>
          </a:p>
          <a:p>
            <a:r>
              <a:rPr lang="cs-CZ" sz="1400" dirty="0">
                <a:solidFill>
                  <a:srgbClr val="FFFFFF"/>
                </a:solidFill>
              </a:rPr>
              <a:t> - sčítání a odčítání zlomků se stejnými jmenovateli (</a:t>
            </a:r>
            <a:r>
              <a:rPr lang="cs-CZ" sz="1400" b="1" kern="1200" dirty="0">
                <a:solidFill>
                  <a:srgbClr val="FFFFFF"/>
                </a:solidFill>
                <a:latin typeface="+mn-lt"/>
              </a:rPr>
              <a:t>2</a:t>
            </a:r>
            <a:r>
              <a:rPr lang="cs-CZ" sz="1400" dirty="0">
                <a:solidFill>
                  <a:srgbClr val="FFFFFF"/>
                </a:solidFill>
              </a:rPr>
              <a:t> úlohy),</a:t>
            </a:r>
          </a:p>
          <a:p>
            <a:r>
              <a:rPr lang="cs-CZ" sz="1400" dirty="0">
                <a:solidFill>
                  <a:srgbClr val="FFFFFF"/>
                </a:solidFill>
              </a:rPr>
              <a:t> - sčítání a odčítání zlomků s různými jmenovateli (</a:t>
            </a:r>
            <a:r>
              <a:rPr lang="cs-CZ" sz="1400" b="1" kern="1200" dirty="0">
                <a:solidFill>
                  <a:srgbClr val="FFFFFF"/>
                </a:solidFill>
                <a:latin typeface="+mn-lt"/>
              </a:rPr>
              <a:t>2</a:t>
            </a:r>
            <a:r>
              <a:rPr lang="cs-CZ" sz="1400" dirty="0">
                <a:solidFill>
                  <a:srgbClr val="FFFFFF"/>
                </a:solidFill>
              </a:rPr>
              <a:t> úlohy),</a:t>
            </a:r>
          </a:p>
          <a:p>
            <a:r>
              <a:rPr lang="cs-CZ" sz="1400" dirty="0">
                <a:solidFill>
                  <a:srgbClr val="FFFFFF"/>
                </a:solidFill>
              </a:rPr>
              <a:t> - násobení a dělení zlomků (</a:t>
            </a:r>
            <a:r>
              <a:rPr lang="cs-CZ" sz="1400" b="1" kern="1200" dirty="0">
                <a:solidFill>
                  <a:srgbClr val="FFFFFF"/>
                </a:solidFill>
                <a:latin typeface="+mn-lt"/>
              </a:rPr>
              <a:t>2</a:t>
            </a:r>
            <a:r>
              <a:rPr lang="cs-CZ" sz="1400" dirty="0">
                <a:solidFill>
                  <a:srgbClr val="FFFFFF"/>
                </a:solidFill>
              </a:rPr>
              <a:t> úlohy).</a:t>
            </a:r>
          </a:p>
          <a:p>
            <a:r>
              <a:rPr lang="cs-CZ" sz="1400" dirty="0">
                <a:solidFill>
                  <a:srgbClr val="FFFFFF"/>
                </a:solidFill>
              </a:rPr>
              <a:t>Vaším úkolem bude vymyslet dalších </a:t>
            </a:r>
            <a:r>
              <a:rPr lang="cs-CZ" sz="1400" b="1" kern="1200" dirty="0">
                <a:solidFill>
                  <a:srgbClr val="FFFFFF"/>
                </a:solidFill>
                <a:latin typeface="+mn-lt"/>
              </a:rPr>
              <a:t>6</a:t>
            </a:r>
            <a:r>
              <a:rPr lang="cs-CZ" sz="1400" dirty="0">
                <a:solidFill>
                  <a:srgbClr val="FFFFFF"/>
                </a:solidFill>
              </a:rPr>
              <a:t> úloh. Pamatujte, jaké operace se zlomky by měly obsahovat. Budete používat pomocné ilustrace, které Vám po částech pomohou s obsahem úlohy.</a:t>
            </a:r>
          </a:p>
          <a:p>
            <a:r>
              <a:rPr lang="cs-CZ" sz="1400" dirty="0">
                <a:solidFill>
                  <a:srgbClr val="FFFFFF"/>
                </a:solidFill>
              </a:rPr>
              <a:t>Po sestavení úlohy ji musíte správně vyřešit.</a:t>
            </a:r>
          </a:p>
        </p:txBody>
      </p:sp>
    </p:spTree>
    <p:extLst>
      <p:ext uri="{BB962C8B-B14F-4D97-AF65-F5344CB8AC3E}">
        <p14:creationId xmlns:p14="http://schemas.microsoft.com/office/powerpoint/2010/main" val="484070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F18D54B-9367-4C8B-8C25-0F50868275D4}"/>
              </a:ext>
            </a:extLst>
          </p:cNvPr>
          <p:cNvSpPr>
            <a:spLocks noGrp="1"/>
          </p:cNvSpPr>
          <p:nvPr>
            <p:ph type="title"/>
          </p:nvPr>
        </p:nvSpPr>
        <p:spPr>
          <a:xfrm>
            <a:off x="1097280" y="286604"/>
            <a:ext cx="10058400" cy="716256"/>
          </a:xfrm>
        </p:spPr>
        <p:txBody>
          <a:bodyPr/>
          <a:lstStyle/>
          <a:p>
            <a:r>
              <a:rPr lang="cs-CZ" b="1" dirty="0">
                <a:solidFill>
                  <a:srgbClr val="002060"/>
                </a:solidFill>
              </a:rPr>
              <a:t>PROCES - II. HODINA</a:t>
            </a:r>
            <a:endParaRPr lang="cs-CZ"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 xmlns:a16="http://schemas.microsoft.com/office/drawing/2014/main" id="{2487D037-7488-405C-A514-FE622F0614BB}"/>
                  </a:ext>
                </a:extLst>
              </p:cNvPr>
              <p:cNvSpPr>
                <a:spLocks noGrp="1"/>
              </p:cNvSpPr>
              <p:nvPr>
                <p:ph idx="1"/>
              </p:nvPr>
            </p:nvSpPr>
            <p:spPr>
              <a:xfrm>
                <a:off x="527630" y="1002859"/>
                <a:ext cx="11943132" cy="5264775"/>
              </a:xfrm>
            </p:spPr>
            <p:txBody>
              <a:bodyPr>
                <a:normAutofit/>
              </a:bodyPr>
              <a:lstStyle/>
              <a:p>
                <a:r>
                  <a:rPr lang="cs-CZ" dirty="0"/>
                  <a:t>PŘÍKLAD</a:t>
                </a:r>
              </a:p>
              <a:p>
                <a:r>
                  <a:rPr lang="cs-CZ" dirty="0"/>
                  <a:t>Sčítání zlomků se stejnými jmenovateli </a:t>
                </a:r>
              </a:p>
              <a:p>
                <a14:m>
                  <m:oMath xmlns:m="http://schemas.openxmlformats.org/officeDocument/2006/math">
                    <m:f>
                      <m:fPr>
                        <m:ctrlPr>
                          <a:rPr lang="pl-PL" i="1" smtClean="0">
                            <a:latin typeface="Cambria Math" panose="02040503050406030204" pitchFamily="18" charset="0"/>
                          </a:rPr>
                        </m:ctrlPr>
                      </m:fPr>
                      <m:num>
                        <m:r>
                          <a:rPr lang="pl-PL" b="0" i="1" smtClean="0">
                            <a:latin typeface="Cambria Math" panose="02040503050406030204" pitchFamily="18" charset="0"/>
                          </a:rPr>
                          <m:t>3</m:t>
                        </m:r>
                      </m:num>
                      <m:den>
                        <m:r>
                          <a:rPr lang="pl-PL" b="0" i="1" smtClean="0">
                            <a:latin typeface="Cambria Math" panose="02040503050406030204" pitchFamily="18" charset="0"/>
                          </a:rPr>
                          <m:t>4</m:t>
                        </m:r>
                      </m:den>
                    </m:f>
                  </m:oMath>
                </a14:m>
                <a:r>
                  <a:rPr lang="cs-CZ" dirty="0"/>
                  <a:t> kg,  </a:t>
                </a:r>
                <a14:m>
                  <m:oMath xmlns:m="http://schemas.openxmlformats.org/officeDocument/2006/math">
                    <m:f>
                      <m:fPr>
                        <m:ctrlPr>
                          <a:rPr lang="pl-PL" i="1" smtClean="0">
                            <a:latin typeface="Cambria Math" panose="02040503050406030204" pitchFamily="18" charset="0"/>
                          </a:rPr>
                        </m:ctrlPr>
                      </m:fPr>
                      <m:num>
                        <m:r>
                          <a:rPr lang="pl-PL" b="0" i="1" smtClean="0">
                            <a:latin typeface="Cambria Math" panose="02040503050406030204" pitchFamily="18" charset="0"/>
                          </a:rPr>
                          <m:t>5</m:t>
                        </m:r>
                      </m:num>
                      <m:den>
                        <m:r>
                          <a:rPr lang="pl-PL" b="0" i="1" smtClean="0">
                            <a:latin typeface="Cambria Math" panose="02040503050406030204" pitchFamily="18" charset="0"/>
                          </a:rPr>
                          <m:t>4</m:t>
                        </m:r>
                      </m:den>
                    </m:f>
                  </m:oMath>
                </a14:m>
                <a:r>
                  <a:rPr lang="cs-CZ" dirty="0"/>
                  <a:t> kg</a:t>
                </a:r>
              </a:p>
              <a:p>
                <a:endParaRPr lang="cs-CZ" dirty="0"/>
              </a:p>
              <a:p>
                <a:endParaRPr lang="cs-CZ" dirty="0"/>
              </a:p>
              <a:p>
                <a:endParaRPr lang="cs-CZ" dirty="0"/>
              </a:p>
              <a:p>
                <a:endParaRPr lang="cs-CZ" dirty="0"/>
              </a:p>
              <a:p>
                <a:pPr marL="0" indent="0">
                  <a:buNone/>
                </a:pPr>
                <a:endParaRPr lang="cs-CZ" dirty="0"/>
              </a:p>
              <a:p>
                <a:pPr marL="0" indent="0">
                  <a:buNone/>
                </a:pPr>
                <a:r>
                  <a:rPr lang="cs-CZ" dirty="0"/>
                  <a:t>Příkladová úloha:</a:t>
                </a:r>
                <a:r>
                  <a:rPr lang="cs-CZ" dirty="0">
                    <a:solidFill>
                      <a:srgbClr val="FF0000"/>
                    </a:solidFill>
                  </a:rPr>
                  <a:t> Olga měla </a:t>
                </a:r>
                <a14:m>
                  <m:oMath xmlns:m="http://schemas.openxmlformats.org/officeDocument/2006/math">
                    <m:f>
                      <m:fPr>
                        <m:ctrlPr>
                          <a:rPr lang="pl-PL" i="1" smtClean="0">
                            <a:solidFill>
                              <a:srgbClr val="FF0000"/>
                            </a:solidFill>
                            <a:latin typeface="Cambria Math" panose="02040503050406030204" pitchFamily="18" charset="0"/>
                          </a:rPr>
                        </m:ctrlPr>
                      </m:fPr>
                      <m:num>
                        <m:r>
                          <a:rPr lang="pl-PL" b="0" i="1" smtClean="0">
                            <a:solidFill>
                              <a:srgbClr val="FF0000"/>
                            </a:solidFill>
                            <a:latin typeface="Cambria Math" panose="02040503050406030204" pitchFamily="18" charset="0"/>
                          </a:rPr>
                          <m:t>3</m:t>
                        </m:r>
                      </m:num>
                      <m:den>
                        <m:r>
                          <a:rPr lang="pl-PL" b="0" i="1" smtClean="0">
                            <a:solidFill>
                              <a:srgbClr val="FF0000"/>
                            </a:solidFill>
                            <a:latin typeface="Cambria Math" panose="02040503050406030204" pitchFamily="18" charset="0"/>
                          </a:rPr>
                          <m:t>4</m:t>
                        </m:r>
                      </m:den>
                    </m:f>
                  </m:oMath>
                </a14:m>
                <a:r>
                  <a:rPr lang="cs-CZ" dirty="0">
                    <a:solidFill>
                      <a:srgbClr val="FF0000"/>
                    </a:solidFill>
                  </a:rPr>
                  <a:t> kg jablek a </a:t>
                </a:r>
                <a14:m>
                  <m:oMath xmlns:m="http://schemas.openxmlformats.org/officeDocument/2006/math">
                    <m:f>
                      <m:fPr>
                        <m:ctrlPr>
                          <a:rPr lang="pl-PL" i="1" smtClean="0">
                            <a:solidFill>
                              <a:srgbClr val="FF0000"/>
                            </a:solidFill>
                            <a:latin typeface="Cambria Math" panose="02040503050406030204" pitchFamily="18" charset="0"/>
                          </a:rPr>
                        </m:ctrlPr>
                      </m:fPr>
                      <m:num>
                        <m:r>
                          <a:rPr lang="pl-PL" b="0" i="1" smtClean="0">
                            <a:solidFill>
                              <a:srgbClr val="FF0000"/>
                            </a:solidFill>
                            <a:latin typeface="Cambria Math" panose="02040503050406030204" pitchFamily="18" charset="0"/>
                          </a:rPr>
                          <m:t>5</m:t>
                        </m:r>
                      </m:num>
                      <m:den>
                        <m:r>
                          <a:rPr lang="pl-PL" b="0" i="1" smtClean="0">
                            <a:solidFill>
                              <a:srgbClr val="FF0000"/>
                            </a:solidFill>
                            <a:latin typeface="Cambria Math" panose="02040503050406030204" pitchFamily="18" charset="0"/>
                          </a:rPr>
                          <m:t>4</m:t>
                        </m:r>
                      </m:den>
                    </m:f>
                  </m:oMath>
                </a14:m>
                <a:r>
                  <a:rPr lang="cs-CZ" dirty="0">
                    <a:solidFill>
                      <a:srgbClr val="FF0000"/>
                    </a:solidFill>
                  </a:rPr>
                  <a:t> kg hrušek. Kolik ovoce měla Olga celkem?</a:t>
                </a:r>
              </a:p>
              <a:p>
                <a:pPr marL="0" indent="0">
                  <a:buNone/>
                </a:pPr>
                <a:r>
                  <a:rPr lang="cs-CZ" dirty="0">
                    <a:solidFill>
                      <a:schemeClr val="tx1"/>
                    </a:solidFill>
                  </a:rPr>
                  <a:t>Řešení: </a:t>
                </a:r>
                <a14:m>
                  <m:oMath xmlns:m="http://schemas.openxmlformats.org/officeDocument/2006/math">
                    <m:f>
                      <m:fPr>
                        <m:ctrlPr>
                          <a:rPr lang="pl-PL" i="1">
                            <a:solidFill>
                              <a:srgbClr val="FF0000"/>
                            </a:solidFill>
                            <a:latin typeface="Cambria Math" panose="02040503050406030204" pitchFamily="18" charset="0"/>
                          </a:rPr>
                        </m:ctrlPr>
                      </m:fPr>
                      <m:num>
                        <m:r>
                          <a:rPr lang="pl-PL" i="1">
                            <a:solidFill>
                              <a:srgbClr val="FF0000"/>
                            </a:solidFill>
                            <a:latin typeface="Cambria Math" panose="02040503050406030204" pitchFamily="18" charset="0"/>
                          </a:rPr>
                          <m:t>3</m:t>
                        </m:r>
                      </m:num>
                      <m:den>
                        <m:r>
                          <a:rPr lang="pl-PL" i="1">
                            <a:solidFill>
                              <a:srgbClr val="FF0000"/>
                            </a:solidFill>
                            <a:latin typeface="Cambria Math" panose="02040503050406030204" pitchFamily="18" charset="0"/>
                          </a:rPr>
                          <m:t>4</m:t>
                        </m:r>
                      </m:den>
                    </m:f>
                  </m:oMath>
                </a14:m>
                <a:r>
                  <a:rPr lang="cs-CZ" dirty="0">
                    <a:solidFill>
                      <a:srgbClr val="FF0000"/>
                    </a:solidFill>
                  </a:rPr>
                  <a:t> + </a:t>
                </a:r>
                <a14:m>
                  <m:oMath xmlns:m="http://schemas.openxmlformats.org/officeDocument/2006/math">
                    <m:f>
                      <m:fPr>
                        <m:ctrlPr>
                          <a:rPr lang="pl-PL" i="1">
                            <a:solidFill>
                              <a:srgbClr val="FF0000"/>
                            </a:solidFill>
                            <a:latin typeface="Cambria Math" panose="02040503050406030204" pitchFamily="18" charset="0"/>
                          </a:rPr>
                        </m:ctrlPr>
                      </m:fPr>
                      <m:num>
                        <m:r>
                          <a:rPr lang="pl-PL" i="1">
                            <a:solidFill>
                              <a:srgbClr val="FF0000"/>
                            </a:solidFill>
                            <a:latin typeface="Cambria Math" panose="02040503050406030204" pitchFamily="18" charset="0"/>
                          </a:rPr>
                          <m:t>5</m:t>
                        </m:r>
                      </m:num>
                      <m:den>
                        <m:r>
                          <a:rPr lang="pl-PL" i="1">
                            <a:solidFill>
                              <a:srgbClr val="FF0000"/>
                            </a:solidFill>
                            <a:latin typeface="Cambria Math" panose="02040503050406030204" pitchFamily="18" charset="0"/>
                          </a:rPr>
                          <m:t>4</m:t>
                        </m:r>
                      </m:den>
                    </m:f>
                  </m:oMath>
                </a14:m>
                <a:r>
                  <a:rPr lang="cs-CZ" dirty="0">
                    <a:solidFill>
                      <a:srgbClr val="FF0000"/>
                    </a:solidFill>
                  </a:rPr>
                  <a:t> = </a:t>
                </a:r>
                <a14:m>
                  <m:oMath xmlns:m="http://schemas.openxmlformats.org/officeDocument/2006/math">
                    <m:f>
                      <m:fPr>
                        <m:ctrlPr>
                          <a:rPr lang="pl-PL" i="1">
                            <a:solidFill>
                              <a:srgbClr val="FF0000"/>
                            </a:solidFill>
                            <a:latin typeface="Cambria Math" panose="02040503050406030204" pitchFamily="18" charset="0"/>
                          </a:rPr>
                        </m:ctrlPr>
                      </m:fPr>
                      <m:num>
                        <m:r>
                          <a:rPr lang="pl-PL" b="0" i="1" smtClean="0">
                            <a:solidFill>
                              <a:srgbClr val="FF0000"/>
                            </a:solidFill>
                            <a:latin typeface="Cambria Math" panose="02040503050406030204" pitchFamily="18" charset="0"/>
                          </a:rPr>
                          <m:t>8</m:t>
                        </m:r>
                      </m:num>
                      <m:den>
                        <m:r>
                          <a:rPr lang="pl-PL" i="1">
                            <a:solidFill>
                              <a:srgbClr val="FF0000"/>
                            </a:solidFill>
                            <a:latin typeface="Cambria Math" panose="02040503050406030204" pitchFamily="18" charset="0"/>
                          </a:rPr>
                          <m:t>4</m:t>
                        </m:r>
                      </m:den>
                    </m:f>
                  </m:oMath>
                </a14:m>
                <a:r>
                  <a:rPr lang="cs-CZ" dirty="0">
                    <a:solidFill>
                      <a:srgbClr val="FF0000"/>
                    </a:solidFill>
                  </a:rPr>
                  <a:t> = 2</a:t>
                </a:r>
              </a:p>
              <a:p>
                <a:pPr marL="0" indent="0">
                  <a:buNone/>
                </a:pPr>
                <a:r>
                  <a:rPr lang="cs-CZ" dirty="0"/>
                  <a:t>Odpověď:</a:t>
                </a:r>
                <a:r>
                  <a:rPr lang="cs-CZ" dirty="0">
                    <a:solidFill>
                      <a:srgbClr val="FF0000"/>
                    </a:solidFill>
                  </a:rPr>
                  <a:t> Olga měla celkem 2 kg ovoce.</a:t>
                </a:r>
              </a:p>
            </p:txBody>
          </p:sp>
        </mc:Choice>
        <mc:Fallback xmlns="">
          <p:sp>
            <p:nvSpPr>
              <p:cNvPr id="3" name="Symbol zastępczy zawartości 2">
                <a:extLst>
                  <a:ext uri="{FF2B5EF4-FFF2-40B4-BE49-F238E27FC236}">
                    <a16:creationId xmlns:a16="http://schemas.microsoft.com/office/drawing/2014/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xmlns:a14="http://schemas.microsoft.com/office/drawing/2010/main" id="{2487D037-7488-405C-A514-FE622F0614BB}"/>
                  </a:ext>
                </a:extLst>
              </p:cNvPr>
              <p:cNvSpPr>
                <a:spLocks noGrp="1" noRot="1" noChangeAspect="1" noMove="1" noResize="1" noEditPoints="1" noAdjustHandles="1" noChangeArrowheads="1" noChangeShapeType="1" noTextEdit="1"/>
              </p:cNvSpPr>
              <p:nvPr>
                <p:ph idx="1"/>
              </p:nvPr>
            </p:nvSpPr>
            <p:spPr>
              <a:xfrm>
                <a:off x="527630" y="1002859"/>
                <a:ext cx="11943132" cy="5264775"/>
              </a:xfrm>
              <a:blipFill>
                <a:blip r:embed="rId2" cstate="print"/>
                <a:stretch>
                  <a:fillRect l="-1327" t="-1275" b="-1738"/>
                </a:stretch>
              </a:blipFill>
            </p:spPr>
            <p:txBody>
              <a:bodyPr/>
              <a:lstStyle/>
              <a:p>
                <a:r>
                  <a:rPr lang="pl-PL">
                    <a:noFill/>
                  </a:rPr>
                  <a:t> </a:t>
                </a:r>
              </a:p>
            </p:txBody>
          </p:sp>
        </mc:Fallback>
      </mc:AlternateContent>
      <p:sp>
        <p:nvSpPr>
          <p:cNvPr id="9" name="pole tekstowe 8">
            <a:extLst>
              <a:ext uri="{FF2B5EF4-FFF2-40B4-BE49-F238E27FC236}">
                <a16:creationId xmlns:a16="http://schemas.microsoft.com/office/drawing/2014/main" xmlns="" id="{9EA0FA7E-7370-4552-9015-378E3AFDC9D4}"/>
              </a:ext>
            </a:extLst>
          </p:cNvPr>
          <p:cNvSpPr txBox="1"/>
          <p:nvPr/>
        </p:nvSpPr>
        <p:spPr>
          <a:xfrm>
            <a:off x="5637229" y="2974156"/>
            <a:ext cx="65" cy="276999"/>
          </a:xfrm>
          <a:prstGeom prst="rect">
            <a:avLst/>
          </a:prstGeom>
          <a:noFill/>
        </p:spPr>
        <p:txBody>
          <a:bodyPr wrap="none" lIns="0" tIns="0" rIns="0" bIns="0" rtlCol="0">
            <a:spAutoFit/>
          </a:bodyPr>
          <a:lstStyle/>
          <a:p>
            <a:endParaRPr lang="pl-PL" dirty="0"/>
          </a:p>
        </p:txBody>
      </p:sp>
      <p:pic>
        <p:nvPicPr>
          <p:cNvPr id="8194" name="Picture 2" descr="Gruszki, Owoców, Witaminy, Owoce">
            <a:extLst>
              <a:ext uri="{FF2B5EF4-FFF2-40B4-BE49-F238E27FC236}">
                <a16:creationId xmlns:a16="http://schemas.microsoft.com/office/drawing/2014/main" xmlns="" id="{A3D01707-5903-44FC-947D-E1898A15B8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4626" y="2614920"/>
            <a:ext cx="2441359" cy="173687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Jabłka, Kosz Pełen, Zestaw, Przyciąć">
            <a:extLst>
              <a:ext uri="{FF2B5EF4-FFF2-40B4-BE49-F238E27FC236}">
                <a16:creationId xmlns:a16="http://schemas.microsoft.com/office/drawing/2014/main" xmlns="" id="{A35356CD-444B-4FFF-91C7-CCCFFA63ED7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9767" y="2614920"/>
            <a:ext cx="2352583" cy="1832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631725"/>
      </p:ext>
    </p:extLst>
  </p:cSld>
  <p:clrMapOvr>
    <a:masterClrMapping/>
  </p:clrMapOvr>
</p:sld>
</file>

<file path=ppt/theme/theme1.xml><?xml version="1.0" encoding="utf-8"?>
<a:theme xmlns:a="http://schemas.openxmlformats.org/drawingml/2006/main" name="Retrospekcja">
  <a:themeElements>
    <a:clrScheme name="Retrospekc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kcj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cj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docProps/app.xml><?xml version="1.0" encoding="utf-8"?>
<Properties xmlns="http://schemas.openxmlformats.org/officeDocument/2006/extended-properties" xmlns:vt="http://schemas.openxmlformats.org/officeDocument/2006/docPropsVTypes">
  <Template>Retrospect</Template>
  <TotalTime>788</TotalTime>
  <Words>764</Words>
  <Application>Microsoft Office PowerPoint</Application>
  <PresentationFormat>Panoramiczny</PresentationFormat>
  <Paragraphs>170</Paragraphs>
  <Slides>21</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21</vt:i4>
      </vt:variant>
    </vt:vector>
  </HeadingPairs>
  <TitlesOfParts>
    <vt:vector size="29" baseType="lpstr">
      <vt:lpstr>Calibri</vt:lpstr>
      <vt:lpstr>Calibri Light</vt:lpstr>
      <vt:lpstr>Cambria Math</vt:lpstr>
      <vt:lpstr>Cilibri</vt:lpstr>
      <vt:lpstr>Times New Roman</vt:lpstr>
      <vt:lpstr>Trebuchet MS</vt:lpstr>
      <vt:lpstr>Wingdings</vt:lpstr>
      <vt:lpstr>Retrospekcja</vt:lpstr>
      <vt:lpstr>                                                                       SETKÁNÍ  SE ZLOMKY WEB QUEST JE URČEN PRO DRUHÝ STUPEŇ  JAKO PODPORA V HODINÁCH MATEMATIKY  (upevnění operací se zlomky) AUTOR: SABINA FOLWARSKA </vt:lpstr>
      <vt:lpstr>ÚVOD</vt:lpstr>
      <vt:lpstr>ÚVOD</vt:lpstr>
      <vt:lpstr>ZADÁNÍ</vt:lpstr>
      <vt:lpstr>PROCES - I. HODINA</vt:lpstr>
      <vt:lpstr>PROCES - I. HODINA</vt:lpstr>
      <vt:lpstr>PROCES - I. HODINA</vt:lpstr>
      <vt:lpstr>PROCES - II. HODINA</vt:lpstr>
      <vt:lpstr>PROCES - II. HODINA</vt:lpstr>
      <vt:lpstr>PROCES - II. HODINA</vt:lpstr>
      <vt:lpstr>PROCES - II. HODINA</vt:lpstr>
      <vt:lpstr>PROCES - II. HODINA</vt:lpstr>
      <vt:lpstr>PROCES - II. HODINA</vt:lpstr>
      <vt:lpstr>PROCES - III. HODINA</vt:lpstr>
      <vt:lpstr>PROCES - III. HODINA</vt:lpstr>
      <vt:lpstr>ZDROJE</vt:lpstr>
      <vt:lpstr>HODNOCENÍ</vt:lpstr>
      <vt:lpstr>HODNOCENÍ</vt:lpstr>
      <vt:lpstr>VÝSLEDKY</vt:lpstr>
      <vt:lpstr>PŘÍRUČKA PRO UČITELE</vt:lpstr>
      <vt:lpstr>PŘÍRUČKA PRO UČITELE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SPOTKANIE Z UŁAMKAMI</dc:title>
  <dc:creator>Sabina Folwarska</dc:creator>
  <cp:lastModifiedBy>Anna Basta</cp:lastModifiedBy>
  <cp:revision>51</cp:revision>
  <dcterms:created xsi:type="dcterms:W3CDTF">2017-08-21T07:21:17Z</dcterms:created>
  <dcterms:modified xsi:type="dcterms:W3CDTF">2020-01-14T12:33:37Z</dcterms:modified>
</cp:coreProperties>
</file>