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&amp;ehk=d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80BF-30E3-4021-A680-B7194CD31077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E181-C90A-42BA-A494-E080CCDD2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0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10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44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96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53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92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9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41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75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9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3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0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4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98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7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A4181D-08BB-4AEF-BA29-B67B4E4233BD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41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&amp;ehk=d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pl/search?q=pola+i+obwody+figur+p&#322;askich&amp;client=firefox-b-ab&amp;tbm=isch&amp;tbo=u&amp;source=univ&amp;sa=X&amp;ved=0ahUKEwiO07iEjdPRAhUFGCwKHZm7CR0QsAQIJg&amp;biw=1272&amp;bih=663" TargetMode="External"/><Relationship Id="rId3" Type="http://schemas.openxmlformats.org/officeDocument/2006/relationships/hyperlink" Target="http://www.math.edu.pl/pola-figur-plaskich" TargetMode="External"/><Relationship Id="rId7" Type="http://schemas.openxmlformats.org/officeDocument/2006/relationships/hyperlink" Target="http://matematyka.opracowania.pl/pola_figur_na_poziomie_ucznia_klasy_6/" TargetMode="External"/><Relationship Id="rId2" Type="http://schemas.openxmlformats.org/officeDocument/2006/relationships/hyperlink" Target="https://www.google.pl/search?q=figury+p&#322;askie+wzory&amp;client=firefox-b&amp;source=lnms&amp;tbm=isch&amp;sa=X&amp;ved=0ahUKEwi1yeX8-ZnRAhUCDiwKHaQjC4oQ_AUICCgB&amp;biw=1271&amp;bih=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l/search?q=powerpont&amp;ie=utf-8&amp;oe=utf-8&amp;client=firefox-b-ab&amp;gfe_rd=cr&amp;ei=KDyDWKTRC_Sv8wfIoIXIBw#q=wzory+na+pola+figur+1+gimnazjum" TargetMode="External"/><Relationship Id="rId5" Type="http://schemas.openxmlformats.org/officeDocument/2006/relationships/hyperlink" Target="http://mposwiatowska.republika.pl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google.pl/search?q=figury+p&#322;askie&amp;client=firefox-b&amp;sa=X&amp;biw=1271&amp;bih=635&amp;tbm=isch&amp;imgil=ylKIC-W2wA9m4M:;zACuBZBbgvJxrM;http://majapawelec.republika.pl/texty/POLA_I_OBWODY.htm&amp;source=iu&amp;pf=m&amp;fir=ylKIC-W2wA9m4M:,zACuBZBbgvJxrM,_&amp;usg=__Y4E_xEBskaMop_AvcKA9u9xcS9w%3D&amp;ved=0ahUKEwjX4bC2-5nRAhVGAsAKHVhZC7sQyjcILQ&amp;ei=x0xlWJfiEsaEgAbYsq3YCw#imgrc=3WFZ3xnVlK0IxM%3A" TargetMode="External"/><Relationship Id="rId9" Type="http://schemas.openxmlformats.org/officeDocument/2006/relationships/hyperlink" Target="http://www.epomoce.pl/matematyka_figury_bryly_wzo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29D81-B764-45EC-8105-D144C1D8A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A49953-B2C1-4FCE-B0C0-DF17EF4DB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89" y="2927087"/>
            <a:ext cx="4897515" cy="3676617"/>
          </a:xfrm>
        </p:spPr>
        <p:txBody>
          <a:bodyPr>
            <a:normAutofit/>
          </a:bodyPr>
          <a:lstStyle/>
          <a:p>
            <a:endParaRPr lang="pl-PL" b="1" dirty="0">
              <a:solidFill>
                <a:srgbClr val="0070C0"/>
              </a:solidFill>
              <a:latin typeface="Comic Sans MS" pitchFamily="66"/>
              <a:cs typeface="Mangal" pitchFamily="2"/>
            </a:endParaRPr>
          </a:p>
          <a:p>
            <a:pPr algn="ctr"/>
            <a:r>
              <a:rPr lang="pl-PL" sz="3200" b="1" dirty="0">
                <a:solidFill>
                  <a:srgbClr val="0070C0"/>
                </a:solidFill>
                <a:latin typeface="Comic Sans MS" pitchFamily="66"/>
                <a:cs typeface="Mangal" pitchFamily="2"/>
              </a:rPr>
              <a:t>POLA I OBWODY </a:t>
            </a:r>
            <a:br>
              <a:rPr lang="pl-PL" sz="3200" b="1" dirty="0">
                <a:solidFill>
                  <a:srgbClr val="0070C0"/>
                </a:solidFill>
                <a:latin typeface="Comic Sans MS" pitchFamily="66"/>
                <a:cs typeface="Mangal" pitchFamily="2"/>
              </a:rPr>
            </a:br>
            <a:r>
              <a:rPr lang="pl-PL" sz="3200" b="1" dirty="0">
                <a:solidFill>
                  <a:srgbClr val="0070C0"/>
                </a:solidFill>
                <a:latin typeface="Comic Sans MS" pitchFamily="66"/>
                <a:cs typeface="Mangal" pitchFamily="2"/>
              </a:rPr>
              <a:t>FIGUR PŁASKICH</a:t>
            </a:r>
            <a:br>
              <a:rPr lang="pl-PL" sz="3200" b="1" dirty="0">
                <a:solidFill>
                  <a:srgbClr val="FF0000"/>
                </a:solidFill>
                <a:latin typeface="Comic Sans MS" pitchFamily="66"/>
                <a:cs typeface="Mangal" pitchFamily="2"/>
              </a:rPr>
            </a:br>
            <a:endParaRPr lang="pl-PL" sz="3200" b="1" dirty="0">
              <a:solidFill>
                <a:srgbClr val="FF0000"/>
              </a:solidFill>
              <a:latin typeface="Comic Sans MS" pitchFamily="66"/>
              <a:cs typeface="Mangal" pitchFamily="2"/>
            </a:endParaRPr>
          </a:p>
          <a:p>
            <a:pPr lvl="0" algn="ctr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  <a:t>Web Quest jest przeznaczony </a:t>
            </a:r>
            <a:br>
              <a:rPr lang="pl-PL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</a:br>
            <a:r>
              <a:rPr lang="pl-PL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  <a:t>dla I klasy gimnazjum</a:t>
            </a:r>
            <a:br>
              <a:rPr lang="pl-PL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</a:br>
            <a:r>
              <a:rPr lang="pl-PL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  <a:t> </a:t>
            </a:r>
            <a:r>
              <a:rPr lang="pl-PL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  <a:t>(charakter matematyczno-informatyczny)</a:t>
            </a:r>
            <a:br>
              <a:rPr lang="pl-PL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</a:br>
            <a:r>
              <a:rPr lang="pl-PL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  <a:t>Autor projektu: </a:t>
            </a:r>
            <a:r>
              <a:rPr lang="pl-PL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Mangal" pitchFamily="2"/>
              </a:rPr>
              <a:t>Sabina Folwarska</a:t>
            </a:r>
          </a:p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C42A654-FBC0-4506-8C54-9A86208665A4}"/>
              </a:ext>
            </a:extLst>
          </p:cNvPr>
          <p:cNvSpPr/>
          <p:nvPr/>
        </p:nvSpPr>
        <p:spPr>
          <a:xfrm>
            <a:off x="4440777" y="4574310"/>
            <a:ext cx="974942" cy="888759"/>
          </a:xfrm>
          <a:prstGeom prst="rect">
            <a:avLst/>
          </a:prstGeom>
          <a:solidFill>
            <a:srgbClr val="0000FF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DBEB06C-D41A-4B83-BB39-4785B407AAA9}"/>
              </a:ext>
            </a:extLst>
          </p:cNvPr>
          <p:cNvSpPr/>
          <p:nvPr/>
        </p:nvSpPr>
        <p:spPr>
          <a:xfrm>
            <a:off x="5422474" y="4023643"/>
            <a:ext cx="534260" cy="772974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+- f7 0 f6"/>
              <a:gd name="f15" fmla="pin 0 f0 21600"/>
              <a:gd name="f16" fmla="*/ f11 f1 1"/>
              <a:gd name="f17" fmla="val f15"/>
              <a:gd name="f18" fmla="*/ f14 1 21600"/>
              <a:gd name="f19" fmla="*/ f15 f12 1"/>
              <a:gd name="f20" fmla="*/ f16 1 f3"/>
              <a:gd name="f21" fmla="+- 21600 0 f17"/>
              <a:gd name="f22" fmla="*/ f17 10 1"/>
              <a:gd name="f23" fmla="*/ f17 1 2"/>
              <a:gd name="f24" fmla="+- f17 0 10800"/>
              <a:gd name="f25" fmla="*/ f8 1 f17"/>
              <a:gd name="f26" fmla="*/ 0 f18 1"/>
              <a:gd name="f27" fmla="*/ 10800 f18 1"/>
              <a:gd name="f28" fmla="*/ 21600 f18 1"/>
              <a:gd name="f29" fmla="+- f20 0 f2"/>
              <a:gd name="f30" fmla="*/ f22 1 24"/>
              <a:gd name="f31" fmla="+- 10800 f23 0"/>
              <a:gd name="f32" fmla="+- 10800 0 f23"/>
              <a:gd name="f33" fmla="?: f24 f25 21600"/>
              <a:gd name="f34" fmla="+- 21600 0 f23"/>
              <a:gd name="f35" fmla="+- 21600 0 f25"/>
              <a:gd name="f36" fmla="*/ f26 1 f18"/>
              <a:gd name="f37" fmla="*/ f27 1 f18"/>
              <a:gd name="f38" fmla="*/ f28 1 f18"/>
              <a:gd name="f39" fmla="*/ f23 f12 1"/>
              <a:gd name="f40" fmla="+- f30 1750 0"/>
              <a:gd name="f41" fmla="?: f24 f35 0"/>
              <a:gd name="f42" fmla="*/ f36 f13 1"/>
              <a:gd name="f43" fmla="*/ f31 f12 1"/>
              <a:gd name="f44" fmla="*/ f37 f12 1"/>
              <a:gd name="f45" fmla="*/ f34 f12 1"/>
              <a:gd name="f46" fmla="*/ f37 f13 1"/>
              <a:gd name="f47" fmla="*/ f32 f12 1"/>
              <a:gd name="f48" fmla="*/ f38 f13 1"/>
              <a:gd name="f49" fmla="*/ f33 f13 1"/>
              <a:gd name="f50" fmla="+- 21600 0 f40"/>
              <a:gd name="f51" fmla="*/ f40 f12 1"/>
              <a:gd name="f52" fmla="*/ f40 f13 1"/>
              <a:gd name="f53" fmla="*/ f41 f13 1"/>
              <a:gd name="f54" fmla="*/ f50 f12 1"/>
              <a:gd name="f55" fmla="*/ f50 f13 1"/>
            </a:gdLst>
            <a:ahLst>
              <a:ahXY gdRefX="f0" minX="f6" maxX="f7">
                <a:pos x="f19" y="f4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3" y="f42"/>
              </a:cxn>
              <a:cxn ang="f29">
                <a:pos x="f44" y="f53"/>
              </a:cxn>
              <a:cxn ang="f29">
                <a:pos x="f45" y="f46"/>
              </a:cxn>
              <a:cxn ang="f29">
                <a:pos x="f47" y="f48"/>
              </a:cxn>
              <a:cxn ang="f29">
                <a:pos x="f44" y="f49"/>
              </a:cxn>
              <a:cxn ang="f29">
                <a:pos x="f39" y="f46"/>
              </a:cxn>
            </a:cxnLst>
            <a:rect l="f51" t="f52" r="f54" b="f55"/>
            <a:pathLst>
              <a:path w="21600" h="21600">
                <a:moveTo>
                  <a:pt x="f17" y="f6"/>
                </a:moveTo>
                <a:lnTo>
                  <a:pt x="f7" y="f6"/>
                </a:lnTo>
                <a:lnTo>
                  <a:pt x="f21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34284873-9CCB-499E-8093-51B10D7800AA}"/>
              </a:ext>
            </a:extLst>
          </p:cNvPr>
          <p:cNvSpPr/>
          <p:nvPr/>
        </p:nvSpPr>
        <p:spPr>
          <a:xfrm>
            <a:off x="3962836" y="4561489"/>
            <a:ext cx="494202" cy="9144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+- f7 0 f6"/>
              <a:gd name="f15" fmla="pin 0 f0 21600"/>
              <a:gd name="f16" fmla="*/ f11 f1 1"/>
              <a:gd name="f17" fmla="val f15"/>
              <a:gd name="f18" fmla="*/ f14 1 21600"/>
              <a:gd name="f19" fmla="*/ f15 f12 1"/>
              <a:gd name="f20" fmla="*/ f16 1 f3"/>
              <a:gd name="f21" fmla="+- 21600 0 f17"/>
              <a:gd name="f22" fmla="*/ f17 10 1"/>
              <a:gd name="f23" fmla="*/ f17 1 2"/>
              <a:gd name="f24" fmla="+- f17 0 10800"/>
              <a:gd name="f25" fmla="*/ f8 1 f17"/>
              <a:gd name="f26" fmla="*/ 0 f18 1"/>
              <a:gd name="f27" fmla="*/ 10800 f18 1"/>
              <a:gd name="f28" fmla="*/ 21600 f18 1"/>
              <a:gd name="f29" fmla="+- f20 0 f2"/>
              <a:gd name="f30" fmla="*/ f22 1 24"/>
              <a:gd name="f31" fmla="+- 10800 f23 0"/>
              <a:gd name="f32" fmla="+- 10800 0 f23"/>
              <a:gd name="f33" fmla="?: f24 f25 21600"/>
              <a:gd name="f34" fmla="+- 21600 0 f23"/>
              <a:gd name="f35" fmla="+- 21600 0 f25"/>
              <a:gd name="f36" fmla="*/ f26 1 f18"/>
              <a:gd name="f37" fmla="*/ f27 1 f18"/>
              <a:gd name="f38" fmla="*/ f28 1 f18"/>
              <a:gd name="f39" fmla="*/ f23 f12 1"/>
              <a:gd name="f40" fmla="+- f30 1750 0"/>
              <a:gd name="f41" fmla="?: f24 f35 0"/>
              <a:gd name="f42" fmla="*/ f36 f13 1"/>
              <a:gd name="f43" fmla="*/ f31 f12 1"/>
              <a:gd name="f44" fmla="*/ f37 f12 1"/>
              <a:gd name="f45" fmla="*/ f34 f12 1"/>
              <a:gd name="f46" fmla="*/ f37 f13 1"/>
              <a:gd name="f47" fmla="*/ f32 f12 1"/>
              <a:gd name="f48" fmla="*/ f38 f13 1"/>
              <a:gd name="f49" fmla="*/ f33 f13 1"/>
              <a:gd name="f50" fmla="+- 21600 0 f40"/>
              <a:gd name="f51" fmla="*/ f40 f12 1"/>
              <a:gd name="f52" fmla="*/ f40 f13 1"/>
              <a:gd name="f53" fmla="*/ f41 f13 1"/>
              <a:gd name="f54" fmla="*/ f50 f12 1"/>
              <a:gd name="f55" fmla="*/ f50 f13 1"/>
            </a:gdLst>
            <a:ahLst>
              <a:ahXY gdRefX="f0" minX="f6" maxX="f7">
                <a:pos x="f19" y="f4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3" y="f42"/>
              </a:cxn>
              <a:cxn ang="f29">
                <a:pos x="f44" y="f53"/>
              </a:cxn>
              <a:cxn ang="f29">
                <a:pos x="f45" y="f46"/>
              </a:cxn>
              <a:cxn ang="f29">
                <a:pos x="f47" y="f48"/>
              </a:cxn>
              <a:cxn ang="f29">
                <a:pos x="f44" y="f49"/>
              </a:cxn>
              <a:cxn ang="f29">
                <a:pos x="f39" y="f46"/>
              </a:cxn>
            </a:cxnLst>
            <a:rect l="f51" t="f52" r="f54" b="f55"/>
            <a:pathLst>
              <a:path w="21600" h="21600">
                <a:moveTo>
                  <a:pt x="f17" y="f6"/>
                </a:moveTo>
                <a:lnTo>
                  <a:pt x="f7" y="f6"/>
                </a:lnTo>
                <a:lnTo>
                  <a:pt x="f21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4AAA2482-6861-449A-9455-6EC1654D0610}"/>
              </a:ext>
            </a:extLst>
          </p:cNvPr>
          <p:cNvSpPr/>
          <p:nvPr/>
        </p:nvSpPr>
        <p:spPr>
          <a:xfrm>
            <a:off x="4753004" y="4245949"/>
            <a:ext cx="317981" cy="3283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C34C3AB0-ACF7-4C04-BA25-75A9DBBBD566}"/>
              </a:ext>
            </a:extLst>
          </p:cNvPr>
          <p:cNvSpPr/>
          <p:nvPr/>
        </p:nvSpPr>
        <p:spPr>
          <a:xfrm>
            <a:off x="4470484" y="3357190"/>
            <a:ext cx="847760" cy="888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EDF1F56-16D9-4C7D-82D7-F50EA1D22AA0}"/>
              </a:ext>
            </a:extLst>
          </p:cNvPr>
          <p:cNvSpPr/>
          <p:nvPr/>
        </p:nvSpPr>
        <p:spPr>
          <a:xfrm>
            <a:off x="4422493" y="2927087"/>
            <a:ext cx="943741" cy="416547"/>
          </a:xfrm>
          <a:custGeom>
            <a:avLst>
              <a:gd name="f0" fmla="val 1050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+- f7 0 f6"/>
              <a:gd name="f14" fmla="pin 0 f0 21600"/>
              <a:gd name="f15" fmla="*/ f10 f1 1"/>
              <a:gd name="f16" fmla="val f14"/>
              <a:gd name="f17" fmla="*/ f13 1 21600"/>
              <a:gd name="f18" fmla="*/ f14 f11 1"/>
              <a:gd name="f19" fmla="*/ f15 1 f3"/>
              <a:gd name="f20" fmla="*/ f16 1 2"/>
              <a:gd name="f21" fmla="+- 21600 0 f16"/>
              <a:gd name="f22" fmla="*/ 18000 f17 1"/>
              <a:gd name="f23" fmla="*/ 10800 f17 1"/>
              <a:gd name="f24" fmla="*/ 0 f17 1"/>
              <a:gd name="f25" fmla="*/ 21600 f17 1"/>
              <a:gd name="f26" fmla="*/ f16 f11 1"/>
              <a:gd name="f27" fmla="+- f19 0 f2"/>
              <a:gd name="f28" fmla="+- f20 10800 0"/>
              <a:gd name="f29" fmla="*/ f21 1 2"/>
              <a:gd name="f30" fmla="*/ f24 1 f17"/>
              <a:gd name="f31" fmla="*/ f23 1 f17"/>
              <a:gd name="f32" fmla="*/ f25 1 f17"/>
              <a:gd name="f33" fmla="*/ f22 1 f17"/>
              <a:gd name="f34" fmla="*/ f20 f11 1"/>
              <a:gd name="f35" fmla="+- 21600 0 f29"/>
              <a:gd name="f36" fmla="*/ f30 f12 1"/>
              <a:gd name="f37" fmla="*/ f28 f11 1"/>
              <a:gd name="f38" fmla="*/ f33 f12 1"/>
              <a:gd name="f39" fmla="*/ f31 f12 1"/>
              <a:gd name="f40" fmla="*/ f30 f11 1"/>
              <a:gd name="f41" fmla="*/ f32 f12 1"/>
              <a:gd name="f42" fmla="*/ f31 f11 1"/>
              <a:gd name="f43" fmla="*/ f32 f11 1"/>
              <a:gd name="f44" fmla="*/ f35 f11 1"/>
            </a:gdLst>
            <a:ahLst>
              <a:ahXY gdRefX="f0" minX="f6" maxX="f7">
                <a:pos x="f18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6" y="f36"/>
              </a:cxn>
              <a:cxn ang="f27">
                <a:pos x="f34" y="f39"/>
              </a:cxn>
              <a:cxn ang="f27">
                <a:pos x="f40" y="f41"/>
              </a:cxn>
              <a:cxn ang="f27">
                <a:pos x="f42" y="f41"/>
              </a:cxn>
              <a:cxn ang="f27">
                <a:pos x="f43" y="f41"/>
              </a:cxn>
              <a:cxn ang="f27">
                <a:pos x="f44" y="f39"/>
              </a:cxn>
            </a:cxnLst>
            <a:rect l="f34" t="f39" r="f37" b="f38"/>
            <a:pathLst>
              <a:path w="21600" h="21600">
                <a:moveTo>
                  <a:pt x="f16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1" name="Dowolny kształt: kształt 17">
            <a:extLst>
              <a:ext uri="{FF2B5EF4-FFF2-40B4-BE49-F238E27FC236}">
                <a16:creationId xmlns:a16="http://schemas.microsoft.com/office/drawing/2014/main" id="{951F56D9-3532-4CAA-B776-BC03BC88D56F}"/>
              </a:ext>
            </a:extLst>
          </p:cNvPr>
          <p:cNvSpPr/>
          <p:nvPr/>
        </p:nvSpPr>
        <p:spPr>
          <a:xfrm>
            <a:off x="4540712" y="3586376"/>
            <a:ext cx="287999" cy="28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00FF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  <p:sp>
        <p:nvSpPr>
          <p:cNvPr id="12" name="Dowolny kształt: kształt 17">
            <a:extLst>
              <a:ext uri="{FF2B5EF4-FFF2-40B4-BE49-F238E27FC236}">
                <a16:creationId xmlns:a16="http://schemas.microsoft.com/office/drawing/2014/main" id="{EDCFE1D8-1D8F-4E81-9687-3171F2B3930B}"/>
              </a:ext>
            </a:extLst>
          </p:cNvPr>
          <p:cNvSpPr/>
          <p:nvPr/>
        </p:nvSpPr>
        <p:spPr>
          <a:xfrm>
            <a:off x="4911995" y="3589594"/>
            <a:ext cx="287999" cy="28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00FF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  <p:sp>
        <p:nvSpPr>
          <p:cNvPr id="13" name="Dowolny kształt: kształt 19">
            <a:extLst>
              <a:ext uri="{FF2B5EF4-FFF2-40B4-BE49-F238E27FC236}">
                <a16:creationId xmlns:a16="http://schemas.microsoft.com/office/drawing/2014/main" id="{46846AB8-0862-4B8C-868F-1908AAC6A55C}"/>
              </a:ext>
            </a:extLst>
          </p:cNvPr>
          <p:cNvSpPr/>
          <p:nvPr/>
        </p:nvSpPr>
        <p:spPr>
          <a:xfrm>
            <a:off x="4806180" y="3885011"/>
            <a:ext cx="143999" cy="143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00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12E6CA73-9A29-4699-AF41-6B5B0188C751}"/>
              </a:ext>
            </a:extLst>
          </p:cNvPr>
          <p:cNvSpPr/>
          <p:nvPr/>
        </p:nvSpPr>
        <p:spPr>
          <a:xfrm>
            <a:off x="4470218" y="5468248"/>
            <a:ext cx="335962" cy="74447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72403F26-106F-464B-9176-06458D97446E}"/>
              </a:ext>
            </a:extLst>
          </p:cNvPr>
          <p:cNvSpPr/>
          <p:nvPr/>
        </p:nvSpPr>
        <p:spPr>
          <a:xfrm>
            <a:off x="4999831" y="5475445"/>
            <a:ext cx="335962" cy="73727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D228C943-2693-4068-93F8-50274676F800}"/>
              </a:ext>
            </a:extLst>
          </p:cNvPr>
          <p:cNvSpPr/>
          <p:nvPr/>
        </p:nvSpPr>
        <p:spPr>
          <a:xfrm>
            <a:off x="4525722" y="6212718"/>
            <a:ext cx="441776" cy="387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+- f6 0 f5"/>
              <a:gd name="f11" fmla="*/ f7 f0 1"/>
              <a:gd name="f12" fmla="*/ f10 1 21600"/>
              <a:gd name="f13" fmla="*/ f11 1 f2"/>
              <a:gd name="f14" fmla="*/ 1900 f12 1"/>
              <a:gd name="f15" fmla="*/ 12700 f12 1"/>
              <a:gd name="f16" fmla="*/ 19700 f12 1"/>
              <a:gd name="f17" fmla="*/ 0 f12 1"/>
              <a:gd name="f18" fmla="*/ 10800 f12 1"/>
              <a:gd name="f19" fmla="*/ 21600 f12 1"/>
              <a:gd name="f20" fmla="+- f13 0 f1"/>
              <a:gd name="f21" fmla="*/ f17 1 f12"/>
              <a:gd name="f22" fmla="*/ f18 1 f12"/>
              <a:gd name="f23" fmla="*/ f19 1 f12"/>
              <a:gd name="f24" fmla="*/ f14 1 f12"/>
              <a:gd name="f25" fmla="*/ f15 1 f12"/>
              <a:gd name="f26" fmla="*/ f16 1 f12"/>
              <a:gd name="f27" fmla="*/ f24 f8 1"/>
              <a:gd name="f28" fmla="*/ f25 f8 1"/>
              <a:gd name="f29" fmla="*/ f26 f9 1"/>
              <a:gd name="f30" fmla="*/ f25 f9 1"/>
              <a:gd name="f31" fmla="*/ f21 f8 1"/>
              <a:gd name="f32" fmla="*/ f21 f9 1"/>
              <a:gd name="f33" fmla="*/ f22 f9 1"/>
              <a:gd name="f34" fmla="*/ f23 f9 1"/>
              <a:gd name="f35" fmla="*/ f22 f8 1"/>
              <a:gd name="f36" fmla="*/ f23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1" y="f32"/>
              </a:cxn>
              <a:cxn ang="f20">
                <a:pos x="f31" y="f33"/>
              </a:cxn>
              <a:cxn ang="f20">
                <a:pos x="f31" y="f34"/>
              </a:cxn>
              <a:cxn ang="f20">
                <a:pos x="f35" y="f34"/>
              </a:cxn>
              <a:cxn ang="f20">
                <a:pos x="f36" y="f34"/>
              </a:cxn>
              <a:cxn ang="f20">
                <a:pos x="f35" y="f33"/>
              </a:cxn>
            </a:cxnLst>
            <a:rect l="f27" t="f30" r="f28" b="f29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F89E9F02-6D53-493E-AAAF-1298F20F8D35}"/>
              </a:ext>
            </a:extLst>
          </p:cNvPr>
          <p:cNvSpPr/>
          <p:nvPr/>
        </p:nvSpPr>
        <p:spPr>
          <a:xfrm>
            <a:off x="5144670" y="6212718"/>
            <a:ext cx="431999" cy="43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+- f6 0 f5"/>
              <a:gd name="f11" fmla="*/ f7 f0 1"/>
              <a:gd name="f12" fmla="*/ f10 1 21600"/>
              <a:gd name="f13" fmla="*/ f11 1 f2"/>
              <a:gd name="f14" fmla="*/ 1900 f12 1"/>
              <a:gd name="f15" fmla="*/ 12700 f12 1"/>
              <a:gd name="f16" fmla="*/ 19700 f12 1"/>
              <a:gd name="f17" fmla="*/ 0 f12 1"/>
              <a:gd name="f18" fmla="*/ 10800 f12 1"/>
              <a:gd name="f19" fmla="*/ 21600 f12 1"/>
              <a:gd name="f20" fmla="+- f13 0 f1"/>
              <a:gd name="f21" fmla="*/ f17 1 f12"/>
              <a:gd name="f22" fmla="*/ f18 1 f12"/>
              <a:gd name="f23" fmla="*/ f19 1 f12"/>
              <a:gd name="f24" fmla="*/ f14 1 f12"/>
              <a:gd name="f25" fmla="*/ f15 1 f12"/>
              <a:gd name="f26" fmla="*/ f16 1 f12"/>
              <a:gd name="f27" fmla="*/ f24 f8 1"/>
              <a:gd name="f28" fmla="*/ f25 f8 1"/>
              <a:gd name="f29" fmla="*/ f26 f9 1"/>
              <a:gd name="f30" fmla="*/ f25 f9 1"/>
              <a:gd name="f31" fmla="*/ f21 f8 1"/>
              <a:gd name="f32" fmla="*/ f21 f9 1"/>
              <a:gd name="f33" fmla="*/ f22 f9 1"/>
              <a:gd name="f34" fmla="*/ f23 f9 1"/>
              <a:gd name="f35" fmla="*/ f22 f8 1"/>
              <a:gd name="f36" fmla="*/ f23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1" y="f32"/>
              </a:cxn>
              <a:cxn ang="f20">
                <a:pos x="f31" y="f33"/>
              </a:cxn>
              <a:cxn ang="f20">
                <a:pos x="f31" y="f34"/>
              </a:cxn>
              <a:cxn ang="f20">
                <a:pos x="f35" y="f34"/>
              </a:cxn>
              <a:cxn ang="f20">
                <a:pos x="f36" y="f34"/>
              </a:cxn>
              <a:cxn ang="f20">
                <a:pos x="f35" y="f33"/>
              </a:cxn>
            </a:cxnLst>
            <a:rect l="f27" t="f30" r="f28" b="f29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3487337A-62C7-443C-8E98-E7F239219831}"/>
              </a:ext>
            </a:extLst>
          </p:cNvPr>
          <p:cNvSpPr/>
          <p:nvPr/>
        </p:nvSpPr>
        <p:spPr>
          <a:xfrm>
            <a:off x="3519987" y="4194129"/>
            <a:ext cx="431999" cy="43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12"/>
              <a:gd name="f8" fmla="val 21594"/>
              <a:gd name="f9" fmla="val 10540"/>
              <a:gd name="f10" fmla="val 19423"/>
              <a:gd name="f11" fmla="val 9746"/>
              <a:gd name="f12" fmla="val 16742"/>
              <a:gd name="f13" fmla="val 7801"/>
              <a:gd name="f14" fmla="val 15040"/>
              <a:gd name="f15" fmla="val 4560"/>
              <a:gd name="f16" fmla="val 12230"/>
              <a:gd name="f17" fmla="val 2678"/>
              <a:gd name="f18" fmla="val 12550"/>
              <a:gd name="f19" fmla="val 566"/>
              <a:gd name="f20" fmla="val 8804"/>
              <a:gd name="f21" fmla="+- 0 0 605"/>
              <a:gd name="f22" fmla="val 6314"/>
              <a:gd name="f23" fmla="+- 0 0 208"/>
              <a:gd name="f24" fmla="val 1952"/>
              <a:gd name="f25" fmla="val 4142"/>
              <a:gd name="f26" fmla="val 313"/>
              <a:gd name="f27" fmla="val 8616"/>
              <a:gd name="f28" fmla="+- 0 0 1006"/>
              <a:gd name="f29" fmla="val 10394"/>
              <a:gd name="f30" fmla="val 2228"/>
              <a:gd name="f31" fmla="val 2888"/>
              <a:gd name="f32" fmla="val 11230"/>
              <a:gd name="f33" fmla="val 12987"/>
              <a:gd name="f34" fmla="val 17482"/>
              <a:gd name="f35" fmla="val 21832"/>
              <a:gd name="f36" fmla="val 22208"/>
              <a:gd name="f37" fmla="val 21037"/>
              <a:gd name="f38" fmla="val 18925"/>
              <a:gd name="f39" fmla="val 17043"/>
              <a:gd name="f40" fmla="val 13802"/>
              <a:gd name="f41" fmla="val 11858"/>
              <a:gd name="f42" fmla="val 11063"/>
              <a:gd name="f43" fmla="+- 0 0 0"/>
              <a:gd name="f44" fmla="*/ f3 1 21600"/>
              <a:gd name="f45" fmla="*/ f4 1 21600"/>
              <a:gd name="f46" fmla="+- f6 0 f5"/>
              <a:gd name="f47" fmla="*/ f43 f0 1"/>
              <a:gd name="f48" fmla="*/ f46 1 21600"/>
              <a:gd name="f49" fmla="*/ f47 1 f2"/>
              <a:gd name="f50" fmla="*/ 2500 f48 1"/>
              <a:gd name="f51" fmla="*/ 19100 f48 1"/>
              <a:gd name="f52" fmla="*/ 10500 f48 1"/>
              <a:gd name="f53" fmla="*/ 3500 f48 1"/>
              <a:gd name="f54" fmla="*/ 10800 f48 1"/>
              <a:gd name="f55" fmla="*/ 0 f48 1"/>
              <a:gd name="f56" fmla="*/ 21600 f48 1"/>
              <a:gd name="f57" fmla="+- f49 0 f1"/>
              <a:gd name="f58" fmla="*/ f54 1 f48"/>
              <a:gd name="f59" fmla="*/ f55 1 f48"/>
              <a:gd name="f60" fmla="*/ f56 1 f48"/>
              <a:gd name="f61" fmla="*/ f50 1 f48"/>
              <a:gd name="f62" fmla="*/ f51 1 f48"/>
              <a:gd name="f63" fmla="*/ f53 1 f48"/>
              <a:gd name="f64" fmla="*/ f52 1 f48"/>
              <a:gd name="f65" fmla="*/ f61 f44 1"/>
              <a:gd name="f66" fmla="*/ f62 f44 1"/>
              <a:gd name="f67" fmla="*/ f64 f45 1"/>
              <a:gd name="f68" fmla="*/ f63 f45 1"/>
              <a:gd name="f69" fmla="*/ f58 f44 1"/>
              <a:gd name="f70" fmla="*/ f59 f45 1"/>
              <a:gd name="f71" fmla="*/ f59 f44 1"/>
              <a:gd name="f72" fmla="*/ f58 f45 1"/>
              <a:gd name="f73" fmla="*/ f60 f45 1"/>
              <a:gd name="f74" fmla="*/ f60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69" y="f70"/>
              </a:cxn>
              <a:cxn ang="f57">
                <a:pos x="f71" y="f72"/>
              </a:cxn>
              <a:cxn ang="f57">
                <a:pos x="f69" y="f73"/>
              </a:cxn>
              <a:cxn ang="f57">
                <a:pos x="f74" y="f72"/>
              </a:cxn>
            </a:cxnLst>
            <a:rect l="f65" t="f68" r="f66" b="f67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7" y="f31"/>
                </a:cubicBezTo>
                <a:cubicBezTo>
                  <a:pt x="f32" y="f30"/>
                  <a:pt x="f33" y="f28"/>
                  <a:pt x="f34" y="f26"/>
                </a:cubicBezTo>
                <a:cubicBezTo>
                  <a:pt x="f35" y="f24"/>
                  <a:pt x="f36" y="f22"/>
                  <a:pt x="f37" y="f20"/>
                </a:cubicBezTo>
                <a:cubicBezTo>
                  <a:pt x="f38" y="f18"/>
                  <a:pt x="f39" y="f16"/>
                  <a:pt x="f40" y="f14"/>
                </a:cubicBezTo>
                <a:cubicBezTo>
                  <a:pt x="f41" y="f12"/>
                  <a:pt x="f42" y="f10"/>
                  <a:pt x="f7" y="f8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23" name="Grafika 22" descr="Podniesiona dłoń">
            <a:extLst>
              <a:ext uri="{FF2B5EF4-FFF2-40B4-BE49-F238E27FC236}">
                <a16:creationId xmlns:a16="http://schemas.microsoft.com/office/drawing/2014/main" id="{94CA98E5-6726-4E86-AAAD-8684E3B3F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9241" y="3458373"/>
            <a:ext cx="630911" cy="630911"/>
          </a:xfrm>
          <a:prstGeom prst="rect">
            <a:avLst/>
          </a:prstGeom>
        </p:spPr>
      </p:pic>
      <p:pic>
        <p:nvPicPr>
          <p:cNvPr id="24" name="Grafika 23" descr="Podniesiona dłoń">
            <a:extLst>
              <a:ext uri="{FF2B5EF4-FFF2-40B4-BE49-F238E27FC236}">
                <a16:creationId xmlns:a16="http://schemas.microsoft.com/office/drawing/2014/main" id="{0C665A50-C30F-4AE7-B311-468B061E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10792" y="5433174"/>
            <a:ext cx="555948" cy="55594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828B5C5F-8761-4D97-925C-9BA875145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27" y="3554883"/>
            <a:ext cx="259842" cy="49337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C0484803-E9CC-4C34-A28B-4B3E7E7F7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6820" y="3554882"/>
            <a:ext cx="259842" cy="4933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E1AE1DD-B128-4F67-844A-E5FC5CF75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78"/>
            <a:ext cx="12192000" cy="25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90951-8ED8-40B1-8145-CB72DD6E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26454"/>
            <a:ext cx="8534400" cy="406794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82203B-1438-46AA-98CD-C699989C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89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EWALUACJA</a:t>
            </a:r>
            <a:endParaRPr lang="pl-PL" sz="36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2071BAC-CE1D-4A03-9DC7-6A33835A3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41456"/>
              </p:ext>
            </p:extLst>
          </p:nvPr>
        </p:nvGraphicFramePr>
        <p:xfrm>
          <a:off x="683581" y="1926454"/>
          <a:ext cx="9476419" cy="444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78">
                  <a:extLst>
                    <a:ext uri="{9D8B030D-6E8A-4147-A177-3AD203B41FA5}">
                      <a16:colId xmlns:a16="http://schemas.microsoft.com/office/drawing/2014/main" val="2254198353"/>
                    </a:ext>
                  </a:extLst>
                </a:gridCol>
                <a:gridCol w="2368947">
                  <a:extLst>
                    <a:ext uri="{9D8B030D-6E8A-4147-A177-3AD203B41FA5}">
                      <a16:colId xmlns:a16="http://schemas.microsoft.com/office/drawing/2014/main" val="2243677536"/>
                    </a:ext>
                  </a:extLst>
                </a:gridCol>
                <a:gridCol w="2368947">
                  <a:extLst>
                    <a:ext uri="{9D8B030D-6E8A-4147-A177-3AD203B41FA5}">
                      <a16:colId xmlns:a16="http://schemas.microsoft.com/office/drawing/2014/main" val="760142592"/>
                    </a:ext>
                  </a:extLst>
                </a:gridCol>
                <a:gridCol w="2368947">
                  <a:extLst>
                    <a:ext uri="{9D8B030D-6E8A-4147-A177-3AD203B41FA5}">
                      <a16:colId xmlns:a16="http://schemas.microsoft.com/office/drawing/2014/main" val="3735832144"/>
                    </a:ext>
                  </a:extLst>
                </a:gridCol>
              </a:tblGrid>
              <a:tr h="25831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90827"/>
                  </a:ext>
                </a:extLst>
              </a:tr>
              <a:tr h="134321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600" b="1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1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600" b="1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1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Pełne zaangażowanie </a:t>
                      </a:r>
                      <a:b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735294"/>
                  </a:ext>
                </a:extLst>
              </a:tr>
              <a:tr h="210046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Prezentacja tylko odczytana. Brak odpowiedzi na pytania sprawdzające ze strony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37033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id="{011B9ADC-615F-45A4-86C0-409B3D9E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0"/>
            <a:ext cx="2032000" cy="19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9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3C03D-40D8-401B-AA24-08122700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31650"/>
            <a:ext cx="10670328" cy="466274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0114B-1C97-4C4E-B046-5339D7B6F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70517"/>
            <a:ext cx="8534400" cy="1074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EWALUACJA</a:t>
            </a:r>
            <a:endParaRPr lang="pl-PL" sz="4000" dirty="0"/>
          </a:p>
          <a:p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4B62AE7-290F-4852-8529-A3E2371D8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28914"/>
              </p:ext>
            </p:extLst>
          </p:nvPr>
        </p:nvGraphicFramePr>
        <p:xfrm>
          <a:off x="684212" y="2166151"/>
          <a:ext cx="8415400" cy="382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700">
                  <a:extLst>
                    <a:ext uri="{9D8B030D-6E8A-4147-A177-3AD203B41FA5}">
                      <a16:colId xmlns:a16="http://schemas.microsoft.com/office/drawing/2014/main" val="633899689"/>
                    </a:ext>
                  </a:extLst>
                </a:gridCol>
                <a:gridCol w="4207700">
                  <a:extLst>
                    <a:ext uri="{9D8B030D-6E8A-4147-A177-3AD203B41FA5}">
                      <a16:colId xmlns:a16="http://schemas.microsoft.com/office/drawing/2014/main" val="473720725"/>
                    </a:ext>
                  </a:extLst>
                </a:gridCol>
              </a:tblGrid>
              <a:tr h="5620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243317"/>
                  </a:ext>
                </a:extLst>
              </a:tr>
              <a:tr h="5620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10860"/>
                  </a:ext>
                </a:extLst>
              </a:tr>
              <a:tr h="5620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88775"/>
                  </a:ext>
                </a:extLst>
              </a:tr>
              <a:tr h="5620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34573"/>
                  </a:ext>
                </a:extLst>
              </a:tr>
              <a:tr h="5620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799105"/>
                  </a:ext>
                </a:extLst>
              </a:tr>
              <a:tr h="5620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Jokerman" panose="04090605060D06020702" pitchFamily="82" charset="0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68378"/>
                  </a:ext>
                </a:extLst>
              </a:tr>
              <a:tr h="45589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23740"/>
                  </a:ext>
                </a:extLst>
              </a:tr>
            </a:tbl>
          </a:graphicData>
        </a:graphic>
      </p:graphicFrame>
      <p:pic>
        <p:nvPicPr>
          <p:cNvPr id="9" name="Picture 2" descr="Grafika, Wykres, Wynik, Obroty, Zysk">
            <a:extLst>
              <a:ext uri="{FF2B5EF4-FFF2-40B4-BE49-F238E27FC236}">
                <a16:creationId xmlns:a16="http://schemas.microsoft.com/office/drawing/2014/main" id="{F84DA7B5-6675-4D7E-BF46-6CC6BA85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13" y="-17756"/>
            <a:ext cx="3092388" cy="21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4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owa, Ptak, Książka, Wise, Natura, Znak">
            <a:extLst>
              <a:ext uri="{FF2B5EF4-FFF2-40B4-BE49-F238E27FC236}">
                <a16:creationId xmlns:a16="http://schemas.microsoft.com/office/drawing/2014/main" id="{29DD84AD-0D30-4AD6-A050-66B1B683B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8" name="Straight Connector 13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E38C1B8-1464-4E8F-B741-F6E1A162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8" y="2175030"/>
            <a:ext cx="7491371" cy="381937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pl-PL" sz="1800" b="1" dirty="0"/>
              <a:t>Jakie korzyści osiągnęliście z realizacji tego projektu?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1. Przekonaliście się, że nasze otoczenie jest matematyczne (pełne figur geometrycznych).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2. Utrwaliliście sobie nazwy  figur płaskich oraz wzory na ich obwód i pole.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3. Nauczyliście się wykorzystywać Internet jako źródło informacji.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4. Nauczyliście się opracowywać te informacje w różnych formach.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5. Uczyliście się trudnej sztuki współpracy w grupie.</a:t>
            </a:r>
            <a:br>
              <a:rPr lang="pl-PL" sz="1800" b="1" dirty="0"/>
            </a:br>
            <a:endParaRPr lang="pl-PL" sz="1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48E320-7A26-423C-B5D6-184BE83B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1"/>
            <a:ext cx="6626072" cy="973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/>
              <a:t>KONKLUZJA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8042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Sowa, Ptak, Książka, Wise, Natura, Znak">
            <a:extLst>
              <a:ext uri="{FF2B5EF4-FFF2-40B4-BE49-F238E27FC236}">
                <a16:creationId xmlns:a16="http://schemas.microsoft.com/office/drawing/2014/main" id="{82FB31C9-D873-4DB6-9AD2-55E4CEEF0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F426AD6-812C-410A-A143-73C11976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2246050"/>
            <a:ext cx="6461350" cy="374834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pl-PL" sz="1800" b="1" dirty="0"/>
              <a:t>6. Mogliście poćwiczyć prezentowanie zebranych informacji Waszym kolegom.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7. Mogliście się poczuć w pełni odpowiedzialni za zdobywanie wiedzy.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8. Wasza praca może posłużyć Wam oraz innym osobom </a:t>
            </a:r>
            <a:br>
              <a:rPr lang="pl-PL" sz="1800" b="1" dirty="0"/>
            </a:br>
            <a:r>
              <a:rPr lang="pl-PL" sz="1800" b="1" dirty="0"/>
              <a:t>z Waszej szkoły i nie tylko</a:t>
            </a:r>
            <a:r>
              <a:rPr lang="pl-PL" sz="900" b="1" dirty="0"/>
              <a:t>.</a:t>
            </a:r>
            <a:br>
              <a:rPr lang="pl-PL" sz="900" dirty="0"/>
            </a:br>
            <a:endParaRPr lang="pl-PL" sz="9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0BB1B6-4412-4D94-BF71-D03494C2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1039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/>
              <a:t>KONKLUZJA</a:t>
            </a:r>
            <a:endParaRPr lang="pl-PL" sz="2800" dirty="0"/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2143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Sukienka, Edukacja, Stos, Czerwony, Kobieta, Blask">
            <a:extLst>
              <a:ext uri="{FF2B5EF4-FFF2-40B4-BE49-F238E27FC236}">
                <a16:creationId xmlns:a16="http://schemas.microsoft.com/office/drawing/2014/main" id="{72D36C6C-2075-4293-9F47-DF67D5785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3" r="13222"/>
          <a:stretch/>
        </p:blipFill>
        <p:spPr bwMode="auto">
          <a:xfrm>
            <a:off x="831" y="2804908"/>
            <a:ext cx="2069707" cy="405309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5556CF9-A1CA-4B1E-9CC2-C769CF64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45" y="3086526"/>
            <a:ext cx="8108318" cy="3489855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</a:rPr>
              <a:t>1. Podział na grupy może być dokonany według dowolnych  kryteriów, np. ze względu na możliwości poznawcze uczniów, ich umiejętności, zainteresowania, tak aby „równo” rozłożyć siły w poszczególnych grupach.</a:t>
            </a: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bg2">
                    <a:lumMod val="75000"/>
                  </a:schemeClr>
                </a:solidFill>
              </a:rPr>
              <a:t>2. Jeżeli chodzi o poszukiwane przez uczniów przedmioty</a:t>
            </a: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bg2">
                    <a:lumMod val="75000"/>
                  </a:schemeClr>
                </a:solidFill>
              </a:rPr>
              <a:t> w kształcie danych figur geometrycznych, to nauczyciel powinien wcześniej sam „zbadać otoczenie” i w przypadku braku konkretnych elementów, powinien takie umieścić.</a:t>
            </a: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bg2">
                    <a:lumMod val="75000"/>
                  </a:schemeClr>
                </a:solidFill>
              </a:rPr>
              <a:t>3. Czas na realizację projektu powinien być dostosowany do możliwości uczniów. Nie jest z góry narzucony.</a:t>
            </a: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bg2">
                    <a:lumMod val="75000"/>
                  </a:schemeClr>
                </a:solidFill>
              </a:rPr>
              <a:t>4. Można też wprowadzić anonimową ocenę zaprezentowanej pracy danej grupy przez uczniów z innych grup.</a:t>
            </a: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pl-PL" sz="1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bg2">
                    <a:lumMod val="75000"/>
                  </a:schemeClr>
                </a:solidFill>
              </a:rPr>
              <a:t>5. Dobrze byłoby rozpowszechnić na terenie szkoły powstałe ilustracje, aby uczniowie widzieli, że ich praca ma praktyczne zastosowanie.</a:t>
            </a:r>
            <a:br>
              <a:rPr lang="pl-PL" sz="1600" b="1" dirty="0">
                <a:solidFill>
                  <a:schemeClr val="bg2">
                    <a:lumMod val="75000"/>
                  </a:schemeClr>
                </a:solidFill>
              </a:rPr>
            </a:br>
            <a:endParaRPr lang="pl-PL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A40D8-D3EB-4250-8C95-FACDA22F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077" y="2444176"/>
            <a:ext cx="6626072" cy="907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PORADNIK DLA NAUCZYCIELA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CCD8D2-6D54-44D0-9F14-920F18CB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3"/>
            <a:ext cx="12192000" cy="25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Snip Diagonal Corner 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inijka, Szkoła, Trójkąt">
            <a:extLst>
              <a:ext uri="{FF2B5EF4-FFF2-40B4-BE49-F238E27FC236}">
                <a16:creationId xmlns:a16="http://schemas.microsoft.com/office/drawing/2014/main" id="{93A8096F-7324-4687-837C-F55FD1B58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r="-2" b="28205"/>
          <a:stretch/>
        </p:blipFill>
        <p:spPr bwMode="auto">
          <a:xfrm>
            <a:off x="20" y="2624497"/>
            <a:ext cx="6105507" cy="4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ółko">
            <a:extLst>
              <a:ext uri="{FF2B5EF4-FFF2-40B4-BE49-F238E27FC236}">
                <a16:creationId xmlns:a16="http://schemas.microsoft.com/office/drawing/2014/main" id="{6E29B2F3-E38E-4FCC-833A-A5F05BF12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659"/>
          <a:stretch/>
        </p:blipFill>
        <p:spPr bwMode="auto">
          <a:xfrm>
            <a:off x="-1" y="10"/>
            <a:ext cx="3749040" cy="262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gar, Złota, Numer, Roman, Kwadrat">
            <a:extLst>
              <a:ext uri="{FF2B5EF4-FFF2-40B4-BE49-F238E27FC236}">
                <a16:creationId xmlns:a16="http://schemas.microsoft.com/office/drawing/2014/main" id="{A0E00DC6-2ACE-479E-983C-EEB4B25F9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r="5510" b="5"/>
          <a:stretch/>
        </p:blipFill>
        <p:spPr bwMode="auto">
          <a:xfrm>
            <a:off x="3749040" y="1"/>
            <a:ext cx="2343786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-41571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0"/>
            <a:ext cx="0" cy="260604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73BFD37E-C93A-420B-84AC-C6FC8051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02" y="1917577"/>
            <a:ext cx="5794461" cy="407682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</a:pPr>
            <a:r>
              <a:rPr lang="pl-PL" sz="1600" b="1" dirty="0"/>
              <a:t>Witajcie Młodzi Matematycy!</a:t>
            </a:r>
            <a:br>
              <a:rPr lang="pl-PL" sz="1600" b="1" dirty="0"/>
            </a:br>
            <a:br>
              <a:rPr lang="pl-PL" sz="1600" b="1" dirty="0"/>
            </a:br>
            <a:r>
              <a:rPr lang="pl-PL" sz="1600" dirty="0"/>
              <a:t>Zapraszam Was do samodzielnej pracy nad tematem, który wydaje się łatwy, a jednak czasami sprawia wiele problemów. Na naszych zajęciach zajmiemy się </a:t>
            </a:r>
            <a:r>
              <a:rPr lang="pl-PL" sz="1600" b="1" dirty="0"/>
              <a:t>figurami płaskimi i wzorami na ich pole i objętość</a:t>
            </a:r>
            <a:r>
              <a:rPr lang="pl-PL" sz="1600" dirty="0"/>
              <a:t>. Będzie to forma podsumowania i zebrania w całość tego, czego nauczyliście się wcześniej. Dla chcącego nic trudnego:)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838AD-5E6F-4BBE-9407-4671C8C3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803" y="685800"/>
            <a:ext cx="4609848" cy="69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/>
              <a:t>WPROWADZENIE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0435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ografia, Aparat, Przedmiot, Fotograf">
            <a:extLst>
              <a:ext uri="{FF2B5EF4-FFF2-40B4-BE49-F238E27FC236}">
                <a16:creationId xmlns:a16="http://schemas.microsoft.com/office/drawing/2014/main" id="{C42FCE69-B205-4B04-8E0E-623248A17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44"/>
          <a:stretch/>
        </p:blipFill>
        <p:spPr bwMode="auto">
          <a:xfrm>
            <a:off x="8314287" y="2955704"/>
            <a:ext cx="3239538" cy="2111747"/>
          </a:xfrm>
          <a:custGeom>
            <a:avLst/>
            <a:gdLst>
              <a:gd name="connsiteX0" fmla="*/ 0 w 3239538"/>
              <a:gd name="connsiteY0" fmla="*/ 0 h 2111747"/>
              <a:gd name="connsiteX1" fmla="*/ 3239538 w 3239538"/>
              <a:gd name="connsiteY1" fmla="*/ 0 h 2111747"/>
              <a:gd name="connsiteX2" fmla="*/ 3239538 w 3239538"/>
              <a:gd name="connsiteY2" fmla="*/ 1789284 h 2111747"/>
              <a:gd name="connsiteX3" fmla="*/ 2917075 w 3239538"/>
              <a:gd name="connsiteY3" fmla="*/ 2111747 h 2111747"/>
              <a:gd name="connsiteX4" fmla="*/ 0 w 3239538"/>
              <a:gd name="connsiteY4" fmla="*/ 2111747 h 211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538" h="2111747">
                <a:moveTo>
                  <a:pt x="0" y="0"/>
                </a:moveTo>
                <a:lnTo>
                  <a:pt x="3239538" y="0"/>
                </a:lnTo>
                <a:lnTo>
                  <a:pt x="3239538" y="1789284"/>
                </a:lnTo>
                <a:lnTo>
                  <a:pt x="2917075" y="2111747"/>
                </a:lnTo>
                <a:lnTo>
                  <a:pt x="0" y="2111747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4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Felgi Aluminiowe, Samochód, Stopu, Koło">
            <a:extLst>
              <a:ext uri="{FF2B5EF4-FFF2-40B4-BE49-F238E27FC236}">
                <a16:creationId xmlns:a16="http://schemas.microsoft.com/office/drawing/2014/main" id="{AE3F0DE7-72B0-48A7-8DBC-4C928A7E5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10588" b="4"/>
          <a:stretch/>
        </p:blipFill>
        <p:spPr bwMode="auto">
          <a:xfrm>
            <a:off x="8314287" y="570647"/>
            <a:ext cx="3239538" cy="2226520"/>
          </a:xfrm>
          <a:custGeom>
            <a:avLst/>
            <a:gdLst>
              <a:gd name="connsiteX0" fmla="*/ 322464 w 3239538"/>
              <a:gd name="connsiteY0" fmla="*/ 0 h 2226520"/>
              <a:gd name="connsiteX1" fmla="*/ 3239538 w 3239538"/>
              <a:gd name="connsiteY1" fmla="*/ 0 h 2226520"/>
              <a:gd name="connsiteX2" fmla="*/ 3239538 w 3239538"/>
              <a:gd name="connsiteY2" fmla="*/ 2226520 h 2226520"/>
              <a:gd name="connsiteX3" fmla="*/ 0 w 3239538"/>
              <a:gd name="connsiteY3" fmla="*/ 2226520 h 2226520"/>
              <a:gd name="connsiteX4" fmla="*/ 0 w 3239538"/>
              <a:gd name="connsiteY4" fmla="*/ 322464 h 222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538" h="2226520">
                <a:moveTo>
                  <a:pt x="322464" y="0"/>
                </a:moveTo>
                <a:lnTo>
                  <a:pt x="3239538" y="0"/>
                </a:lnTo>
                <a:lnTo>
                  <a:pt x="3239538" y="2226520"/>
                </a:lnTo>
                <a:lnTo>
                  <a:pt x="0" y="2226520"/>
                </a:lnTo>
                <a:lnTo>
                  <a:pt x="0" y="32246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6DF8CD-6D7C-4C48-97CA-11B105D3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5636"/>
            <a:ext cx="7350079" cy="4298764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</a:pPr>
            <a:r>
              <a:rPr lang="pl-PL" sz="1800" b="1" dirty="0"/>
              <a:t>Przed Wami 2 zadania.</a:t>
            </a:r>
            <a:br>
              <a:rPr lang="pl-PL" sz="1800" b="1" dirty="0"/>
            </a:br>
            <a:r>
              <a:rPr lang="pl-PL" sz="1800" b="1" dirty="0"/>
              <a:t>I  Oto pierwsze zadanie. </a:t>
            </a:r>
            <a:br>
              <a:rPr lang="pl-PL" sz="1800" b="1" dirty="0"/>
            </a:br>
            <a:r>
              <a:rPr lang="pl-PL" sz="1800" b="1" dirty="0"/>
              <a:t>Rozejrzyjcie się dookoła (w klasie, na korytarzu, w sali gimnastycznej, na podwórku szkolnym...). Znajdźcie przedmioty, które mają kształt figur geometrycznych. Poszukajcie: </a:t>
            </a:r>
            <a:r>
              <a:rPr lang="pl-PL" sz="1800" b="1" dirty="0">
                <a:solidFill>
                  <a:srgbClr val="C00000"/>
                </a:solidFill>
              </a:rPr>
              <a:t>trójkąta, kwadratu, prostokąta, równoległoboku, rombu, trapezu i koła</a:t>
            </a:r>
            <a:r>
              <a:rPr lang="pl-PL" sz="1800" b="1" dirty="0"/>
              <a:t>. Sfotografujcie te przedmioty i zmierzcie ich wymiary, a następnie obliczcie ich obwody i pola powierzchni. Wykonajcie prezentację multimedialną, w której umieścicie fotografie i obliczenia. Nadajcie tej prezentacji ciekawy tytuł, np. </a:t>
            </a:r>
            <a:r>
              <a:rPr lang="pl-PL" sz="1800" b="1" i="1" dirty="0"/>
              <a:t>Matematyka wokół nas, itp.</a:t>
            </a:r>
            <a:br>
              <a:rPr lang="pl-PL" sz="1800" b="1" i="1" dirty="0"/>
            </a:br>
            <a:endParaRPr lang="pl-PL" sz="1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F8E06-D376-4F90-9366-2E72A3A4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350079" cy="916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ZADANIE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7641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nip Diagonal Corner 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000134-E93F-45C1-B644-1F696EF7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60" y="1366887"/>
            <a:ext cx="6829414" cy="462751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l-PL" sz="2400" b="1" dirty="0"/>
              <a:t>Wasze działanie będzie miało bardzo praktyczny przebieg. Będziecie szukać matematyki w waszym najbliższym otoczeniu. Będziecie detektywami, którzy z aparatem fotograficznym wyruszą w poszukiwaniu figur matematycznych. Potem będziecie opracowywać zdobyte informacje, aby miały konkretne wykorzystanie w waszej szkole. Myślę, że będziecie się dobrze bawić i przy okazji uczyć. Powodzenia</a:t>
            </a:r>
            <a:r>
              <a:rPr lang="pl-PL" sz="2400" b="1" dirty="0">
                <a:sym typeface="Wingdings" panose="05000000000000000000" pitchFamily="2" charset="2"/>
              </a:rPr>
              <a:t></a:t>
            </a:r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19F6B0-E1F0-4C41-A039-8D0ADDD5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860" y="685800"/>
            <a:ext cx="6253792" cy="822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PROCES</a:t>
            </a:r>
          </a:p>
        </p:txBody>
      </p:sp>
      <p:pic>
        <p:nvPicPr>
          <p:cNvPr id="3074" name="Picture 2" descr="Inspektor, Człowiek, Detektyw, Mężczyzna">
            <a:extLst>
              <a:ext uri="{FF2B5EF4-FFF2-40B4-BE49-F238E27FC236}">
                <a16:creationId xmlns:a16="http://schemas.microsoft.com/office/drawing/2014/main" id="{807B379F-6F95-49CF-9296-02A950E7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9" y="1442772"/>
            <a:ext cx="2552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la Dzieci, Dzieci, Ładny, Dzieciństwo">
            <a:extLst>
              <a:ext uri="{FF2B5EF4-FFF2-40B4-BE49-F238E27FC236}">
                <a16:creationId xmlns:a16="http://schemas.microsoft.com/office/drawing/2014/main" id="{BE8043D4-4595-459C-B517-BFCC2709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6" y="733647"/>
            <a:ext cx="4767845" cy="218866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804967-C1C3-4CE1-85EA-3E0CFDFD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48554"/>
            <a:ext cx="8534400" cy="2845846"/>
          </a:xfrm>
        </p:spPr>
        <p:txBody>
          <a:bodyPr>
            <a:noAutofit/>
          </a:bodyPr>
          <a:lstStyle/>
          <a:p>
            <a:pPr lvl="0" algn="just">
              <a:lnSpc>
                <a:spcPct val="90000"/>
              </a:lnSpc>
              <a:spcBef>
                <a:spcPts val="600"/>
              </a:spcBef>
            </a:pPr>
            <a:r>
              <a:rPr lang="pl-PL" sz="2000" b="1" dirty="0"/>
              <a:t>II</a:t>
            </a:r>
            <a:r>
              <a:rPr lang="pl-PL" sz="2000" dirty="0"/>
              <a:t> Waszym drugim zadaniem będzie przygotowanie czytelnej, estetycznej, poprawnej ilustracji przedstawiającej </a:t>
            </a:r>
            <a:r>
              <a:rPr lang="pl-PL" sz="2000" u="sng" dirty="0"/>
              <a:t>figury płaskie i wzory na ich pola i obwody</a:t>
            </a:r>
            <a:r>
              <a:rPr lang="pl-PL" sz="2000" dirty="0"/>
              <a:t> (trójkąta, kwadratu, prostokąta, równoległoboku, rombu, trapezu i koła). Najlepsza praca zostanie powieszona na tablicy w sali matematycznej, a jej pomniejszone kopie wkleicie do zeszytu z matematyki, jako pomoc w nauce. Musicie pamiętać, aby praca była na tyle duża, żeby łatwo ją było odczytać </a:t>
            </a:r>
            <a:br>
              <a:rPr lang="pl-PL" sz="2000" dirty="0"/>
            </a:br>
            <a:r>
              <a:rPr lang="pl-PL" sz="2000" dirty="0"/>
              <a:t>z każdego miejsca w klasie. Mam nadzieję, że nie braknie Wam pomysłów. Możecie skorzystać z zaproponowanych linków, ale również własnej wyobraźni.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01E9B3-929E-4DBB-8280-2101BC61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96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/>
              <a:t>ZADANIE</a:t>
            </a:r>
            <a:endParaRPr lang="pl-PL" sz="2400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79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ielony, Metaliczny, Tło, Pulpit Pc">
            <a:extLst>
              <a:ext uri="{FF2B5EF4-FFF2-40B4-BE49-F238E27FC236}">
                <a16:creationId xmlns:a16="http://schemas.microsoft.com/office/drawing/2014/main" id="{072C1AE3-69D6-431B-8266-653CB2C8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9" y="751126"/>
            <a:ext cx="5304759" cy="2001501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E7FAA05-F7E5-4A07-80CB-7D8F607A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912882"/>
            <a:ext cx="10637380" cy="308151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pl-PL" sz="1800" dirty="0"/>
              <a:t>Będziecie pracować w grupach 3-osobowych.</a:t>
            </a:r>
            <a:br>
              <a:rPr lang="pl-PL" sz="1800" dirty="0"/>
            </a:br>
            <a:r>
              <a:rPr lang="pl-PL" sz="1800" b="1" dirty="0"/>
              <a:t>Prezentację</a:t>
            </a:r>
            <a:r>
              <a:rPr lang="pl-PL" sz="1800" dirty="0"/>
              <a:t> wykonajcie w programie PowerPoint. Ważne, aby była:</a:t>
            </a:r>
            <a:br>
              <a:rPr lang="pl-PL" sz="1800" dirty="0"/>
            </a:br>
            <a:r>
              <a:rPr lang="pl-PL" sz="1800" dirty="0"/>
              <a:t> -  poprawna, </a:t>
            </a:r>
            <a:br>
              <a:rPr lang="pl-PL" sz="1800" dirty="0"/>
            </a:br>
            <a:r>
              <a:rPr lang="pl-PL" sz="1800" dirty="0"/>
              <a:t> -  czytelna i estetyczna,</a:t>
            </a:r>
            <a:br>
              <a:rPr lang="pl-PL" sz="1800" dirty="0"/>
            </a:br>
            <a:r>
              <a:rPr lang="pl-PL" sz="1800" dirty="0"/>
              <a:t> -  Nie zapomnijcie umieścić tytułu i Autorów,</a:t>
            </a:r>
            <a:br>
              <a:rPr lang="pl-PL" sz="1800" dirty="0"/>
            </a:br>
            <a:r>
              <a:rPr lang="pl-PL" sz="1800" dirty="0"/>
              <a:t> -  Zaprezentujecie ją Waszym kolegom.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7B942E-555A-4081-9157-982A69CA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1476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/>
              <a:t>ZADANIE</a:t>
            </a:r>
          </a:p>
        </p:txBody>
      </p:sp>
    </p:spTree>
    <p:extLst>
      <p:ext uri="{BB962C8B-B14F-4D97-AF65-F5344CB8AC3E}">
        <p14:creationId xmlns:p14="http://schemas.microsoft.com/office/powerpoint/2010/main" val="325600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Snip Diagonal Corner 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Trójkątne, Zasobnik, Dekoracyjny">
            <a:extLst>
              <a:ext uri="{FF2B5EF4-FFF2-40B4-BE49-F238E27FC236}">
                <a16:creationId xmlns:a16="http://schemas.microsoft.com/office/drawing/2014/main" id="{C1A9F02D-EFC8-4CC6-9807-1934307F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1660" b="-3"/>
          <a:stretch/>
        </p:blipFill>
        <p:spPr bwMode="auto">
          <a:xfrm>
            <a:off x="20" y="-1"/>
            <a:ext cx="6105507" cy="4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tematyka, Kwadrat, Matematyczne">
            <a:extLst>
              <a:ext uri="{FF2B5EF4-FFF2-40B4-BE49-F238E27FC236}">
                <a16:creationId xmlns:a16="http://schemas.microsoft.com/office/drawing/2014/main" id="{A16887A7-3BCF-4A0C-A45B-6677683FA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" r="4" b="3851"/>
          <a:stretch/>
        </p:blipFill>
        <p:spPr bwMode="auto">
          <a:xfrm>
            <a:off x="-1" y="4233333"/>
            <a:ext cx="3749040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olorów, Koło, Czerwony, Zielony">
            <a:extLst>
              <a:ext uri="{FF2B5EF4-FFF2-40B4-BE49-F238E27FC236}">
                <a16:creationId xmlns:a16="http://schemas.microsoft.com/office/drawing/2014/main" id="{C34C0860-AB4A-4C1C-B982-57CF685E3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8113" b="5"/>
          <a:stretch/>
        </p:blipFill>
        <p:spPr bwMode="auto">
          <a:xfrm>
            <a:off x="3749040" y="4233334"/>
            <a:ext cx="2343786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119295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4233333"/>
            <a:ext cx="0" cy="2624667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712CDC42-6F72-476A-B382-97573773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02" y="1917578"/>
            <a:ext cx="5261801" cy="40768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1600" b="1" dirty="0"/>
              <a:t>Ilustrację ze wzorami</a:t>
            </a:r>
            <a:r>
              <a:rPr lang="pl-PL" sz="1600" dirty="0"/>
              <a:t> możecie wykonać na komputerze i potem wydrukować lub możecie zrobić ją odręcznie (kredkami, pisakami, farbami...). Wybór należy do Was. Ważne, </a:t>
            </a:r>
            <a:br>
              <a:rPr lang="pl-PL" sz="1600" dirty="0"/>
            </a:br>
            <a:r>
              <a:rPr lang="pl-PL" sz="1600" dirty="0"/>
              <a:t>aby praca spełniła podane wcześniej wymagania:</a:t>
            </a:r>
            <a:br>
              <a:rPr lang="pl-PL" sz="1600" dirty="0"/>
            </a:br>
            <a:r>
              <a:rPr lang="pl-PL" sz="1600" dirty="0"/>
              <a:t> - poprawności, </a:t>
            </a:r>
            <a:br>
              <a:rPr lang="pl-PL" sz="1600" dirty="0"/>
            </a:br>
            <a:r>
              <a:rPr lang="pl-PL" sz="1600" dirty="0"/>
              <a:t> - czytelności, </a:t>
            </a:r>
            <a:br>
              <a:rPr lang="pl-PL" sz="1600" dirty="0"/>
            </a:br>
            <a:r>
              <a:rPr lang="pl-PL" sz="1600" dirty="0"/>
              <a:t> - estetyki,</a:t>
            </a:r>
            <a:br>
              <a:rPr lang="pl-PL" sz="1600" dirty="0"/>
            </a:br>
            <a:r>
              <a:rPr lang="pl-PL" sz="1600" dirty="0"/>
              <a:t> -  Zaprezentujecie ją na końcu Waszym kolegom.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70CC4-247B-4884-B632-E02F2E59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803" y="685801"/>
            <a:ext cx="4609848" cy="828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ZADANIE</a:t>
            </a:r>
          </a:p>
          <a:p>
            <a:pPr algn="ctr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7764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FCBD570-2C99-4E59-8209-1524CE7C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1331650"/>
            <a:ext cx="8041581" cy="504251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</a:pPr>
            <a:br>
              <a:rPr lang="pl-PL" sz="900" dirty="0"/>
            </a:br>
            <a:br>
              <a:rPr lang="pl-PL" sz="900" dirty="0"/>
            </a:br>
            <a:r>
              <a:rPr lang="pl-PL" sz="1200" b="1" dirty="0"/>
              <a:t>1.</a:t>
            </a:r>
            <a:r>
              <a:rPr lang="pl-PL" sz="1200" b="1" dirty="0">
                <a:hlinkClick r:id="rId2"/>
              </a:rPr>
              <a:t> https://www.google.pl/search?q=figury+p%C5%82askie+wzory&amp;client=firefox-b&amp;source=lnms&amp;tbm=isch&amp;sa=X&amp;ved=0ahUKEwi1yeX8-ZnRAhUCDiwKHaQjC4oQ_AUICCgB&amp;biw=1271&amp;bih=635</a:t>
            </a:r>
            <a:br>
              <a:rPr lang="pl-PL" sz="1200" b="1" dirty="0"/>
            </a:b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2. </a:t>
            </a:r>
            <a:r>
              <a:rPr lang="pl-PL" sz="1200" b="1" dirty="0">
                <a:hlinkClick r:id="rId3"/>
              </a:rPr>
              <a:t>http://www.math.edu.pl/pola-figur-plaskich</a:t>
            </a: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3. </a:t>
            </a:r>
            <a:r>
              <a:rPr lang="pl-PL" sz="1200" b="1" dirty="0">
                <a:hlinkClick r:id="rId4"/>
              </a:rPr>
              <a:t>https://www.google.pl/search?q=figury+p%C5%82askie&amp;client=firefox-b&amp;sa=X&amp;biw=1271&amp;bih=635&amp;tbm=isch&amp;imgil=ylKIC-W2wA9m4M%253A%253BzACuBZBbgvJxrM%253Bhttp%25253A%25252F%25252Fmajapawelec.republika.pl%25252Ftexty%25252FPOLA_I_OBWODY.htm&amp;source=iu&amp;pf=m&amp;fir=ylKIC-W2wA9m4M%253A%252CzACuBZBbgvJxrM%252C_&amp;usg=__Y4E_xEBskaMop_AvcKA9u9xcS9w%3D&amp;ved=0ahUKEwjX4bC2-5nRAhVGAsAKHVhZC7sQyjcILQ&amp;ei=x0xlWJfiEsaEgAbYsq3YCw#imgrc=3WFZ3xnVlK0IxM%3A</a:t>
            </a: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4. </a:t>
            </a:r>
            <a:r>
              <a:rPr lang="pl-PL" sz="1200" b="1" dirty="0">
                <a:hlinkClick r:id="rId5"/>
              </a:rPr>
              <a:t>http://mposwiatowska.republika.pl/</a:t>
            </a: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5. </a:t>
            </a:r>
            <a:r>
              <a:rPr lang="pl-PL" sz="1200" b="1" dirty="0">
                <a:hlinkClick r:id="rId6"/>
              </a:rPr>
              <a:t>https://www.google.pl/search?q=powerpont&amp;ie=utf-8&amp;oe=utf-8&amp;client=firefox-b-ab&amp;gfe_rd=cr&amp;ei=KDyDWKTRC_Sv8wfIoIXIBw#q=wzory+na+pola+figur+1+gimnazjum</a:t>
            </a: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6. </a:t>
            </a:r>
            <a:r>
              <a:rPr lang="pl-PL" sz="1200" b="1" dirty="0">
                <a:hlinkClick r:id="rId7"/>
              </a:rPr>
              <a:t>http://matematyka.opracowania.pl/pola_figur_na_poziomie_ucznia_klasy_6/</a:t>
            </a: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7. </a:t>
            </a:r>
            <a:r>
              <a:rPr lang="pl-PL" sz="1200" b="1" dirty="0">
                <a:hlinkClick r:id="rId8"/>
              </a:rPr>
              <a:t>https://www.google.pl/search?q=pola+i+obwody+figur+p%C5%82askich&amp;client=firefox-b-ab&amp;tbm=isch&amp;tbo=u&amp;source=univ&amp;sa=X&amp;ved=0ahUKEwiO07iEjdPRAhUFGCwKHZm7CR0QsAQIJg&amp;biw=1272&amp;bih=663</a:t>
            </a:r>
            <a:br>
              <a:rPr lang="pl-PL" sz="1200" b="1" dirty="0"/>
            </a:br>
            <a:br>
              <a:rPr lang="pl-PL" sz="1200" b="1" dirty="0"/>
            </a:br>
            <a:r>
              <a:rPr lang="pl-PL" sz="1200" b="1" dirty="0"/>
              <a:t>8. </a:t>
            </a:r>
            <a:r>
              <a:rPr lang="pl-PL" sz="1200" b="1" dirty="0">
                <a:hlinkClick r:id="rId9"/>
              </a:rPr>
              <a:t>http://www.epomoce.pl/matematyka_figury_bryly_wzory</a:t>
            </a:r>
            <a:br>
              <a:rPr lang="pl-PL" sz="1200" b="1" dirty="0"/>
            </a:br>
            <a:endParaRPr lang="pl-PL" sz="1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30565D-36B0-4E91-BAA1-F4FBDDA4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1"/>
            <a:ext cx="7493137" cy="1014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ŹRÓDŁA</a:t>
            </a:r>
          </a:p>
          <a:p>
            <a:pPr algn="ctr"/>
            <a:endParaRPr lang="pl-PL" dirty="0"/>
          </a:p>
        </p:txBody>
      </p:sp>
      <p:pic>
        <p:nvPicPr>
          <p:cNvPr id="7170" name="Picture 2" descr="Wody, Technologia, Staw, Fontanna">
            <a:extLst>
              <a:ext uri="{FF2B5EF4-FFF2-40B4-BE49-F238E27FC236}">
                <a16:creationId xmlns:a16="http://schemas.microsoft.com/office/drawing/2014/main" id="{C5AE0BF4-A3BA-4418-8EB0-5C519749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50" y="1250888"/>
            <a:ext cx="21621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2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15F8D-27F0-4AF7-8E0B-90C458B6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748902"/>
            <a:ext cx="8534400" cy="424549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77882-0874-4191-BB9F-48CDFFE3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850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EWALUACJA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C3C07CB-28A2-4547-A90A-093DBDCA8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63824"/>
              </p:ext>
            </p:extLst>
          </p:nvPr>
        </p:nvGraphicFramePr>
        <p:xfrm>
          <a:off x="763480" y="1748902"/>
          <a:ext cx="9396520" cy="393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130">
                  <a:extLst>
                    <a:ext uri="{9D8B030D-6E8A-4147-A177-3AD203B41FA5}">
                      <a16:colId xmlns:a16="http://schemas.microsoft.com/office/drawing/2014/main" val="2209836761"/>
                    </a:ext>
                  </a:extLst>
                </a:gridCol>
                <a:gridCol w="2349130">
                  <a:extLst>
                    <a:ext uri="{9D8B030D-6E8A-4147-A177-3AD203B41FA5}">
                      <a16:colId xmlns:a16="http://schemas.microsoft.com/office/drawing/2014/main" val="552271926"/>
                    </a:ext>
                  </a:extLst>
                </a:gridCol>
                <a:gridCol w="2349130">
                  <a:extLst>
                    <a:ext uri="{9D8B030D-6E8A-4147-A177-3AD203B41FA5}">
                      <a16:colId xmlns:a16="http://schemas.microsoft.com/office/drawing/2014/main" val="2779443640"/>
                    </a:ext>
                  </a:extLst>
                </a:gridCol>
                <a:gridCol w="2349130">
                  <a:extLst>
                    <a:ext uri="{9D8B030D-6E8A-4147-A177-3AD203B41FA5}">
                      <a16:colId xmlns:a16="http://schemas.microsoft.com/office/drawing/2014/main" val="983822204"/>
                    </a:ext>
                  </a:extLst>
                </a:gridCol>
              </a:tblGrid>
              <a:tr h="53265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44701"/>
                  </a:ext>
                </a:extLst>
              </a:tr>
              <a:tr h="182625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Informacje nie na temat. Błędne informacje i obliczenia.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Dobre, poprawne informacji. Poprawne obliczenia. Ewentualnie niewielkie błędy.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Informacje na temat. Poprawne obliczenia.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55102"/>
                  </a:ext>
                </a:extLst>
              </a:tr>
              <a:tr h="158041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1" i="0" u="none" strike="noStrike" kern="120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Praca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Praca czytelna, 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09923"/>
                  </a:ext>
                </a:extLst>
              </a:tr>
            </a:tbl>
          </a:graphicData>
        </a:graphic>
      </p:graphicFrame>
      <p:pic>
        <p:nvPicPr>
          <p:cNvPr id="8194" name="Picture 2" descr="Grafika, Wykres, Wynik, Obroty, Zysk">
            <a:extLst>
              <a:ext uri="{FF2B5EF4-FFF2-40B4-BE49-F238E27FC236}">
                <a16:creationId xmlns:a16="http://schemas.microsoft.com/office/drawing/2014/main" id="{3823E483-F7B5-431A-AA03-1444D119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03962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</TotalTime>
  <Words>462</Words>
  <Application>Microsoft Office PowerPoint</Application>
  <PresentationFormat>Panoramiczny</PresentationFormat>
  <Paragraphs>76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Comic Sans MS</vt:lpstr>
      <vt:lpstr>Jokerman</vt:lpstr>
      <vt:lpstr>Wingdings 3</vt:lpstr>
      <vt:lpstr>Wycinek</vt:lpstr>
      <vt:lpstr> </vt:lpstr>
      <vt:lpstr>Witajcie Młodzi Matematycy!  Zapraszam Was do samodzielnej pracy nad tematem, który wydaje się łatwy, a jednak czasami sprawia wiele problemów. Na naszych zajęciach zajmiemy się figurami płaskimi i wzorami na ich pole i objętość. Będzie to forma podsumowania i zebrania w całość tego, czego nauczyliście się wcześniej. Dla chcącego nic trudnego:) </vt:lpstr>
      <vt:lpstr>Przed Wami 2 zadania. I  Oto pierwsze zadanie.  Rozejrzyjcie się dookoła (w klasie, na korytarzu, w sali gimnastycznej, na podwórku szkolnym...). Znajdźcie przedmioty, które mają kształt figur geometrycznych. Poszukajcie: trójkąta, kwadratu, prostokąta, równoległoboku, rombu, trapezu i koła. Sfotografujcie te przedmioty i zmierzcie ich wymiary, a następnie obliczcie ich obwody i pola powierzchni. Wykonajcie prezentację multimedialną, w której umieścicie fotografie i obliczenia. Nadajcie tej prezentacji ciekawy tytuł, np. Matematyka wokół nas, itp. </vt:lpstr>
      <vt:lpstr>Wasze działanie będzie miało bardzo praktyczny przebieg. Będziecie szukać matematyki w waszym najbliższym otoczeniu. Będziecie detektywami, którzy z aparatem fotograficznym wyruszą w poszukiwaniu figur matematycznych. Potem będziecie opracowywać zdobyte informacje, aby miały konkretne wykorzystanie w waszej szkole. Myślę, że będziecie się dobrze bawić i przy okazji uczyć. Powodzenia</vt:lpstr>
      <vt:lpstr>II Waszym drugim zadaniem będzie przygotowanie czytelnej, estetycznej, poprawnej ilustracji przedstawiającej figury płaskie i wzory na ich pola i obwody (trójkąta, kwadratu, prostokąta, równoległoboku, rombu, trapezu i koła). Najlepsza praca zostanie powieszona na tablicy w sali matematycznej, a jej pomniejszone kopie wkleicie do zeszytu z matematyki, jako pomoc w nauce. Musicie pamiętać, aby praca była na tyle duża, żeby łatwo ją było odczytać  z każdego miejsca w klasie. Mam nadzieję, że nie braknie Wam pomysłów. Możecie skorzystać z zaproponowanych linków, ale również własnej wyobraźni.</vt:lpstr>
      <vt:lpstr>Będziecie pracować w grupach 3-osobowych. Prezentację wykonajcie w programie PowerPoint. Ważne, aby była:  -  poprawna,   -  czytelna i estetyczna,  -  Nie zapomnijcie umieścić tytułu i Autorów,  -  Zaprezentujecie ją Waszym kolegom. </vt:lpstr>
      <vt:lpstr>Ilustrację ze wzorami możecie wykonać na komputerze i potem wydrukować lub możecie zrobić ją odręcznie (kredkami, pisakami, farbami...). Wybór należy do Was. Ważne,  aby praca spełniła podane wcześniej wymagania:  - poprawności,   - czytelności,   - estetyki,  -  Zaprezentujecie ją na końcu Waszym kolegom. </vt:lpstr>
      <vt:lpstr>  1. https://www.google.pl/search?q=figury+p%C5%82askie+wzory&amp;client=firefox-b&amp;source=lnms&amp;tbm=isch&amp;sa=X&amp;ved=0ahUKEwi1yeX8-ZnRAhUCDiwKHaQjC4oQ_AUICCgB&amp;biw=1271&amp;bih=635   2. http://www.math.edu.pl/pola-figur-plaskich  3. https://www.google.pl/search?q=figury+p%C5%82askie&amp;client=firefox-b&amp;sa=X&amp;biw=1271&amp;bih=635&amp;tbm=isch&amp;imgil=ylKIC-W2wA9m4M%253A%253BzACuBZBbgvJxrM%253Bhttp%25253A%25252F%25252Fmajapawelec.republika.pl%25252Ftexty%25252FPOLA_I_OBWODY.htm&amp;source=iu&amp;pf=m&amp;fir=ylKIC-W2wA9m4M%253A%252CzACuBZBbgvJxrM%252C_&amp;usg=__Y4E_xEBskaMop_AvcKA9u9xcS9w%3D&amp;ved=0ahUKEwjX4bC2-5nRAhVGAsAKHVhZC7sQyjcILQ&amp;ei=x0xlWJfiEsaEgAbYsq3YCw#imgrc=3WFZ3xnVlK0IxM%3A  4. http://mposwiatowska.republika.pl/  5. https://www.google.pl/search?q=powerpont&amp;ie=utf-8&amp;oe=utf-8&amp;client=firefox-b-ab&amp;gfe_rd=cr&amp;ei=KDyDWKTRC_Sv8wfIoIXIBw#q=wzory+na+pola+figur+1+gimnazjum  6. http://matematyka.opracowania.pl/pola_figur_na_poziomie_ucznia_klasy_6/  7. https://www.google.pl/search?q=pola+i+obwody+figur+p%C5%82askich&amp;client=firefox-b-ab&amp;tbm=isch&amp;tbo=u&amp;source=univ&amp;sa=X&amp;ved=0ahUKEwiO07iEjdPRAhUFGCwKHZm7CR0QsAQIJg&amp;biw=1272&amp;bih=663  8. http://www.epomoce.pl/matematyka_figury_bryly_wzory </vt:lpstr>
      <vt:lpstr>Prezentacja programu PowerPoint</vt:lpstr>
      <vt:lpstr>Prezentacja programu PowerPoint</vt:lpstr>
      <vt:lpstr>Prezentacja programu PowerPoint</vt:lpstr>
      <vt:lpstr>Jakie korzyści osiągnęliście z realizacji tego projektu?  1. Przekonaliście się, że nasze otoczenie jest matematyczne (pełne figur geometrycznych).  2. Utrwaliliście sobie nazwy  figur płaskich oraz wzory na ich obwód i pole.  3. Nauczyliście się wykorzystywać Internet jako źródło informacji.  4. Nauczyliście się opracowywać te informacje w różnych formach.  5. Uczyliście się trudnej sztuki współpracy w grupie. </vt:lpstr>
      <vt:lpstr>6. Mogliście poćwiczyć prezentowanie zebranych informacji Waszym kolegom.  7. Mogliście się poczuć w pełni odpowiedzialni za zdobywanie wiedzy.  8. Wasza praca może posłużyć Wam oraz innym osobom  z Waszej szkoły i nie tylko. </vt:lpstr>
      <vt:lpstr>1. Podział na grupy może być dokonany według dowolnych  kryteriów, np. ze względu na możliwości poznawcze uczniów, ich umiejętności, zainteresowania, tak aby „równo” rozłożyć siły w poszczególnych grupach.  2. Jeżeli chodzi o poszukiwane przez uczniów przedmioty  w kształcie danych figur geometrycznych, to nauczyciel powinien wcześniej sam „zbadać otoczenie” i w przypadku braku konkretnych elementów, powinien takie umieścić.  3. Czas na realizację projektu powinien być dostosowany do możliwości uczniów. Nie jest z góry narzucony.  4. Można też wprowadzić anonimową ocenę zaprezentowanej pracy danej grupy przez uczniów z innych grup.  5. Dobrze byłoby rozpowszechnić na terenie szkoły powstałe ilustracje, aby uczniowie widzieli, że ich praca ma praktyczne zastosowanie.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Sabina Folwarska</dc:creator>
  <cp:lastModifiedBy>xx xx</cp:lastModifiedBy>
  <cp:revision>19</cp:revision>
  <dcterms:created xsi:type="dcterms:W3CDTF">2017-08-23T08:09:52Z</dcterms:created>
  <dcterms:modified xsi:type="dcterms:W3CDTF">2019-10-09T11:08:29Z</dcterms:modified>
</cp:coreProperties>
</file>