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5" r:id="rId9"/>
    <p:sldId id="263" r:id="rId10"/>
    <p:sldId id="262" r:id="rId11"/>
    <p:sldId id="266" r:id="rId12"/>
    <p:sldId id="267" r:id="rId13"/>
    <p:sldId id="271" r:id="rId14"/>
    <p:sldId id="269" r:id="rId15"/>
    <p:sldId id="270" r:id="rId1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819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085C8FE-D91E-480E-9C59-E0DB3C8AC937}" type="datetimeFigureOut">
              <a:rPr lang="pl-PL" smtClean="0"/>
              <a:t>14.01.2020</a:t>
            </a:fld>
            <a:endParaRPr lang="pl-P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A353D16-D0BD-438C-91C1-10BF9ABC58F6}" type="slidenum">
              <a:rPr lang="pl-PL" smtClean="0"/>
              <a:t>‹#›</a:t>
            </a:fld>
            <a:endParaRPr lang="pl-P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C8FE-D91E-480E-9C59-E0DB3C8AC937}" type="datetimeFigureOut">
              <a:rPr lang="pl-PL" smtClean="0"/>
              <a:t>14.01.2020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3D16-D0BD-438C-91C1-10BF9ABC58F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C8FE-D91E-480E-9C59-E0DB3C8AC937}" type="datetimeFigureOut">
              <a:rPr lang="pl-PL" smtClean="0"/>
              <a:t>14.01.2020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3D16-D0BD-438C-91C1-10BF9ABC58F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C8FE-D91E-480E-9C59-E0DB3C8AC937}" type="datetimeFigureOut">
              <a:rPr lang="pl-PL" smtClean="0"/>
              <a:t>14.01.2020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3D16-D0BD-438C-91C1-10BF9ABC58F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C8FE-D91E-480E-9C59-E0DB3C8AC937}" type="datetimeFigureOut">
              <a:rPr lang="pl-PL" smtClean="0"/>
              <a:t>14.01.2020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3D16-D0BD-438C-91C1-10BF9ABC58F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C8FE-D91E-480E-9C59-E0DB3C8AC937}" type="datetimeFigureOut">
              <a:rPr lang="pl-PL" smtClean="0"/>
              <a:t>14.01.2020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3D16-D0BD-438C-91C1-10BF9ABC58F6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C8FE-D91E-480E-9C59-E0DB3C8AC937}" type="datetimeFigureOut">
              <a:rPr lang="pl-PL" smtClean="0"/>
              <a:t>14.01.2020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3D16-D0BD-438C-91C1-10BF9ABC58F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C8FE-D91E-480E-9C59-E0DB3C8AC937}" type="datetimeFigureOut">
              <a:rPr lang="pl-PL" smtClean="0"/>
              <a:t>14.01.2020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3D16-D0BD-438C-91C1-10BF9ABC58F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C8FE-D91E-480E-9C59-E0DB3C8AC937}" type="datetimeFigureOut">
              <a:rPr lang="pl-PL" smtClean="0"/>
              <a:t>14.01.2020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3D16-D0BD-438C-91C1-10BF9ABC58F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C8FE-D91E-480E-9C59-E0DB3C8AC937}" type="datetimeFigureOut">
              <a:rPr lang="pl-PL" smtClean="0"/>
              <a:t>14.01.2020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3D16-D0BD-438C-91C1-10BF9ABC58F6}" type="slidenum">
              <a:rPr lang="pl-PL" smtClean="0"/>
              <a:t>‹#›</a:t>
            </a:fld>
            <a:endParaRPr lang="pl-P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5C8FE-D91E-480E-9C59-E0DB3C8AC937}" type="datetimeFigureOut">
              <a:rPr lang="pl-PL" smtClean="0"/>
              <a:t>14.01.2020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3D16-D0BD-438C-91C1-10BF9ABC58F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shade val="94000"/>
                <a:satMod val="114000"/>
                <a:lumMod val="96000"/>
              </a:schemeClr>
            </a:gs>
            <a:gs pos="59000">
              <a:schemeClr val="bg2">
                <a:tint val="92000"/>
                <a:shade val="66000"/>
                <a:satMod val="110000"/>
                <a:lumMod val="80000"/>
              </a:schemeClr>
            </a:gs>
            <a:gs pos="100000">
              <a:schemeClr val="bg2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085C8FE-D91E-480E-9C59-E0DB3C8AC937}" type="datetimeFigureOut">
              <a:rPr lang="pl-PL" smtClean="0"/>
              <a:t>14.01.2020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A353D16-D0BD-438C-91C1-10BF9ABC58F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pl/search?q=budowa+uk%C5%82adu+pokarmowego&amp;client=firefox-b-ab&amp;tbm=isch&amp;tbo=u&amp;source=univ&amp;sa=X&amp;ved=0ahUKEwiIuezkub_SAhXCNpoKHelUDm0QsAQIGw&amp;biw=1366&amp;bih=610" TargetMode="External"/><Relationship Id="rId2" Type="http://schemas.openxmlformats.org/officeDocument/2006/relationships/hyperlink" Target="https://pl.wikipedia.org/wiki/Uk%C5%82ad_pokarmowy_cz%C5%82owiek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iologia.opracowania.pl/uk%C5%82ad_pokarmowy_i_od%C5%BCywianie/budowa_uk%C5%82adu_pokarmowego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orumzdrowia.pl/id,189,art,8774,ptitle,najczestsze-choroby-przelyku.htm" TargetMode="External"/><Relationship Id="rId3" Type="http://schemas.openxmlformats.org/officeDocument/2006/relationships/hyperlink" Target="https://pl.wikipedia.org/wiki/Jama_ustna" TargetMode="External"/><Relationship Id="rId7" Type="http://schemas.openxmlformats.org/officeDocument/2006/relationships/hyperlink" Target="http://bielawa.naszemiasto.pl/artykul/najczestsze-choroby-gardla,169595,art,t,id,tm.html" TargetMode="External"/><Relationship Id="rId2" Type="http://schemas.openxmlformats.org/officeDocument/2006/relationships/hyperlink" Target="http://anatomiac.w.interiowo.pl/ukl_pok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drowezywienie.edu.pl/choroby.htm" TargetMode="External"/><Relationship Id="rId5" Type="http://schemas.openxmlformats.org/officeDocument/2006/relationships/hyperlink" Target="http://gastrologia.mp.pl/objawy" TargetMode="External"/><Relationship Id="rId4" Type="http://schemas.openxmlformats.org/officeDocument/2006/relationships/hyperlink" Target="http://eszkola.pl/biologia/jama-ustna-5099.html" TargetMode="External"/><Relationship Id="rId9" Type="http://schemas.openxmlformats.org/officeDocument/2006/relationships/hyperlink" Target="http://www.forumzdrowia.pl/id,189,art,8775,ptitle,najczestsze-choroby-zoladka-i-dwunastnicy.htm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907704" y="1420927"/>
            <a:ext cx="6480720" cy="1470025"/>
          </a:xfrm>
        </p:spPr>
        <p:txBody>
          <a:bodyPr/>
          <a:lstStyle/>
          <a:p>
            <a:r>
              <a:rPr lang="pl-PL" b="1" dirty="0">
                <a:solidFill>
                  <a:schemeClr val="tx1"/>
                </a:solidFill>
              </a:rPr>
              <a:t>UKŁAD POKARMOWY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711749" y="3298159"/>
            <a:ext cx="4896544" cy="2795137"/>
          </a:xfrm>
        </p:spPr>
        <p:txBody>
          <a:bodyPr>
            <a:normAutofit lnSpcReduction="10000"/>
          </a:bodyPr>
          <a:lstStyle/>
          <a:p>
            <a:r>
              <a:rPr lang="pl-PL" b="1" dirty="0">
                <a:solidFill>
                  <a:srgbClr val="000000"/>
                </a:solidFill>
              </a:rPr>
              <a:t> </a:t>
            </a:r>
            <a:r>
              <a:rPr lang="pl-PL" b="1" dirty="0">
                <a:solidFill>
                  <a:srgbClr val="000000"/>
                </a:solidFill>
                <a:latin typeface="Comic Sans MS" pitchFamily="66"/>
              </a:rPr>
              <a:t>Web Quest jest przeznaczony dla gimnazjum.</a:t>
            </a:r>
          </a:p>
          <a:p>
            <a:r>
              <a:rPr lang="pl-PL" b="1" dirty="0">
                <a:solidFill>
                  <a:srgbClr val="000000"/>
                </a:solidFill>
                <a:latin typeface="Comic Sans MS" pitchFamily="66"/>
              </a:rPr>
              <a:t>Jego celem jest wzbudzenie zainteresowań uczniów układem pokarmowymi zdobycie nowych informacji na ten temat.</a:t>
            </a:r>
          </a:p>
          <a:p>
            <a:endParaRPr lang="pl-PL" b="1" dirty="0">
              <a:solidFill>
                <a:srgbClr val="000000"/>
              </a:solidFill>
              <a:latin typeface="Comic Sans MS" pitchFamily="66"/>
            </a:endParaRPr>
          </a:p>
          <a:p>
            <a:r>
              <a:rPr lang="pl-PL" b="1" dirty="0">
                <a:solidFill>
                  <a:srgbClr val="000000"/>
                </a:solidFill>
                <a:latin typeface="Comic Sans MS" pitchFamily="66"/>
              </a:rPr>
              <a:t/>
            </a:r>
            <a:br>
              <a:rPr lang="pl-PL" b="1" dirty="0">
                <a:solidFill>
                  <a:srgbClr val="000000"/>
                </a:solidFill>
                <a:latin typeface="Comic Sans MS" pitchFamily="66"/>
              </a:rPr>
            </a:br>
            <a:r>
              <a:rPr lang="pl-PL" b="1" dirty="0">
                <a:solidFill>
                  <a:srgbClr val="000000"/>
                </a:solidFill>
                <a:latin typeface="Comic Sans MS" pitchFamily="66"/>
              </a:rPr>
              <a:t>Autorem projektu jest: Joanna Lemirowska - Wronka</a:t>
            </a:r>
            <a:endParaRPr lang="pl-PL" dirty="0"/>
          </a:p>
        </p:txBody>
      </p:sp>
      <p:sp>
        <p:nvSpPr>
          <p:cNvPr id="4" name="AutoShape 2" descr="Znalezione obrazy dla zapytania uk&amp;lstrok;ad pokarmowy cz&amp;lstrok;owiek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8" y="3240297"/>
            <a:ext cx="2352741" cy="3141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E838AFB5-BFC3-4E5D-BC9A-7F4753FD8B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154"/>
            <a:ext cx="9144000" cy="1877232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6526" y="6300788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3369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title"/>
          </p:nvPr>
        </p:nvSpPr>
        <p:spPr>
          <a:xfrm>
            <a:off x="971600" y="260648"/>
            <a:ext cx="6768752" cy="936104"/>
          </a:xfrm>
        </p:spPr>
        <p:txBody>
          <a:bodyPr>
            <a:normAutofit/>
          </a:bodyPr>
          <a:lstStyle/>
          <a:p>
            <a:pPr algn="ctr"/>
            <a:r>
              <a:rPr lang="pl-PL" sz="4800" b="1" dirty="0">
                <a:solidFill>
                  <a:schemeClr val="tx1"/>
                </a:solidFill>
              </a:rPr>
              <a:t>ŹRÓDŁA</a:t>
            </a:r>
          </a:p>
        </p:txBody>
      </p:sp>
      <p:sp>
        <p:nvSpPr>
          <p:cNvPr id="7" name="Symbol zastępczy zawartości 6"/>
          <p:cNvSpPr>
            <a:spLocks noGrp="1"/>
          </p:cNvSpPr>
          <p:nvPr>
            <p:ph idx="1"/>
          </p:nvPr>
        </p:nvSpPr>
        <p:spPr>
          <a:xfrm>
            <a:off x="683568" y="1412776"/>
            <a:ext cx="7137241" cy="4419853"/>
          </a:xfrm>
        </p:spPr>
        <p:txBody>
          <a:bodyPr>
            <a:normAutofit lnSpcReduction="10000"/>
          </a:bodyPr>
          <a:lstStyle/>
          <a:p>
            <a:r>
              <a:rPr lang="pl-PL" dirty="0">
                <a:solidFill>
                  <a:schemeClr val="tx1"/>
                </a:solidFill>
                <a:hlinkClick r:id="rId2"/>
              </a:rPr>
              <a:t>https://pl.wikipedia.org/wiki/Uk%C5%82ad_pokarmowy_cz%C5%82owieka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pl-PL" dirty="0">
                <a:solidFill>
                  <a:schemeClr val="tx1"/>
                </a:solidFill>
                <a:hlinkClick r:id="rId3"/>
              </a:rPr>
              <a:t>https://www.google.pl/search?q=budowa+uk%C5%82adu+pokarmowego&amp;client=firefox-b-ab&amp;tbm=isch&amp;tbo=u&amp;source=univ&amp;sa=X&amp;ved=0ahUKEwiIuezkub_SAhXCNpoKHelUDm0QsAQIGw&amp;biw=1366&amp;bih=610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pl-PL" dirty="0">
                <a:solidFill>
                  <a:schemeClr val="tx1"/>
                </a:solidFill>
                <a:hlinkClick r:id="rId4"/>
              </a:rPr>
              <a:t>http://biologia.opracowania.pl/uk%C5%82ad_pokarmowy_i_od%C5%BCywianie/budowa_uk%C5%82adu_pokarmowego/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pl-PL" dirty="0">
                <a:solidFill>
                  <a:schemeClr val="tx1"/>
                </a:solidFill>
              </a:rPr>
              <a:t>http://ukladpokarmowy.prv.pl/about.html</a:t>
            </a:r>
          </a:p>
        </p:txBody>
      </p:sp>
    </p:spTree>
    <p:extLst>
      <p:ext uri="{BB962C8B-B14F-4D97-AF65-F5344CB8AC3E}">
        <p14:creationId xmlns:p14="http://schemas.microsoft.com/office/powerpoint/2010/main" val="327559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9632" y="476672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pl-PL" sz="4800" b="1" dirty="0">
                <a:solidFill>
                  <a:schemeClr val="tx1"/>
                </a:solidFill>
              </a:rPr>
              <a:t>ŹRÓDŁA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1556792"/>
            <a:ext cx="6921217" cy="4275837"/>
          </a:xfrm>
        </p:spPr>
        <p:txBody>
          <a:bodyPr>
            <a:normAutofit fontScale="85000" lnSpcReduction="20000"/>
          </a:bodyPr>
          <a:lstStyle/>
          <a:p>
            <a:r>
              <a:rPr lang="pl-PL" dirty="0">
                <a:hlinkClick r:id="rId2"/>
              </a:rPr>
              <a:t>http://anatomiac.w.interiowo.pl/ukl_pok.html</a:t>
            </a:r>
            <a:endParaRPr lang="pl-PL" dirty="0"/>
          </a:p>
          <a:p>
            <a:r>
              <a:rPr lang="pl-PL" dirty="0"/>
              <a:t>Jama ustna, gardło, przełyk, żołądek, jelito cienkie, jelito grube - </a:t>
            </a:r>
            <a:r>
              <a:rPr lang="pl-PL" b="1" dirty="0">
                <a:hlinkClick r:id="rId3"/>
              </a:rPr>
              <a:t>Wikipedia, wolna encyklopedia</a:t>
            </a:r>
            <a:endParaRPr lang="pl-PL" dirty="0"/>
          </a:p>
          <a:p>
            <a:r>
              <a:rPr lang="pl-PL" dirty="0">
                <a:hlinkClick r:id="rId4"/>
              </a:rPr>
              <a:t>http://eszkola.pl/biologia/jama-ustna-5099.html</a:t>
            </a:r>
            <a:endParaRPr lang="pl-PL" dirty="0"/>
          </a:p>
          <a:p>
            <a:r>
              <a:rPr lang="pl-PL" dirty="0">
                <a:hlinkClick r:id="rId5"/>
              </a:rPr>
              <a:t>http://gastrologia.mp.pl/objawy</a:t>
            </a:r>
            <a:endParaRPr lang="pl-PL" dirty="0"/>
          </a:p>
          <a:p>
            <a:r>
              <a:rPr lang="pl-PL" dirty="0">
                <a:hlinkClick r:id="rId6"/>
              </a:rPr>
              <a:t>http://zdrowezywienie.edu.pl/choroby.htm</a:t>
            </a:r>
            <a:endParaRPr lang="pl-PL" dirty="0"/>
          </a:p>
          <a:p>
            <a:r>
              <a:rPr lang="pl-PL" dirty="0">
                <a:hlinkClick r:id="rId7"/>
              </a:rPr>
              <a:t>http://bielawa.naszemiasto.pl/artykul/najczestsze-choroby-gardla,169595,art,t,id,tm.html</a:t>
            </a:r>
            <a:endParaRPr lang="pl-PL" dirty="0"/>
          </a:p>
          <a:p>
            <a:r>
              <a:rPr lang="pl-PL" dirty="0">
                <a:hlinkClick r:id="rId8"/>
              </a:rPr>
              <a:t>http://www.forumzdrowia.pl/id,189,art,8774,ptitle,najczestsze-choroby-przelyku.htm</a:t>
            </a:r>
            <a:endParaRPr lang="pl-PL" dirty="0"/>
          </a:p>
          <a:p>
            <a:r>
              <a:rPr lang="pl-PL" dirty="0">
                <a:hlinkClick r:id="rId9"/>
              </a:rPr>
              <a:t>http://www.forumzdrowia.pl/id,189,art,8775,ptitle,najczestsze-choroby-zoladka-i-dwunastnicy.htm</a:t>
            </a:r>
            <a:endParaRPr lang="pl-PL" dirty="0"/>
          </a:p>
          <a:p>
            <a:r>
              <a:rPr lang="pl-PL" dirty="0"/>
              <a:t>http://zdrowie.wp.pl/multimedia/galerie/art890.html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25225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pl-PL" sz="4800" b="1" dirty="0">
                <a:solidFill>
                  <a:schemeClr val="tx1"/>
                </a:solidFill>
              </a:rPr>
              <a:t>EWALUACJA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1367935"/>
              </p:ext>
            </p:extLst>
          </p:nvPr>
        </p:nvGraphicFramePr>
        <p:xfrm>
          <a:off x="755650" y="1484313"/>
          <a:ext cx="7777164" cy="15763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442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442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4429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1600" dirty="0"/>
                        <a:t>LICZBA PUNKTÓW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dirty="0"/>
                        <a:t>ZAWARTOŚĆ MERYTORYCZNA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Zebrane</a:t>
                      </a:r>
                      <a:r>
                        <a:rPr lang="pl-PL" sz="1400" baseline="0" dirty="0"/>
                        <a:t> informacje są  niepełne, jest sporo luk, pojawiają się informacje nie na temat. Słabe wykorzystanie źródeł</a:t>
                      </a:r>
                      <a:endParaRPr lang="pl-PL" sz="1400" dirty="0"/>
                    </a:p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Właściwe, poprawne informacje. Ewentualnie</a:t>
                      </a:r>
                      <a:r>
                        <a:rPr lang="pl-PL" sz="1400" baseline="0" dirty="0"/>
                        <a:t> niewielkie błędy.</a:t>
                      </a:r>
                    </a:p>
                    <a:p>
                      <a:r>
                        <a:rPr lang="pl-PL" sz="1400" baseline="0" dirty="0"/>
                        <a:t>Dobre wykorzystanie źródeł</a:t>
                      </a:r>
                      <a:endParaRPr lang="pl-PL" sz="1400" dirty="0"/>
                    </a:p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Poprawnie</a:t>
                      </a:r>
                      <a:r>
                        <a:rPr lang="pl-PL" sz="1400" baseline="0" dirty="0"/>
                        <a:t> zrealizowany temat, właściwe, wyczerpujące informacje, Bardzo dobre wykorzystanie podanych źródeł, ewentualnie inne źródła i dodatkowe wiadomości wykraczające poza program nauczania.</a:t>
                      </a:r>
                      <a:endParaRPr lang="pl-PL" sz="1400" dirty="0"/>
                    </a:p>
                    <a:p>
                      <a:endParaRPr lang="pl-P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dirty="0"/>
                        <a:t>ESTETYKA WYKONANIA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Praca</a:t>
                      </a:r>
                      <a:r>
                        <a:rPr lang="pl-PL" sz="1400" baseline="0" dirty="0"/>
                        <a:t> wykonana niedbale, mało czytelna, nie posiada grafik, ilustracji, brak podpisów. Złe rozplanowanie informacji na stronie.</a:t>
                      </a:r>
                      <a:endParaRPr lang="pl-PL" sz="1400" dirty="0"/>
                    </a:p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Praca wykonana starannie, czytelnie. Dobre rozplanowanie informacji na stronie. Posiada właściwą</a:t>
                      </a:r>
                      <a:r>
                        <a:rPr lang="pl-PL" sz="1400" baseline="0" dirty="0"/>
                        <a:t> grafikę.</a:t>
                      </a:r>
                      <a:endParaRPr lang="pl-PL" sz="1400" dirty="0"/>
                    </a:p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Praca bardzo estetyczna i kreatywna, przejrzysta, zachęcająca</a:t>
                      </a:r>
                      <a:r>
                        <a:rPr lang="pl-PL" sz="1400" baseline="0" dirty="0"/>
                        <a:t> do zapoznania się z nią. Właściwe rozplanowanie grafiki i tekstu. Praca ciekawa, kolorowa.</a:t>
                      </a:r>
                      <a:endParaRPr lang="pl-PL" sz="1400" dirty="0"/>
                    </a:p>
                    <a:p>
                      <a:endParaRPr lang="pl-P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dirty="0"/>
                        <a:t>ZAANGAŻOWANIE GRUPY W PRACĘ</a:t>
                      </a:r>
                    </a:p>
                    <a:p>
                      <a:r>
                        <a:rPr lang="pl-PL" sz="1400" dirty="0"/>
                        <a:t>I</a:t>
                      </a:r>
                      <a:r>
                        <a:rPr lang="pl-PL" sz="1400" baseline="0" dirty="0"/>
                        <a:t> UMIEJĘTNOŚĆ WSPÓŁPRACY</a:t>
                      </a:r>
                      <a:endParaRPr lang="pl-PL" sz="1400" dirty="0"/>
                    </a:p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Brak zaangażowania wszystkich członków grupy w kreatywną współpracę. </a:t>
                      </a:r>
                    </a:p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Dobra współpraca w grupie .</a:t>
                      </a:r>
                    </a:p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Pełne zaangażowanie</a:t>
                      </a:r>
                      <a:r>
                        <a:rPr lang="pl-PL" sz="1400" baseline="0" dirty="0"/>
                        <a:t> w pracę wszystkich członków grupy, wzajemne motywowanie się i pomoc w pracy. Wysoki poziom współpracy w grupie.</a:t>
                      </a:r>
                      <a:endParaRPr lang="pl-PL" sz="1400" dirty="0"/>
                    </a:p>
                    <a:p>
                      <a:endParaRPr lang="pl-P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dirty="0"/>
                        <a:t>PREZENTACJA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Praca przeczytana, nie zreferowana. Brak odpowiedzi na pytania sprawdzające zadane przez nauczyciela.</a:t>
                      </a:r>
                    </a:p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Prezentacja częściowo zreferowana,</a:t>
                      </a:r>
                      <a:r>
                        <a:rPr lang="pl-PL" sz="1400" baseline="0" dirty="0"/>
                        <a:t> a </a:t>
                      </a:r>
                      <a:r>
                        <a:rPr lang="pl-PL" sz="1400" dirty="0"/>
                        <a:t>częściowo przeczytana. Trudności</a:t>
                      </a:r>
                      <a:r>
                        <a:rPr lang="pl-PL" sz="1400" baseline="0" dirty="0"/>
                        <a:t> w udzielaniu odpowiedzi na pytania sprawdzające zadawane przez nauczyciela.</a:t>
                      </a:r>
                      <a:endParaRPr lang="pl-PL" sz="1400" dirty="0"/>
                    </a:p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Praca zreferowana w sposób ciekawy, uporządkowany, poprawny. Wykazanie rozumienia</a:t>
                      </a:r>
                      <a:r>
                        <a:rPr lang="pl-PL" sz="1400" baseline="0" dirty="0"/>
                        <a:t> </a:t>
                      </a:r>
                      <a:r>
                        <a:rPr lang="pl-PL" sz="1400" dirty="0"/>
                        <a:t>przedstawianych</a:t>
                      </a:r>
                      <a:r>
                        <a:rPr lang="pl-PL" sz="1400" baseline="0" dirty="0"/>
                        <a:t> treści. </a:t>
                      </a:r>
                      <a:r>
                        <a:rPr lang="pl-PL" sz="1400" dirty="0"/>
                        <a:t>Właściwe</a:t>
                      </a:r>
                      <a:r>
                        <a:rPr lang="pl-PL" sz="1400" baseline="0" dirty="0"/>
                        <a:t> </a:t>
                      </a:r>
                      <a:r>
                        <a:rPr lang="pl-PL" sz="1400" dirty="0"/>
                        <a:t>odpowiedzi na pytania sprawdzające nauczyciela.</a:t>
                      </a:r>
                    </a:p>
                    <a:p>
                      <a:endParaRPr lang="pl-P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dirty="0"/>
                        <a:t>PRZYGOTOWANIE ALBUMU I SCHEMATU BUDOWY</a:t>
                      </a:r>
                      <a:r>
                        <a:rPr lang="pl-PL" sz="1600" baseline="0" dirty="0"/>
                        <a:t> UKŁADU POKARMOWEGO</a:t>
                      </a:r>
                      <a:r>
                        <a:rPr lang="pl-PL" sz="16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Utrudnienia we współpracy uczniów przy tworzeniu albumu. Układ albumu chaotyczny.</a:t>
                      </a:r>
                      <a:r>
                        <a:rPr lang="pl-PL" sz="1400" baseline="0" dirty="0"/>
                        <a:t> Schemat układu pokarmowego mało czytelny, nie zawiera wszystkich elementów.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Dobra współpraca</a:t>
                      </a:r>
                      <a:r>
                        <a:rPr lang="pl-PL" sz="1400" baseline="0" dirty="0"/>
                        <a:t> w zespole. Układ albumu logiczny i spójny. Schemat układu pokarmowego wykonany właściwie, estetycznie, zawiera wszystkie, elementy i opisy.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Współpraca</a:t>
                      </a:r>
                      <a:r>
                        <a:rPr lang="pl-PL" sz="1400" baseline="0" dirty="0"/>
                        <a:t> całego zespołu klasowego na bardzo wysokim poziomie, duża kreatywność. Układ stron w albumie adekwatny do tematu, logiczny. Schemat układu pokarmowego wykonany estetycznie, ciekawie, z zastosowaniem interesującego rozwiązania </a:t>
                      </a:r>
                      <a:r>
                        <a:rPr lang="pl-PL" sz="1400" baseline="0" dirty="0" err="1"/>
                        <a:t>plastyczno</a:t>
                      </a:r>
                      <a:r>
                        <a:rPr lang="pl-PL" sz="1400" baseline="0" dirty="0"/>
                        <a:t> – technicznego, posiada wszystkie elementy i opisy, jest wyrazisty.</a:t>
                      </a:r>
                      <a:endParaRPr lang="pl-P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06325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pl-PL" sz="4800" b="1" dirty="0">
                <a:solidFill>
                  <a:schemeClr val="tx1"/>
                </a:solidFill>
              </a:rPr>
              <a:t>EWALUACJA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2323652"/>
            <a:ext cx="7497281" cy="3508977"/>
          </a:xfrm>
        </p:spPr>
        <p:txBody>
          <a:bodyPr/>
          <a:lstStyle/>
          <a:p>
            <a:pPr marL="68580" indent="0">
              <a:buNone/>
            </a:pPr>
            <a:endParaRPr lang="pl-PL" dirty="0"/>
          </a:p>
          <a:p>
            <a:pPr marL="68580" indent="0">
              <a:buNone/>
            </a:pPr>
            <a:endParaRPr lang="pl-PL" dirty="0"/>
          </a:p>
          <a:p>
            <a:pPr marL="68580" indent="0">
              <a:buNone/>
            </a:pPr>
            <a:endParaRPr lang="pl-PL" dirty="0"/>
          </a:p>
          <a:p>
            <a:pPr marL="68580" indent="0">
              <a:buNone/>
            </a:pPr>
            <a:r>
              <a:rPr lang="pl-PL" sz="2800" b="1" dirty="0">
                <a:solidFill>
                  <a:srgbClr val="FF0000"/>
                </a:solidFill>
              </a:rPr>
              <a:t>OCENA</a:t>
            </a:r>
          </a:p>
          <a:p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140571"/>
              </p:ext>
            </p:extLst>
          </p:nvPr>
        </p:nvGraphicFramePr>
        <p:xfrm>
          <a:off x="2555776" y="2132856"/>
          <a:ext cx="4824536" cy="4113498"/>
        </p:xfrm>
        <a:graphic>
          <a:graphicData uri="http://schemas.openxmlformats.org/drawingml/2006/table">
            <a:tbl>
              <a:tblPr firstRow="1" firstCol="1" bandRow="1"/>
              <a:tblGrid>
                <a:gridCol w="12717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527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PUNKTY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effectLst/>
                          <a:latin typeface="Times New Roman"/>
                        </a:rPr>
                        <a:t>OCENA</a:t>
                      </a:r>
                      <a:endParaRPr lang="pl-PL" sz="18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3575">
                <a:tc>
                  <a:txBody>
                    <a:bodyPr/>
                    <a:lstStyle/>
                    <a:p>
                      <a:r>
                        <a:rPr lang="pl-PL" dirty="0">
                          <a:effectLst/>
                        </a:rPr>
                        <a:t>   &lt;3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effectLst/>
                        </a:rPr>
                        <a:t>Niedostateczna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3575">
                <a:tc>
                  <a:txBody>
                    <a:bodyPr/>
                    <a:lstStyle/>
                    <a:p>
                      <a:r>
                        <a:rPr lang="pl-PL" dirty="0">
                          <a:effectLst/>
                        </a:rPr>
                        <a:t>   3-6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effectLst/>
                        </a:rPr>
                        <a:t>Dopuszczająca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3575">
                <a:tc>
                  <a:txBody>
                    <a:bodyPr/>
                    <a:lstStyle/>
                    <a:p>
                      <a:r>
                        <a:rPr lang="pl-PL" dirty="0">
                          <a:effectLst/>
                        </a:rPr>
                        <a:t>   7-9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effectLst/>
                        </a:rPr>
                        <a:t>Dostateczna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13575">
                <a:tc>
                  <a:txBody>
                    <a:bodyPr/>
                    <a:lstStyle/>
                    <a:p>
                      <a:r>
                        <a:rPr lang="pl-PL" dirty="0">
                          <a:effectLst/>
                        </a:rPr>
                        <a:t> 10-11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effectLst/>
                        </a:rPr>
                        <a:t>Dobra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13575">
                <a:tc>
                  <a:txBody>
                    <a:bodyPr/>
                    <a:lstStyle/>
                    <a:p>
                      <a:r>
                        <a:rPr lang="pl-PL" dirty="0">
                          <a:effectLst/>
                        </a:rPr>
                        <a:t> 12-13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effectLst/>
                        </a:rPr>
                        <a:t>Bardzo Dobra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13575">
                <a:tc>
                  <a:txBody>
                    <a:bodyPr/>
                    <a:lstStyle/>
                    <a:p>
                      <a:r>
                        <a:rPr lang="pl-PL" dirty="0">
                          <a:effectLst/>
                        </a:rPr>
                        <a:t> 14-15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effectLst/>
                        </a:rPr>
                        <a:t>Celująca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2183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6880728" cy="936104"/>
          </a:xfrm>
        </p:spPr>
        <p:txBody>
          <a:bodyPr/>
          <a:lstStyle/>
          <a:p>
            <a:pPr algn="ctr"/>
            <a:r>
              <a:rPr lang="pl-PL" b="1" dirty="0">
                <a:solidFill>
                  <a:schemeClr val="tx1"/>
                </a:solidFill>
              </a:rPr>
              <a:t>KONKLUZJA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277" y="4365104"/>
            <a:ext cx="3147446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268760"/>
            <a:ext cx="7920880" cy="5256584"/>
          </a:xfrm>
        </p:spPr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pl-PL" u="sng" dirty="0"/>
              <a:t>Korzyści, jakie osiągnęliście w czasie realizacji projektu:</a:t>
            </a:r>
            <a:endParaRPr lang="pl-PL" dirty="0"/>
          </a:p>
          <a:p>
            <a:r>
              <a:rPr lang="pl-PL" dirty="0"/>
              <a:t>Nabyliście umiejętności zdobywania informacji w oparciu o Internet i przetwarzania ich;</a:t>
            </a:r>
          </a:p>
          <a:p>
            <a:r>
              <a:rPr lang="pl-PL" dirty="0"/>
              <a:t>Doskonaliliście swoje umiejętności współpracy w grupie i całym zespole;</a:t>
            </a:r>
          </a:p>
          <a:p>
            <a:r>
              <a:rPr lang="pl-PL" dirty="0"/>
              <a:t>Wasza praca indywidualna, grupowa i zespołowa przyczyniła się do powstania pięknego albumu o układzie pokarmowym człowieka, który może zostać wykorzystany jako pomoc i ułatwi przyswajanie wiadomości na ten temat;</a:t>
            </a:r>
          </a:p>
          <a:p>
            <a:r>
              <a:rPr lang="pl-PL" dirty="0"/>
              <a:t>Samodzielne wyszukiwanie informacji o poszczególnych elementach układu pokarmowego i jego chorobach przyczyniło się do zwiększenia wiedzy o własnym organizmie. </a:t>
            </a:r>
          </a:p>
        </p:txBody>
      </p:sp>
    </p:spTree>
    <p:extLst>
      <p:ext uri="{BB962C8B-B14F-4D97-AF65-F5344CB8AC3E}">
        <p14:creationId xmlns:p14="http://schemas.microsoft.com/office/powerpoint/2010/main" val="41044811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59628" y="1988840"/>
            <a:ext cx="7024744" cy="792088"/>
          </a:xfrm>
        </p:spPr>
        <p:txBody>
          <a:bodyPr>
            <a:normAutofit/>
          </a:bodyPr>
          <a:lstStyle/>
          <a:p>
            <a:pPr algn="ctr"/>
            <a:r>
              <a:rPr lang="pl-PL" sz="3500" b="1" dirty="0">
                <a:solidFill>
                  <a:schemeClr val="tx1"/>
                </a:solidFill>
              </a:rPr>
              <a:t>PORADNIK DLA NAUCZYCIELA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756" y="2924944"/>
            <a:ext cx="8964488" cy="367240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pl-PL" sz="1500" dirty="0">
                <a:solidFill>
                  <a:schemeClr val="tx1"/>
                </a:solidFill>
              </a:rPr>
              <a:t>1. Przed rozpoczęciem projektu, należy dokładnie zapoznać uczniów z treścią zadań, dostosowując sposób komunikacji do możliwości uczniów. </a:t>
            </a:r>
          </a:p>
          <a:p>
            <a:pPr marL="68580" indent="0">
              <a:buNone/>
            </a:pPr>
            <a:r>
              <a:rPr lang="pl-PL" sz="1500" dirty="0">
                <a:solidFill>
                  <a:schemeClr val="tx1"/>
                </a:solidFill>
              </a:rPr>
              <a:t>2. Należy zapoznać uczniów z zasadami bezpiecznego korzystania z Internetu. Nauczyciel powinien z uczniami przejrzeć źródła internetowe, pomagając w ich zrozumieniu.</a:t>
            </a:r>
          </a:p>
          <a:p>
            <a:pPr marL="68580" indent="0">
              <a:buNone/>
            </a:pPr>
            <a:r>
              <a:rPr lang="pl-PL" sz="1500" dirty="0">
                <a:solidFill>
                  <a:schemeClr val="tx1"/>
                </a:solidFill>
              </a:rPr>
              <a:t>3. Nauczyciel powinien przygotować kartki z zagadnieniami do opracowania dla każdej grupy oraz wytycznymi związanymi z pracą.</a:t>
            </a:r>
          </a:p>
          <a:p>
            <a:pPr marL="68580" indent="0">
              <a:buNone/>
            </a:pPr>
            <a:r>
              <a:rPr lang="pl-PL" sz="1500" dirty="0">
                <a:solidFill>
                  <a:schemeClr val="tx1"/>
                </a:solidFill>
              </a:rPr>
              <a:t>4. Zespół klasowy dzielimy na grupy w taki sposób, by dostosować pracę do ich możliwości, by każdy miał szansę się w pełni realizować w trakcie trwania projektu.</a:t>
            </a:r>
          </a:p>
          <a:p>
            <a:pPr marL="68580" indent="0">
              <a:buNone/>
            </a:pPr>
            <a:r>
              <a:rPr lang="pl-PL" sz="1500" dirty="0">
                <a:solidFill>
                  <a:schemeClr val="tx1"/>
                </a:solidFill>
              </a:rPr>
              <a:t>5. Na projekt można przeznaczyć od trzech do czterech godzin – w zależności  od możliwości uczniów.</a:t>
            </a:r>
          </a:p>
          <a:p>
            <a:pPr marL="68580" indent="0">
              <a:buNone/>
            </a:pPr>
            <a:endParaRPr lang="pl-PL" dirty="0">
              <a:solidFill>
                <a:schemeClr val="tx1"/>
              </a:solidFill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EC6680C8-5A7D-48A9-8A74-2EEDD69431D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877232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462" y="6200092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2758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pl-PL" sz="4800" b="1" dirty="0">
                <a:solidFill>
                  <a:schemeClr val="tx1"/>
                </a:solidFill>
              </a:rPr>
              <a:t>SPIS TREŚCI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1. Wprowadzenie</a:t>
            </a:r>
          </a:p>
          <a:p>
            <a:pPr marL="0" indent="0">
              <a:buNone/>
            </a:pPr>
            <a:r>
              <a:rPr lang="pl-PL" dirty="0"/>
              <a:t>2. Zadania</a:t>
            </a:r>
          </a:p>
          <a:p>
            <a:pPr marL="0" indent="0">
              <a:buNone/>
            </a:pPr>
            <a:r>
              <a:rPr lang="pl-PL" dirty="0"/>
              <a:t>3. Proces</a:t>
            </a:r>
          </a:p>
          <a:p>
            <a:pPr marL="0" indent="0">
              <a:buNone/>
            </a:pPr>
            <a:r>
              <a:rPr lang="pl-PL" dirty="0"/>
              <a:t>4. Źródła</a:t>
            </a:r>
          </a:p>
          <a:p>
            <a:pPr marL="0" indent="0">
              <a:buNone/>
            </a:pPr>
            <a:r>
              <a:rPr lang="pl-PL" dirty="0"/>
              <a:t>5. Ewaluacja</a:t>
            </a:r>
          </a:p>
          <a:p>
            <a:pPr marL="0" indent="0">
              <a:buNone/>
            </a:pPr>
            <a:r>
              <a:rPr lang="pl-PL" dirty="0"/>
              <a:t>6. Konkluzja</a:t>
            </a:r>
          </a:p>
          <a:p>
            <a:pPr marL="0" indent="0">
              <a:buNone/>
            </a:pPr>
            <a:r>
              <a:rPr lang="pl-PL" dirty="0"/>
              <a:t>7. Poradnik dla nauczyciela</a:t>
            </a:r>
          </a:p>
        </p:txBody>
      </p:sp>
    </p:spTree>
    <p:extLst>
      <p:ext uri="{BB962C8B-B14F-4D97-AF65-F5344CB8AC3E}">
        <p14:creationId xmlns:p14="http://schemas.microsoft.com/office/powerpoint/2010/main" val="3228816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5341567" cy="864096"/>
          </a:xfrm>
        </p:spPr>
        <p:txBody>
          <a:bodyPr/>
          <a:lstStyle/>
          <a:p>
            <a:pPr algn="ctr"/>
            <a:r>
              <a:rPr lang="pl-PL" b="1" dirty="0">
                <a:solidFill>
                  <a:schemeClr val="tx1"/>
                </a:solidFill>
              </a:rPr>
              <a:t>WSTĘP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3131840" y="1052736"/>
            <a:ext cx="5554960" cy="5328592"/>
          </a:xfrm>
        </p:spPr>
        <p:txBody>
          <a:bodyPr>
            <a:normAutofit/>
          </a:bodyPr>
          <a:lstStyle/>
          <a:p>
            <a:endParaRPr lang="pl-PL" sz="3600" dirty="0"/>
          </a:p>
          <a:p>
            <a:r>
              <a:rPr lang="pl-PL" sz="3600" dirty="0"/>
              <a:t>Wyobraź sobie, że czujesz się głodny. Biegniesz szybko do lodówki, robisz sobie kanapkę i zjadasz ze smakiem. Już jesteś zadowolony i tylko to Cię interesuje.... STOP !</a:t>
            </a:r>
          </a:p>
          <a:p>
            <a:endParaRPr lang="pl-PL" sz="3600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1556792"/>
            <a:ext cx="2715127" cy="3528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3902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052736"/>
            <a:ext cx="5832648" cy="5464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07704" y="476672"/>
            <a:ext cx="3856274" cy="961176"/>
          </a:xfrm>
        </p:spPr>
        <p:txBody>
          <a:bodyPr/>
          <a:lstStyle/>
          <a:p>
            <a:pPr algn="ctr"/>
            <a:r>
              <a:rPr lang="pl-PL" b="1" dirty="0">
                <a:solidFill>
                  <a:schemeClr val="tx1"/>
                </a:solidFill>
              </a:rPr>
              <a:t>WSTĘP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15716" y="1491342"/>
            <a:ext cx="5328592" cy="5366658"/>
          </a:xfrm>
        </p:spPr>
        <p:txBody>
          <a:bodyPr>
            <a:normAutofit fontScale="92500"/>
          </a:bodyPr>
          <a:lstStyle/>
          <a:p>
            <a:r>
              <a:rPr lang="pl-PL" dirty="0"/>
              <a:t> Czy wiesz po co , tak naprawdę, JESZ?!</a:t>
            </a:r>
          </a:p>
          <a:p>
            <a:r>
              <a:rPr lang="pl-PL" dirty="0"/>
              <a:t> Do czego faktycznie służy Twój UKŁAD POKARMOWY?</a:t>
            </a:r>
          </a:p>
          <a:p>
            <a:r>
              <a:rPr lang="pl-PL" dirty="0"/>
              <a:t> Jaka jest droga połykanego przez Ciebie jedzenia? Przez jakie organy Twojego organizmu musi przejść?</a:t>
            </a:r>
          </a:p>
          <a:p>
            <a:r>
              <a:rPr lang="pl-PL" dirty="0"/>
              <a:t>Na wszystkie te pytania znajdziesz odpowiedź dzięki współpracy z kolegami i koleżankami oraz samodzielnej pracy polegającej na odkrywaniu informacji na temat układu pokarmowego człowieka</a:t>
            </a:r>
            <a:r>
              <a:rPr lang="pl-PL" b="1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97672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31640" y="332656"/>
            <a:ext cx="6736594" cy="889168"/>
          </a:xfrm>
        </p:spPr>
        <p:txBody>
          <a:bodyPr/>
          <a:lstStyle/>
          <a:p>
            <a:pPr algn="ctr"/>
            <a:r>
              <a:rPr lang="pl-PL" b="1" dirty="0">
                <a:solidFill>
                  <a:schemeClr val="tx1"/>
                </a:solidFill>
              </a:rPr>
              <a:t>ZADANIE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0" y="1412776"/>
            <a:ext cx="7488832" cy="4680520"/>
          </a:xfrm>
        </p:spPr>
        <p:txBody>
          <a:bodyPr>
            <a:normAutofit fontScale="92500" lnSpcReduction="20000"/>
          </a:bodyPr>
          <a:lstStyle/>
          <a:p>
            <a:r>
              <a:rPr lang="pl-PL" sz="2800" dirty="0"/>
              <a:t>Waszym zadaniem jest utworzenie albumu w formacie A3 zawierającego informacje i zdjęcia dotyczące układu pokarmowego oraz  jego chorób, a następnie zreferowanie przed całą klasą. Dodatkowo wspólnie stworzycie schemat budowy układu pokarmowego, który zamieścicie na końcu albumu. Na wykonanie zadania macie 3 tygodnie.</a:t>
            </a:r>
          </a:p>
          <a:p>
            <a:r>
              <a:rPr lang="pl-PL" sz="2800" dirty="0"/>
              <a:t>Każda grupa powinna w swojej pracy umieścić informacje na temat:  </a:t>
            </a:r>
            <a:r>
              <a:rPr lang="pl-PL" sz="2800" dirty="0">
                <a:solidFill>
                  <a:schemeClr val="accent3">
                    <a:lumMod val="75000"/>
                  </a:schemeClr>
                </a:solidFill>
              </a:rPr>
              <a:t>funkcji</a:t>
            </a:r>
            <a:r>
              <a:rPr lang="pl-PL" sz="2800" dirty="0"/>
              <a:t>, </a:t>
            </a:r>
            <a:r>
              <a:rPr lang="pl-PL" sz="2800" dirty="0">
                <a:solidFill>
                  <a:srgbClr val="7030A0"/>
                </a:solidFill>
              </a:rPr>
              <a:t>położenia</a:t>
            </a:r>
            <a:r>
              <a:rPr lang="pl-PL" sz="2800" dirty="0"/>
              <a:t>, </a:t>
            </a:r>
            <a:r>
              <a:rPr lang="pl-PL" sz="2800" dirty="0">
                <a:solidFill>
                  <a:srgbClr val="FFFF00"/>
                </a:solidFill>
              </a:rPr>
              <a:t>budowy</a:t>
            </a:r>
            <a:r>
              <a:rPr lang="pl-PL" sz="2800" dirty="0"/>
              <a:t>, </a:t>
            </a:r>
            <a:r>
              <a:rPr lang="pl-PL" sz="2800" dirty="0">
                <a:solidFill>
                  <a:srgbClr val="FF0000"/>
                </a:solidFill>
              </a:rPr>
              <a:t>wielkość</a:t>
            </a:r>
            <a:r>
              <a:rPr lang="pl-PL" sz="2800" dirty="0"/>
              <a:t> i </a:t>
            </a:r>
            <a:r>
              <a:rPr lang="pl-PL" sz="2800" dirty="0">
                <a:solidFill>
                  <a:srgbClr val="0070C0"/>
                </a:solidFill>
              </a:rPr>
              <a:t>choroby</a:t>
            </a:r>
            <a:r>
              <a:rPr lang="pl-PL" sz="2800" dirty="0"/>
              <a:t> danego elementu układu pokarmowego. </a:t>
            </a:r>
          </a:p>
        </p:txBody>
      </p:sp>
    </p:spTree>
    <p:extLst>
      <p:ext uri="{BB962C8B-B14F-4D97-AF65-F5344CB8AC3E}">
        <p14:creationId xmlns:p14="http://schemas.microsoft.com/office/powerpoint/2010/main" val="1194289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828600" y="269776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pl-PL" sz="4800" b="1" dirty="0">
                <a:solidFill>
                  <a:schemeClr val="tx1"/>
                </a:solidFill>
              </a:rPr>
              <a:t>PROCES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1000"/>
                    </a14:imgEffect>
                    <a14:imgEffect>
                      <a14:brightnessContrast bright="79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775" y="692696"/>
            <a:ext cx="3686442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12776"/>
            <a:ext cx="8136904" cy="5040560"/>
          </a:xfrm>
        </p:spPr>
        <p:txBody>
          <a:bodyPr>
            <a:normAutofit lnSpcReduction="10000"/>
          </a:bodyPr>
          <a:lstStyle/>
          <a:p>
            <a:pPr lvl="0"/>
            <a:r>
              <a:rPr lang="pl-PL" dirty="0"/>
              <a:t>Podzielicie się na 3 grupy. Każda grupa będzie miała za zadanie stworzyć zbiór informacji, związanych z tematem tego projektu.</a:t>
            </a:r>
          </a:p>
          <a:p>
            <a:pPr lvl="0"/>
            <a:r>
              <a:rPr lang="pl-PL" dirty="0"/>
              <a:t>GRUPA A:</a:t>
            </a:r>
          </a:p>
          <a:p>
            <a:pPr lvl="0"/>
            <a:r>
              <a:rPr lang="pl-PL" dirty="0"/>
              <a:t>- jama ustna i choroby jamy ustnej</a:t>
            </a:r>
          </a:p>
          <a:p>
            <a:pPr lvl="0"/>
            <a:r>
              <a:rPr lang="pl-PL" dirty="0"/>
              <a:t>- gardło i choroby gardła</a:t>
            </a:r>
          </a:p>
          <a:p>
            <a:pPr lvl="0"/>
            <a:r>
              <a:rPr lang="pl-PL" dirty="0"/>
              <a:t>GRUPA B:</a:t>
            </a:r>
          </a:p>
          <a:p>
            <a:pPr lvl="0"/>
            <a:r>
              <a:rPr lang="pl-PL" dirty="0"/>
              <a:t>- przełyk i choroby przełyku</a:t>
            </a:r>
          </a:p>
          <a:p>
            <a:pPr lvl="0"/>
            <a:r>
              <a:rPr lang="pl-PL" dirty="0"/>
              <a:t>- żołądek i choroby żołądka </a:t>
            </a:r>
          </a:p>
          <a:p>
            <a:pPr lvl="0"/>
            <a:r>
              <a:rPr lang="pl-PL" dirty="0"/>
              <a:t>GRUPA C:</a:t>
            </a:r>
          </a:p>
          <a:p>
            <a:pPr lvl="0"/>
            <a:r>
              <a:rPr lang="pl-PL" dirty="0"/>
              <a:t>- jelito cienkie i choroby jelita cienkiego</a:t>
            </a:r>
          </a:p>
          <a:p>
            <a:pPr lvl="0"/>
            <a:r>
              <a:rPr lang="pl-PL" dirty="0"/>
              <a:t>-  jelito grube i choroby jelita grubego.</a:t>
            </a:r>
          </a:p>
          <a:p>
            <a:pPr lvl="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83104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51720" y="-207314"/>
            <a:ext cx="4176464" cy="1224136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chemeClr val="tx1"/>
                </a:solidFill>
              </a:rPr>
              <a:t>PROCES</a:t>
            </a:r>
            <a:endParaRPr lang="pl-PL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"/>
                    </a14:imgEffect>
                    <a14:imgEffect>
                      <a14:saturation sat="0"/>
                    </a14:imgEffect>
                    <a14:imgEffect>
                      <a14:brightnessContrast brigh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052736"/>
            <a:ext cx="4896544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268760"/>
            <a:ext cx="7632848" cy="6552728"/>
          </a:xfrm>
        </p:spPr>
        <p:txBody>
          <a:bodyPr>
            <a:normAutofit lnSpcReduction="10000"/>
          </a:bodyPr>
          <a:lstStyle/>
          <a:p>
            <a:r>
              <a:rPr lang="pl-PL" dirty="0"/>
              <a:t>Pozyskane wiadomości , informacje, rysunki, zdjęcia przygotujcie na kartach o formacie A3 </a:t>
            </a:r>
          </a:p>
          <a:p>
            <a:r>
              <a:rPr lang="pl-PL" dirty="0"/>
              <a:t>Na przygotowanie kart do albumu  będziecie mieli tydzień czasu -  przynosicie gotowe karty  na kolejne zajęcia  biologii.</a:t>
            </a:r>
          </a:p>
          <a:p>
            <a:r>
              <a:rPr lang="pl-PL" dirty="0"/>
              <a:t>Z kart wspólnie tworzycie jeden, wspólny album dotyczący układu pokarmowego człowieka.</a:t>
            </a:r>
          </a:p>
          <a:p>
            <a:r>
              <a:rPr lang="pl-PL" dirty="0"/>
              <a:t> Na podstawie zdobytych w trakcie przygotowywania albumu informacji, tworzycie wspólnie ostatnią kartę albumu, na której ma być model układu pokarmowego. Sposób wykonania zależy od Was (może być namalowany, zrobiony z różnego rodzaju materiałów, może też być ruchomy – tzn. z możliwością przyczepiania i odczepiania do karty poszczególnych elementów  przewodu pokarmowego).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07538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>
          <a:xfrm>
            <a:off x="899592" y="404664"/>
            <a:ext cx="3528510" cy="9611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l-PL" sz="4800" b="1" dirty="0">
                <a:solidFill>
                  <a:schemeClr val="tx1"/>
                </a:solidFill>
              </a:rPr>
              <a:t>PROCES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862129"/>
            <a:ext cx="3024336" cy="5015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ymbol zastępczy zawartości 2"/>
          <p:cNvSpPr txBox="1">
            <a:spLocks/>
          </p:cNvSpPr>
          <p:nvPr/>
        </p:nvSpPr>
        <p:spPr>
          <a:xfrm>
            <a:off x="539553" y="1556792"/>
            <a:ext cx="5472607" cy="48965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800" dirty="0"/>
              <a:t>Na kolejnych zajęciach każda z grup referuje swoje zagadnienie, aby podzielić się z pozostałymi uczniami zdobytymi informacjami. </a:t>
            </a:r>
          </a:p>
          <a:p>
            <a:r>
              <a:rPr lang="pl-PL" sz="2800" dirty="0"/>
              <a:t>Na koniec nauczyciel będzie zadawał pytania</a:t>
            </a:r>
          </a:p>
          <a:p>
            <a:r>
              <a:rPr lang="pl-PL" sz="2800" dirty="0"/>
              <a:t>W celu sprawdzenia , ile informacji zapamiętaliście.</a:t>
            </a:r>
          </a:p>
        </p:txBody>
      </p:sp>
    </p:spTree>
    <p:extLst>
      <p:ext uri="{BB962C8B-B14F-4D97-AF65-F5344CB8AC3E}">
        <p14:creationId xmlns:p14="http://schemas.microsoft.com/office/powerpoint/2010/main" val="2344830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4176464" cy="1152128"/>
          </a:xfrm>
        </p:spPr>
        <p:txBody>
          <a:bodyPr>
            <a:normAutofit/>
          </a:bodyPr>
          <a:lstStyle/>
          <a:p>
            <a:pPr algn="ctr"/>
            <a:r>
              <a:rPr lang="pl-PL" sz="4800" b="1" dirty="0">
                <a:solidFill>
                  <a:schemeClr val="tx1"/>
                </a:solidFill>
              </a:rPr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412776"/>
            <a:ext cx="8352928" cy="5184576"/>
          </a:xfrm>
        </p:spPr>
        <p:txBody>
          <a:bodyPr>
            <a:normAutofit lnSpcReduction="10000"/>
          </a:bodyPr>
          <a:lstStyle/>
          <a:p>
            <a:pPr indent="-342900"/>
            <a:r>
              <a:rPr lang="pl-PL" dirty="0"/>
              <a:t>Informacji potrzebnych do przygotowania zadania szukajcie w podanych stronach internetowych lub innych wam znanych.</a:t>
            </a:r>
          </a:p>
          <a:p>
            <a:pPr indent="-342900"/>
            <a:r>
              <a:rPr lang="pl-PL" dirty="0"/>
              <a:t>Praca musi być estetyczna (ładnie wykonana),</a:t>
            </a:r>
          </a:p>
          <a:p>
            <a:pPr marL="0" indent="0">
              <a:buNone/>
            </a:pPr>
            <a:r>
              <a:rPr lang="pl-PL" dirty="0"/>
              <a:t>     w ciekawej, wyczerpującej, różnorodnej formie.</a:t>
            </a:r>
          </a:p>
          <a:p>
            <a:pPr indent="-342900"/>
            <a:r>
              <a:rPr lang="pl-PL" dirty="0"/>
              <a:t> </a:t>
            </a:r>
            <a:r>
              <a:rPr lang="pl-PL" u="sng" dirty="0"/>
              <a:t>W każdej prezentacji musi być podany:</a:t>
            </a:r>
          </a:p>
          <a:p>
            <a:r>
              <a:rPr lang="pl-PL" dirty="0"/>
              <a:t>1</a:t>
            </a:r>
            <a:r>
              <a:rPr lang="pl-PL" b="1" dirty="0"/>
              <a:t>. Temat </a:t>
            </a:r>
            <a:r>
              <a:rPr lang="pl-PL" dirty="0"/>
              <a:t>(inny dla każdej grupy).</a:t>
            </a:r>
          </a:p>
          <a:p>
            <a:r>
              <a:rPr lang="pl-PL" dirty="0"/>
              <a:t>2</a:t>
            </a:r>
            <a:r>
              <a:rPr lang="pl-PL" b="1" dirty="0"/>
              <a:t>. Imiona, nazwiska uczniów którzy ją przygotowali.</a:t>
            </a:r>
          </a:p>
          <a:p>
            <a:r>
              <a:rPr lang="pl-PL" dirty="0"/>
              <a:t>3. Opracowanie tematu według wytycznych.</a:t>
            </a:r>
          </a:p>
          <a:p>
            <a:r>
              <a:rPr lang="pl-PL" dirty="0"/>
              <a:t>4. Każda grupa samodzielnie prezentuje klasie swoją pracę.</a:t>
            </a:r>
          </a:p>
          <a:p>
            <a:r>
              <a:rPr lang="pl-PL" dirty="0"/>
              <a:t>5. Każda grupa prezentuje swoja pracę przed całą klasą.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734123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369</TotalTime>
  <Words>1119</Words>
  <Application>Microsoft Office PowerPoint</Application>
  <PresentationFormat>Pokaz na ekranie (4:3)</PresentationFormat>
  <Paragraphs>127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0" baseType="lpstr">
      <vt:lpstr>Century Gothic</vt:lpstr>
      <vt:lpstr>Comic Sans MS</vt:lpstr>
      <vt:lpstr>Times New Roman</vt:lpstr>
      <vt:lpstr>Wingdings 2</vt:lpstr>
      <vt:lpstr>Austin</vt:lpstr>
      <vt:lpstr>UKŁAD POKARMOWY</vt:lpstr>
      <vt:lpstr>SPIS TREŚCI</vt:lpstr>
      <vt:lpstr>WSTĘP</vt:lpstr>
      <vt:lpstr>WSTĘP</vt:lpstr>
      <vt:lpstr>ZADANIE</vt:lpstr>
      <vt:lpstr>PROCES</vt:lpstr>
      <vt:lpstr>PROCES</vt:lpstr>
      <vt:lpstr>Prezentacja programu PowerPoint</vt:lpstr>
      <vt:lpstr>PROCES</vt:lpstr>
      <vt:lpstr>ŹRÓDŁA</vt:lpstr>
      <vt:lpstr>ŹRÓDŁA</vt:lpstr>
      <vt:lpstr>EWALUACJA</vt:lpstr>
      <vt:lpstr>EWALUACJA</vt:lpstr>
      <vt:lpstr>KONKLUZJA</vt:lpstr>
      <vt:lpstr>PORADNIK DLA NAUCZYCIELA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Joanna Wronka</dc:creator>
  <cp:lastModifiedBy>Anna Basta</cp:lastModifiedBy>
  <cp:revision>34</cp:revision>
  <dcterms:created xsi:type="dcterms:W3CDTF">2017-03-05T12:23:35Z</dcterms:created>
  <dcterms:modified xsi:type="dcterms:W3CDTF">2020-01-14T13:44:06Z</dcterms:modified>
</cp:coreProperties>
</file>