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96CDA-7A8B-41DF-A3AA-7D3737AE0FB6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6857E-36F5-4ACE-99B7-F9B9F6E3CA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517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6857E-36F5-4ACE-99B7-F9B9F6E3CA7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241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C078-4FEC-45C8-B391-9E6389F58D43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0FFE831-A1EB-4E7C-BFBD-533C05A7CA45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C078-4FEC-45C8-B391-9E6389F58D43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E831-A1EB-4E7C-BFBD-533C05A7CA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C078-4FEC-45C8-B391-9E6389F58D43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E831-A1EB-4E7C-BFBD-533C05A7CA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C078-4FEC-45C8-B391-9E6389F58D43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E831-A1EB-4E7C-BFBD-533C05A7CA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C078-4FEC-45C8-B391-9E6389F58D43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E831-A1EB-4E7C-BFBD-533C05A7CA45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C078-4FEC-45C8-B391-9E6389F58D43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E831-A1EB-4E7C-BFBD-533C05A7CA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C078-4FEC-45C8-B391-9E6389F58D43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E831-A1EB-4E7C-BFBD-533C05A7CA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C078-4FEC-45C8-B391-9E6389F58D43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E831-A1EB-4E7C-BFBD-533C05A7CA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C078-4FEC-45C8-B391-9E6389F58D43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E831-A1EB-4E7C-BFBD-533C05A7CA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C078-4FEC-45C8-B391-9E6389F58D43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E831-A1EB-4E7C-BFBD-533C05A7CA45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C078-4FEC-45C8-B391-9E6389F58D43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E831-A1EB-4E7C-BFBD-533C05A7CA45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FF1C078-4FEC-45C8-B391-9E6389F58D43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0FFE831-A1EB-4E7C-BFBD-533C05A7CA45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g.iap.pl/s/722/206518/Edytor/Tworzywa_biodegradowalne.pdf" TargetMode="External"/><Relationship Id="rId2" Type="http://schemas.openxmlformats.org/officeDocument/2006/relationships/hyperlink" Target="https://tipy.interia.pl/artykul_10938,w-jaki-sposob-chronic-srodowisko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www.eduteka.pl/doc/biodegradacj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naszesmieci.mos.gov.pl/jak-segregowac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s://poradnikprzedsiebiorcy.pl/-co-to-jest-recykl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cykling.pl/recykling/" TargetMode="External"/><Relationship Id="rId5" Type="http://schemas.openxmlformats.org/officeDocument/2006/relationships/hyperlink" Target="https://www.youtube.com/watch?v=c2Tr-U0nALM" TargetMode="External"/><Relationship Id="rId4" Type="http://schemas.openxmlformats.org/officeDocument/2006/relationships/hyperlink" Target="https://www.youtube.com/watch?v=RV5IBJGAypY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79512" y="2996953"/>
            <a:ext cx="8888635" cy="2592288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pl-PL" sz="2000" b="1" dirty="0">
                <a:solidFill>
                  <a:srgbClr val="000000"/>
                </a:solidFill>
              </a:rPr>
              <a:t/>
            </a:r>
            <a:br>
              <a:rPr lang="pl-PL" sz="2000" b="1" dirty="0">
                <a:solidFill>
                  <a:srgbClr val="000000"/>
                </a:solidFill>
              </a:rPr>
            </a:br>
            <a:r>
              <a:rPr lang="pl-PL" sz="2400" b="1" dirty="0">
                <a:solidFill>
                  <a:srgbClr val="000000"/>
                </a:solidFill>
              </a:rPr>
              <a:t/>
            </a:r>
            <a:br>
              <a:rPr lang="pl-PL" sz="2400" b="1" dirty="0">
                <a:solidFill>
                  <a:srgbClr val="000000"/>
                </a:solidFill>
              </a:rPr>
            </a:b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WebQuest</a:t>
            </a:r>
            <a:r>
              <a:rPr lang="pl-PL" b="1" dirty="0">
                <a:solidFill>
                  <a:srgbClr val="000000"/>
                </a:solidFill>
              </a:rPr>
              <a:t> jest przeznaczony dla III klasy gimnazjum.</a:t>
            </a:r>
          </a:p>
          <a:p>
            <a:r>
              <a:rPr lang="pl-PL" b="1" dirty="0">
                <a:solidFill>
                  <a:srgbClr val="000000"/>
                </a:solidFill>
              </a:rPr>
              <a:t>Cel: utrwalenie wiadomości z zakresu ochrony środowiska,</a:t>
            </a:r>
          </a:p>
          <a:p>
            <a:r>
              <a:rPr lang="pl-PL" b="1" dirty="0">
                <a:solidFill>
                  <a:srgbClr val="000000"/>
                </a:solidFill>
              </a:rPr>
              <a:t> pogłębienie świadomości  uczniów </a:t>
            </a:r>
          </a:p>
          <a:p>
            <a:r>
              <a:rPr lang="pl-PL" b="1" dirty="0">
                <a:solidFill>
                  <a:srgbClr val="000000"/>
                </a:solidFill>
              </a:rPr>
              <a:t>o ochronie środowiska.</a:t>
            </a:r>
          </a:p>
          <a:p>
            <a:endParaRPr lang="pl-PL" b="1" dirty="0">
              <a:solidFill>
                <a:srgbClr val="000000"/>
              </a:solidFill>
            </a:endParaRPr>
          </a:p>
          <a:p>
            <a:r>
              <a:rPr lang="pl-PL" b="1" dirty="0">
                <a:solidFill>
                  <a:srgbClr val="000000"/>
                </a:solidFill>
              </a:rPr>
              <a:t>Autorem projektu jest: Joanna Lemirowska - Wronka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1295747" y="1844824"/>
            <a:ext cx="7772400" cy="1470025"/>
          </a:xfrm>
        </p:spPr>
        <p:txBody>
          <a:bodyPr>
            <a:normAutofit/>
          </a:bodyPr>
          <a:lstStyle/>
          <a:p>
            <a:r>
              <a:rPr lang="pl-PL" dirty="0"/>
              <a:t>SEGREGACJA TO REWELACJA!!!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F36A39F-712C-4764-9F5C-3D09F2DA29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558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88380"/>
          </a:xfrm>
        </p:spPr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257846"/>
              </p:ext>
            </p:extLst>
          </p:nvPr>
        </p:nvGraphicFramePr>
        <p:xfrm>
          <a:off x="395536" y="1484784"/>
          <a:ext cx="856895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844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6036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GRUPA</a:t>
                      </a:r>
                      <a:r>
                        <a:rPr lang="pl-PL" baseline="0" dirty="0"/>
                        <a:t> 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GRUPA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21587">
                <a:tc>
                  <a:txBody>
                    <a:bodyPr/>
                    <a:lstStyle/>
                    <a:p>
                      <a:endParaRPr lang="pl-PL" dirty="0"/>
                    </a:p>
                    <a:p>
                      <a:r>
                        <a:rPr lang="pl-PL" b="1" baseline="0" dirty="0"/>
                        <a:t>Wykonajcie projekty trzech  broszur, wyjaśniających: </a:t>
                      </a:r>
                    </a:p>
                    <a:p>
                      <a:endParaRPr lang="pl-PL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1. Jakie zagrożenia /niebezpieczeństwa/ wynikają z zaśmiecania naszej planety?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aseline="0" dirty="0"/>
                        <a:t>2. 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Co to jest recykling?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aseline="0" dirty="0"/>
                        <a:t>3.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 Na czym polega utylizacja odpadów?</a:t>
                      </a:r>
                    </a:p>
                    <a:p>
                      <a:endParaRPr lang="pl-PL" baseline="0" dirty="0"/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baseline="0" dirty="0"/>
                        <a:t>Wykonajcie projekty trzech  broszur, wyjaśniających: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Co można zrobić, by zmniejszyć ilość śmieci i poprawić stan środowiska?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2.   Co to są produkty biodegradowalne?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3.    Na czym polega segregacja odpadów?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dirty="0">
                        <a:solidFill>
                          <a:schemeClr val="tx1"/>
                        </a:solidFill>
                      </a:endParaRP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2555776" y="148478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ZADNIA DO WYKONANIA</a:t>
            </a: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115616" y="6093296"/>
            <a:ext cx="676875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Projekty broszur wykonajcie na komputerze korzystając z Microsoft PowerPoint lub  Microsoft Word</a:t>
            </a:r>
          </a:p>
        </p:txBody>
      </p:sp>
    </p:spTree>
    <p:extLst>
      <p:ext uri="{BB962C8B-B14F-4D97-AF65-F5344CB8AC3E}">
        <p14:creationId xmlns:p14="http://schemas.microsoft.com/office/powerpoint/2010/main" val="3249348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pl-PL" dirty="0"/>
              <a:t>CZĘŚĆ II</a:t>
            </a:r>
          </a:p>
          <a:p>
            <a:pPr marL="114300" indent="0" algn="ctr">
              <a:buNone/>
            </a:pPr>
            <a:endParaRPr lang="pl-PL" dirty="0"/>
          </a:p>
          <a:p>
            <a:pPr marL="114300" indent="0" algn="ctr">
              <a:buNone/>
            </a:pPr>
            <a:r>
              <a:rPr lang="pl-PL" b="1" dirty="0"/>
              <a:t>Przedstawicie swoje broszury, wyjaśnicie ich problematykę (odpowiecie na pytania 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4283353" cy="23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268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8260672" cy="792088"/>
          </a:xfrm>
        </p:spPr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624945"/>
          </a:xfrm>
        </p:spPr>
        <p:txBody>
          <a:bodyPr/>
          <a:lstStyle/>
          <a:p>
            <a:pPr marL="114300" indent="0" algn="ctr">
              <a:buNone/>
            </a:pPr>
            <a:r>
              <a:rPr lang="pl-PL" dirty="0"/>
              <a:t>CZĘŚĆ III</a:t>
            </a:r>
          </a:p>
          <a:p>
            <a:pPr marL="114300" indent="0" algn="ctr">
              <a:buNone/>
            </a:pPr>
            <a:r>
              <a:rPr lang="pl-PL" b="1" dirty="0"/>
              <a:t>Wykonacie wspólną pracę:</a:t>
            </a:r>
          </a:p>
          <a:p>
            <a:pPr marL="114300" indent="0">
              <a:buNone/>
            </a:pPr>
            <a:r>
              <a:rPr lang="pl-PL" dirty="0"/>
              <a:t>ćwiczenie uczące właściwej (dobrej) segregacji</a:t>
            </a:r>
          </a:p>
          <a:p>
            <a:pPr marL="114300" indent="0">
              <a:buNone/>
            </a:pPr>
            <a:r>
              <a:rPr lang="pl-PL" dirty="0"/>
              <a:t>w postaci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Wybuch  2 3"/>
          <p:cNvSpPr/>
          <p:nvPr/>
        </p:nvSpPr>
        <p:spPr>
          <a:xfrm>
            <a:off x="5457203" y="3748650"/>
            <a:ext cx="3686797" cy="310935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0070C0"/>
                </a:solidFill>
              </a:rPr>
              <a:t>Zabawy multimedialnej z wykorzystaniem komputera</a:t>
            </a:r>
          </a:p>
        </p:txBody>
      </p:sp>
      <p:sp>
        <p:nvSpPr>
          <p:cNvPr id="5" name="Wybuch  2 4"/>
          <p:cNvSpPr/>
          <p:nvPr/>
        </p:nvSpPr>
        <p:spPr>
          <a:xfrm>
            <a:off x="251520" y="3933056"/>
            <a:ext cx="4500500" cy="292494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b="1" dirty="0">
              <a:solidFill>
                <a:srgbClr val="0070C0"/>
              </a:solidFill>
            </a:endParaRPr>
          </a:p>
          <a:p>
            <a:pPr algn="ctr"/>
            <a:r>
              <a:rPr lang="pl-PL" sz="1400" b="1" dirty="0">
                <a:solidFill>
                  <a:srgbClr val="0070C0"/>
                </a:solidFill>
              </a:rPr>
              <a:t>Planszy z kolorowymi pojemnikami do segregacji i obrazkami  przedstawiającymi odpady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851920" y="5193196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/>
              <a:t>LUB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300" y="2708920"/>
            <a:ext cx="227238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365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l-PL" dirty="0"/>
              <a:t>Na wykonanie projektu macie </a:t>
            </a:r>
            <a:r>
              <a:rPr lang="pl-PL" sz="3600" dirty="0">
                <a:solidFill>
                  <a:srgbClr val="FF0000"/>
                </a:solidFill>
              </a:rPr>
              <a:t>cztery</a:t>
            </a:r>
            <a:r>
              <a:rPr lang="pl-PL" dirty="0"/>
              <a:t> tygodnie</a:t>
            </a: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43608" y="299695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PIERWSZY TYDZIEŃ</a:t>
            </a:r>
          </a:p>
          <a:p>
            <a:r>
              <a:rPr lang="pl-PL" dirty="0"/>
              <a:t>Zapoznanie się z zadaniem, wyznaczenie zadań w grupie, wstępne gromadzenie informacji:  </a:t>
            </a:r>
          </a:p>
          <a:p>
            <a:pPr>
              <a:buFontTx/>
              <a:buChar char="-"/>
            </a:pPr>
            <a:r>
              <a:rPr lang="pl-PL" dirty="0"/>
              <a:t>Szukanie w źródłach Internetowych, w słownikach, podręcznikach, książkach tematycznych, ulotkach</a:t>
            </a:r>
          </a:p>
          <a:p>
            <a:pPr>
              <a:buFontTx/>
              <a:buChar char="-"/>
            </a:pPr>
            <a:r>
              <a:rPr lang="pl-PL" dirty="0"/>
              <a:t>Wyjaśniania trudnych pojęć (słów)</a:t>
            </a:r>
          </a:p>
          <a:p>
            <a:pPr>
              <a:buFontTx/>
              <a:buChar char="-"/>
            </a:pPr>
            <a:r>
              <a:rPr lang="pl-PL" dirty="0"/>
              <a:t>Wybieranie ważnych informacji, które będą łatwe do zrozumienia przez uczniów z drugiej grupy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497" y="378904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6084168" y="2996952"/>
            <a:ext cx="5004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605978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rgbClr val="FF0000"/>
                </a:solidFill>
              </a:rPr>
              <a:t>DRUGI TYDZIEŃ</a:t>
            </a:r>
          </a:p>
          <a:p>
            <a:pPr marL="0" indent="0" algn="ctr">
              <a:buNone/>
            </a:pPr>
            <a:endParaRPr lang="pl-PL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pl-PL" dirty="0"/>
              <a:t>Odpowiadanie na pytania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/>
              <a:t>Robienie projektów broszur - wspólne decydowanie o sposobie pisania tych informacji oraz wytypowanie miejsc na grafikę, rysunki lub zdjęcia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7624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rgbClr val="FF0000"/>
                </a:solidFill>
              </a:rPr>
              <a:t>TRZECI TYDZIEŃ:</a:t>
            </a:r>
          </a:p>
          <a:p>
            <a:pPr marL="0" indent="0" algn="ctr">
              <a:buNone/>
            </a:pPr>
            <a:endParaRPr lang="pl-PL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pl-PL" dirty="0"/>
              <a:t>Robienie projektów broszur - wspólne decydowanie o sposobie pisania tych informacji oraz wytypowanie miejsc na grafikę, rysunki lub zdjęcia</a:t>
            </a:r>
          </a:p>
          <a:p>
            <a:pPr marL="114300" indent="0">
              <a:buNone/>
            </a:pPr>
            <a:endParaRPr lang="pl-PL" dirty="0"/>
          </a:p>
          <a:p>
            <a:pPr>
              <a:buFontTx/>
              <a:buChar char="-"/>
            </a:pPr>
            <a:r>
              <a:rPr lang="pl-PL" dirty="0"/>
              <a:t>Opanowanie umiejętności prezentowania informacji zawartych w albumie, wyjaśnienie zagadnień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4188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pl-PL" dirty="0">
                <a:solidFill>
                  <a:srgbClr val="FF0000"/>
                </a:solidFill>
              </a:rPr>
              <a:t>CZWARTY TYDZIEŃ</a:t>
            </a:r>
          </a:p>
          <a:p>
            <a:pPr marL="114300" indent="0" algn="ctr">
              <a:buNone/>
            </a:pPr>
            <a:endParaRPr lang="pl-PL" dirty="0">
              <a:solidFill>
                <a:srgbClr val="FF0000"/>
              </a:solidFill>
            </a:endParaRPr>
          </a:p>
          <a:p>
            <a:r>
              <a:rPr lang="pl-PL" dirty="0"/>
              <a:t>Zaprezentowanie na pierwszej lekcji biologii projektów z broszurami, wyjaśnienie zagadnień przedstawionych w projektach przez każdą z grup</a:t>
            </a:r>
          </a:p>
          <a:p>
            <a:endParaRPr lang="pl-PL" dirty="0"/>
          </a:p>
          <a:p>
            <a:r>
              <a:rPr lang="pl-PL" dirty="0"/>
              <a:t>Wspólne wykonanie ćwiczenia uczącego właściwej segregacji </a:t>
            </a:r>
          </a:p>
        </p:txBody>
      </p:sp>
    </p:spTree>
    <p:extLst>
      <p:ext uri="{BB962C8B-B14F-4D97-AF65-F5344CB8AC3E}">
        <p14:creationId xmlns:p14="http://schemas.microsoft.com/office/powerpoint/2010/main" val="2343876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dirty="0"/>
              <a:t>Informacji potrzebnych do przygotowania zadania szukajcie w podanych stronach internetowych lub innych wam znanych.</a:t>
            </a:r>
          </a:p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b="1" dirty="0"/>
              <a:t>Pamiętajcie, aby w Waszych pracach zamieścić:</a:t>
            </a:r>
          </a:p>
          <a:p>
            <a:pPr algn="just">
              <a:buNone/>
            </a:pPr>
            <a:r>
              <a:rPr lang="pl-PL" dirty="0"/>
              <a:t>1. Imiona  i nazwiska uczniów, którzy ją przygotowywali.</a:t>
            </a:r>
          </a:p>
          <a:p>
            <a:pPr lvl="0" algn="just">
              <a:buNone/>
            </a:pPr>
            <a:r>
              <a:rPr lang="pl-PL" dirty="0"/>
              <a:t>2. Odpowiedzi na zadane pytania.</a:t>
            </a:r>
          </a:p>
          <a:p>
            <a:pPr lvl="0" algn="just">
              <a:buNone/>
            </a:pPr>
            <a:r>
              <a:rPr lang="pl-PL" dirty="0"/>
              <a:t>3. Informacje  w ciekawej, estetycznej (ładnej), wyczerpującej, różnorodnej formie. Użyjcie Waszej wyobraźni i umiejętności.</a:t>
            </a:r>
          </a:p>
          <a:p>
            <a:pPr lvl="0" algn="just">
              <a:buNone/>
            </a:pPr>
            <a:r>
              <a:rPr lang="pl-PL" dirty="0"/>
              <a:t>4. Każda grupa samodzielnie prezentuje klasie swoją pracę.</a:t>
            </a:r>
          </a:p>
          <a:p>
            <a:pPr lvl="0" algn="just">
              <a:buNone/>
            </a:pPr>
            <a:endParaRPr lang="pl-PL" sz="2800" dirty="0"/>
          </a:p>
          <a:p>
            <a:pPr lvl="0" algn="ctr">
              <a:buNone/>
            </a:pPr>
            <a:r>
              <a:rPr lang="pl-PL" sz="2800" b="1" dirty="0"/>
              <a:t>Pamiętajcie, by pracować zgodnie z wytycznymi.</a:t>
            </a:r>
          </a:p>
          <a:p>
            <a:pPr lvl="0" algn="ctr">
              <a:buNone/>
            </a:pPr>
            <a:r>
              <a:rPr lang="pl-PL" sz="2800" b="1" dirty="0"/>
              <a:t>Każdy z Was powinien się starać i aktywnie brać udział w pracy. Powinniście ze sobą współpracować!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0183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l-PL" dirty="0">
                <a:solidFill>
                  <a:schemeClr val="tx1"/>
                </a:solidFill>
              </a:rPr>
              <a:t>PAMIĘTAJCIE, że wasza praca będzie oceniana 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tx1"/>
                </a:solidFill>
              </a:rPr>
              <a:t>przez nauczyciela, dlatego pamiętajcie:</a:t>
            </a:r>
          </a:p>
          <a:p>
            <a:pPr marL="0" indent="0" algn="ctr">
              <a:buNone/>
            </a:pPr>
            <a:endParaRPr lang="pl-PL" dirty="0">
              <a:solidFill>
                <a:schemeClr val="tx1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tx1"/>
                </a:solidFill>
              </a:rPr>
              <a:t>Przygotujcie się dokładnie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tx1"/>
                </a:solidFill>
              </a:rPr>
              <a:t>Pilnujcie, by odpowiedzi na pytania były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tx1"/>
                </a:solidFill>
              </a:rPr>
              <a:t>poprawne i pełne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tx1"/>
                </a:solidFill>
              </a:rPr>
              <a:t>Pamiętajcie, że zgodna współpraca daje wspaniałe efekty! (wyniki)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9432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>
                <a:solidFill>
                  <a:schemeClr val="tx1"/>
                </a:solidFill>
              </a:rPr>
              <a:t>źRÓDŁA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pPr marL="114300" indent="0">
              <a:buNone/>
            </a:pPr>
            <a:endParaRPr lang="pl-PL" b="1" dirty="0"/>
          </a:p>
          <a:p>
            <a:r>
              <a:rPr lang="pl-PL" b="1" dirty="0"/>
              <a:t>źródła książkowe</a:t>
            </a:r>
            <a:r>
              <a:rPr lang="pl-PL" dirty="0"/>
              <a:t> - podręcznik do biologii- Puls życia. 3, wydawnictwa Nowa Era, autorzy: Beata </a:t>
            </a:r>
            <a:r>
              <a:rPr lang="pl-PL" dirty="0" err="1"/>
              <a:t>Sągin</a:t>
            </a:r>
            <a:r>
              <a:rPr lang="pl-PL" dirty="0"/>
              <a:t>, Andrzej </a:t>
            </a:r>
            <a:r>
              <a:rPr lang="pl-PL" dirty="0" err="1"/>
              <a:t>Boczarowski</a:t>
            </a:r>
            <a:r>
              <a:rPr lang="pl-PL" dirty="0"/>
              <a:t>, Marian </a:t>
            </a:r>
            <a:r>
              <a:rPr lang="pl-PL" dirty="0" err="1"/>
              <a:t>Sęktas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405" y="1844824"/>
            <a:ext cx="2844785" cy="189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38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SPIS TREŚCI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1. Wprowadzenie</a:t>
            </a:r>
          </a:p>
          <a:p>
            <a:r>
              <a:rPr lang="pl-PL" dirty="0"/>
              <a:t>2. Zadania</a:t>
            </a:r>
          </a:p>
          <a:p>
            <a:r>
              <a:rPr lang="pl-PL" dirty="0"/>
              <a:t>3. Proces</a:t>
            </a:r>
          </a:p>
          <a:p>
            <a:r>
              <a:rPr lang="pl-PL" dirty="0"/>
              <a:t>4. Źródła</a:t>
            </a:r>
          </a:p>
          <a:p>
            <a:r>
              <a:rPr lang="pl-PL" dirty="0"/>
              <a:t>5. Ewaluacja</a:t>
            </a:r>
          </a:p>
          <a:p>
            <a:r>
              <a:rPr lang="pl-PL" dirty="0"/>
              <a:t>6. Konkluzja</a:t>
            </a:r>
          </a:p>
          <a:p>
            <a:r>
              <a:rPr lang="pl-PL" dirty="0"/>
              <a:t>7. Poradnik dla nauczyciela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5141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ŹRÓDŁA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źródła sieciowe</a:t>
            </a:r>
            <a:r>
              <a:rPr lang="pl-PL" dirty="0"/>
              <a:t> - wyszukanie w Internecie stron związanych z ochroną środowiska 	pod kątem poprawy środowiska, unieszkodliwiania odpadów, segregacji odpadów</a:t>
            </a:r>
          </a:p>
          <a:p>
            <a:pPr>
              <a:buFontTx/>
              <a:buChar char="-"/>
            </a:pPr>
            <a:r>
              <a:rPr lang="pl-PL" dirty="0"/>
              <a:t>WIKIPEDIA</a:t>
            </a:r>
          </a:p>
          <a:p>
            <a:pPr>
              <a:buFontTx/>
              <a:buChar char="-"/>
            </a:pPr>
            <a:r>
              <a:rPr lang="pl-PL" dirty="0">
                <a:solidFill>
                  <a:srgbClr val="0070C0"/>
                </a:solidFill>
                <a:hlinkClick r:id="rId2"/>
              </a:rPr>
              <a:t>https://tipy.interia.pl/artykul_10938,w-jaki-sposob-chronic-srodowisko.html</a:t>
            </a:r>
            <a:endParaRPr lang="pl-PL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pl-PL" dirty="0">
                <a:solidFill>
                  <a:srgbClr val="0070C0"/>
                </a:solidFill>
                <a:hlinkClick r:id="rId3"/>
              </a:rPr>
              <a:t>http://img.iap.pl/s/722/206518/Edytor/Tworzywa_biodegradowalne.pdf</a:t>
            </a:r>
            <a:endParaRPr lang="pl-PL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pl-PL" dirty="0">
                <a:solidFill>
                  <a:srgbClr val="0070C0"/>
                </a:solidFill>
                <a:hlinkClick r:id="rId4"/>
              </a:rPr>
              <a:t>http</a:t>
            </a:r>
            <a:r>
              <a:rPr lang="pl-PL">
                <a:solidFill>
                  <a:srgbClr val="0070C0"/>
                </a:solidFill>
                <a:hlinkClick r:id="rId4"/>
              </a:rPr>
              <a:t>://www.eduteka.pl/doc/biodegradacja</a:t>
            </a:r>
            <a:endParaRPr lang="pl-PL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pl-PL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pl-PL" dirty="0"/>
          </a:p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4282"/>
            <a:ext cx="2160240" cy="143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138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>
                <a:solidFill>
                  <a:schemeClr val="tx1"/>
                </a:solidFill>
              </a:rPr>
              <a:t>źRÓDŁA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pl-PL" dirty="0">
                <a:hlinkClick r:id="rId2"/>
              </a:rPr>
              <a:t>https://poradnikprzedsiebiorcy.pl/-co-to-jest-recykling</a:t>
            </a:r>
            <a:endParaRPr lang="pl-PL" dirty="0"/>
          </a:p>
          <a:p>
            <a:pPr>
              <a:buFontTx/>
              <a:buChar char="-"/>
            </a:pPr>
            <a:r>
              <a:rPr lang="pl-PL" dirty="0">
                <a:hlinkClick r:id="rId3"/>
              </a:rPr>
              <a:t>http://naszesmieci.mos.gov.pl/jak-segregowac</a:t>
            </a:r>
            <a:endParaRPr lang="pl-PL" dirty="0"/>
          </a:p>
          <a:p>
            <a:pPr>
              <a:buFontTx/>
              <a:buChar char="-"/>
            </a:pPr>
            <a:r>
              <a:rPr lang="pl-PL" dirty="0">
                <a:hlinkClick r:id="rId4"/>
              </a:rPr>
              <a:t>https://www.youtube.com/watch?v=RV5IBJGAypY</a:t>
            </a:r>
            <a:endParaRPr lang="pl-PL" dirty="0"/>
          </a:p>
          <a:p>
            <a:pPr>
              <a:buFontTx/>
              <a:buChar char="-"/>
            </a:pPr>
            <a:r>
              <a:rPr lang="pl-PL" dirty="0">
                <a:hlinkClick r:id="rId5"/>
              </a:rPr>
              <a:t>https://www.youtube.com/watch?v=c2Tr-U0nALM</a:t>
            </a:r>
            <a:endParaRPr lang="pl-PL" dirty="0"/>
          </a:p>
          <a:p>
            <a:pPr>
              <a:buFontTx/>
              <a:buChar char="-"/>
            </a:pPr>
            <a:r>
              <a:rPr lang="pl-PL" dirty="0">
                <a:hlinkClick r:id="rId6"/>
              </a:rPr>
              <a:t>http://www.recykling.pl/recykling/</a:t>
            </a:r>
            <a:endParaRPr lang="pl-PL" dirty="0"/>
          </a:p>
          <a:p>
            <a:pPr marL="114300" indent="0">
              <a:buNone/>
            </a:pPr>
            <a:endParaRPr lang="pl-PL" dirty="0"/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PREZENTACJE MULTIMEDIALNE dotyczące ochrony środowiska związanej z unieszkodliwianiem odpadów</a:t>
            </a:r>
          </a:p>
          <a:p>
            <a:endParaRPr lang="pl-PL" dirty="0"/>
          </a:p>
          <a:p>
            <a:r>
              <a:rPr lang="pl-PL" dirty="0"/>
              <a:t>Filmy dotyczące środowiska </a:t>
            </a:r>
          </a:p>
          <a:p>
            <a:endParaRPr lang="pl-PL" dirty="0"/>
          </a:p>
          <a:p>
            <a:r>
              <a:rPr lang="pl-PL" dirty="0"/>
              <a:t>Poszukując samodzielnie informacji w Internecie  kieruj się hasłami: ochrona środowiska, poprawa stanu środowiska, biodegradacja, unieszkodliwianie odpadów, recykling, segregacja odpadów, składowiska odpadów</a:t>
            </a:r>
          </a:p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195736" cy="14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407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EWALUACJA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1516614" cy="136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42" y="1916832"/>
            <a:ext cx="7660560" cy="444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571251"/>
              </p:ext>
            </p:extLst>
          </p:nvPr>
        </p:nvGraphicFramePr>
        <p:xfrm>
          <a:off x="467544" y="1988839"/>
          <a:ext cx="8291264" cy="4533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4227"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5008">
                <a:tc>
                  <a:txBody>
                    <a:bodyPr/>
                    <a:lstStyle/>
                    <a:p>
                      <a:endParaRPr lang="pl-PL" sz="1200" dirty="0"/>
                    </a:p>
                    <a:p>
                      <a:endParaRPr lang="pl-PL" sz="1200" dirty="0"/>
                    </a:p>
                    <a:p>
                      <a:endParaRPr lang="pl-PL" sz="1200" dirty="0"/>
                    </a:p>
                    <a:p>
                      <a:endParaRPr lang="pl-PL" sz="1200" dirty="0"/>
                    </a:p>
                    <a:p>
                      <a:pPr algn="ctr"/>
                      <a:r>
                        <a:rPr lang="pl-PL" sz="1200" dirty="0"/>
                        <a:t>ZAWARTOŚĆ MERYTORYCZNA</a:t>
                      </a:r>
                    </a:p>
                    <a:p>
                      <a:pPr algn="ctr"/>
                      <a:r>
                        <a:rPr lang="pl-PL" sz="1200" dirty="0"/>
                        <a:t>BROSZUR</a:t>
                      </a:r>
                    </a:p>
                    <a:p>
                      <a:pPr algn="ctr"/>
                      <a:endParaRPr lang="pl-PL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  <a:p>
                      <a:endParaRPr lang="pl-PL" sz="1200" dirty="0"/>
                    </a:p>
                    <a:p>
                      <a:endParaRPr lang="pl-PL" sz="1200" dirty="0"/>
                    </a:p>
                    <a:p>
                      <a:r>
                        <a:rPr lang="pl-PL" sz="1200" dirty="0"/>
                        <a:t>Zebrane</a:t>
                      </a:r>
                      <a:r>
                        <a:rPr lang="pl-PL" sz="1200" baseline="0" dirty="0"/>
                        <a:t> informacje są  niepełne, jest sporo luk, pojawiają się informacje nie na temat. Słabe wykorzystanie źródeł</a:t>
                      </a:r>
                      <a:endParaRPr lang="pl-PL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  <a:p>
                      <a:endParaRPr lang="pl-PL" sz="1200" dirty="0"/>
                    </a:p>
                    <a:p>
                      <a:endParaRPr lang="pl-PL" sz="1200" dirty="0"/>
                    </a:p>
                    <a:p>
                      <a:r>
                        <a:rPr lang="pl-PL" sz="1200" dirty="0"/>
                        <a:t>Właściwe, poprawne informacje. Ewentualnie</a:t>
                      </a:r>
                      <a:r>
                        <a:rPr lang="pl-PL" sz="1200" baseline="0" dirty="0"/>
                        <a:t> niewielkie błędy.</a:t>
                      </a:r>
                    </a:p>
                    <a:p>
                      <a:r>
                        <a:rPr lang="pl-PL" sz="1200" baseline="0" dirty="0"/>
                        <a:t>Dobre wykorzystanie źródeł</a:t>
                      </a:r>
                      <a:endParaRPr lang="pl-PL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  <a:p>
                      <a:r>
                        <a:rPr lang="pl-PL" sz="1200" dirty="0"/>
                        <a:t>Poprawnie</a:t>
                      </a:r>
                      <a:r>
                        <a:rPr lang="pl-PL" sz="1200" baseline="0" dirty="0"/>
                        <a:t> zrealizowany temat, właściwe, wyczerpujące informacje, Bardzo dobre wykorzystanie podanych źródeł, ewentualnie inne źródła i dodatkowe wiadomości wykraczające poza program nauczania.</a:t>
                      </a:r>
                      <a:endParaRPr lang="pl-PL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19237">
                <a:tc>
                  <a:txBody>
                    <a:bodyPr/>
                    <a:lstStyle/>
                    <a:p>
                      <a:endParaRPr lang="pl-PL" sz="1200" dirty="0"/>
                    </a:p>
                    <a:p>
                      <a:endParaRPr lang="pl-PL" sz="1200" dirty="0"/>
                    </a:p>
                    <a:p>
                      <a:endParaRPr lang="pl-PL" sz="1200" dirty="0"/>
                    </a:p>
                    <a:p>
                      <a:pPr algn="ctr"/>
                      <a:r>
                        <a:rPr lang="pl-PL" sz="1200" dirty="0"/>
                        <a:t>ESTETYKA WYKONANIA</a:t>
                      </a:r>
                    </a:p>
                    <a:p>
                      <a:pPr algn="ctr"/>
                      <a:r>
                        <a:rPr lang="pl-PL" sz="1200" dirty="0"/>
                        <a:t>PROJEKTU</a:t>
                      </a:r>
                      <a:r>
                        <a:rPr lang="pl-PL" sz="1200" baseline="0" dirty="0"/>
                        <a:t> BROSZUR</a:t>
                      </a:r>
                      <a:endParaRPr lang="pl-PL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  <a:p>
                      <a:r>
                        <a:rPr lang="pl-PL" sz="1200" dirty="0"/>
                        <a:t>Praca</a:t>
                      </a:r>
                      <a:r>
                        <a:rPr lang="pl-PL" sz="1200" baseline="0" dirty="0"/>
                        <a:t> wykonana niedbale, mało czytelna, nie posiada grafiki, ilustracji, brak podpisów. Złe rozplanowanie informacji na stronie.</a:t>
                      </a:r>
                      <a:endParaRPr lang="pl-PL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  <a:p>
                      <a:r>
                        <a:rPr lang="pl-PL" sz="1200" dirty="0"/>
                        <a:t>Praca wykonana starannie, czytelnie. Dobre rozplanowanie informacji na stronie. Posiada właściwą</a:t>
                      </a:r>
                      <a:r>
                        <a:rPr lang="pl-PL" sz="1200" baseline="0" dirty="0"/>
                        <a:t> grafikę.</a:t>
                      </a:r>
                      <a:endParaRPr lang="pl-PL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  <a:p>
                      <a:r>
                        <a:rPr lang="pl-PL" sz="1200" dirty="0"/>
                        <a:t>Praca bardzo estetyczna i kreatywna, przejrzysta, zachęcająca</a:t>
                      </a:r>
                      <a:r>
                        <a:rPr lang="pl-PL" sz="1200" baseline="0" dirty="0"/>
                        <a:t> do zapoznania się z nią. Właściwe rozplanowanie grafiki i tekstu. Praca ciekawa, kolorowa.</a:t>
                      </a:r>
                      <a:endParaRPr lang="pl-PL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294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1" y="1752600"/>
            <a:ext cx="7544257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643352"/>
              </p:ext>
            </p:extLst>
          </p:nvPr>
        </p:nvGraphicFramePr>
        <p:xfrm>
          <a:off x="467544" y="1497385"/>
          <a:ext cx="8291264" cy="4739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85682"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5008">
                <a:tc>
                  <a:txBody>
                    <a:bodyPr/>
                    <a:lstStyle/>
                    <a:p>
                      <a:endParaRPr lang="pl-PL" sz="1200" dirty="0"/>
                    </a:p>
                    <a:p>
                      <a:endParaRPr lang="pl-PL" sz="1200" dirty="0"/>
                    </a:p>
                    <a:p>
                      <a:endParaRPr lang="pl-PL" sz="1200" dirty="0"/>
                    </a:p>
                    <a:p>
                      <a:pPr algn="ctr"/>
                      <a:r>
                        <a:rPr lang="pl-PL" sz="1200" dirty="0"/>
                        <a:t>ZAANGAŻOWANIE</a:t>
                      </a:r>
                      <a:r>
                        <a:rPr lang="pl-PL" sz="1200" baseline="0" dirty="0"/>
                        <a:t> GRUPY I UMIEJĘTNOŚCI WSPÓŁPRACY</a:t>
                      </a:r>
                      <a:endParaRPr lang="pl-PL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  <a:p>
                      <a:endParaRPr lang="pl-PL" sz="1200" dirty="0"/>
                    </a:p>
                    <a:p>
                      <a:endParaRPr lang="pl-PL" sz="1200" dirty="0"/>
                    </a:p>
                    <a:p>
                      <a:r>
                        <a:rPr lang="pl-PL" sz="1200" dirty="0"/>
                        <a:t>Brak</a:t>
                      </a:r>
                      <a:r>
                        <a:rPr lang="pl-PL" sz="1200" baseline="0" dirty="0"/>
                        <a:t> zaangażowania w pracę wszystkich członków grupy.</a:t>
                      </a:r>
                      <a:endParaRPr lang="pl-PL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  <a:p>
                      <a:endParaRPr lang="pl-PL" sz="1200" dirty="0"/>
                    </a:p>
                    <a:p>
                      <a:endParaRPr lang="pl-PL" sz="1200" dirty="0"/>
                    </a:p>
                    <a:p>
                      <a:r>
                        <a:rPr lang="pl-PL" sz="1200" dirty="0"/>
                        <a:t>Zaangażowanie</a:t>
                      </a:r>
                      <a:r>
                        <a:rPr lang="pl-PL" sz="1200" baseline="0" dirty="0"/>
                        <a:t> w pracę całej grupy. Drobne nieporozumienia.</a:t>
                      </a:r>
                      <a:endParaRPr lang="pl-PL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  <a:p>
                      <a:endParaRPr lang="pl-PL" sz="1200" dirty="0"/>
                    </a:p>
                    <a:p>
                      <a:endParaRPr lang="pl-PL" sz="1200" dirty="0"/>
                    </a:p>
                    <a:p>
                      <a:r>
                        <a:rPr lang="pl-PL" sz="1200" dirty="0"/>
                        <a:t>Bardzo</a:t>
                      </a:r>
                      <a:r>
                        <a:rPr lang="pl-PL" sz="1200" baseline="0" dirty="0"/>
                        <a:t> dobra współpraca całej grupy.</a:t>
                      </a:r>
                      <a:endParaRPr lang="pl-PL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19237">
                <a:tc>
                  <a:txBody>
                    <a:bodyPr/>
                    <a:lstStyle/>
                    <a:p>
                      <a:endParaRPr lang="pl-PL" sz="1200" dirty="0"/>
                    </a:p>
                    <a:p>
                      <a:endParaRPr lang="pl-PL" sz="1200" dirty="0"/>
                    </a:p>
                    <a:p>
                      <a:pPr algn="ctr"/>
                      <a:r>
                        <a:rPr lang="pl-PL" sz="1200" dirty="0"/>
                        <a:t>PREZENTACJA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  <a:p>
                      <a:r>
                        <a:rPr lang="pl-PL" sz="1200" baseline="0" dirty="0"/>
                        <a:t>Prezentacja projektu broszur przeczytana, a nie wygłoszona. Brak dobrej znajomości tematu. Brak właściwych odpowiedzi na zadawane pytania.</a:t>
                      </a:r>
                      <a:endParaRPr lang="pl-PL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Próba</a:t>
                      </a:r>
                      <a:r>
                        <a:rPr lang="pl-PL" sz="1200" baseline="0" dirty="0"/>
                        <a:t> wygłoszenia prezentacji, wspomaganie  się czytaniem , trudności w wyjaśnianiu problemów i odpowiadaniu na pytania.</a:t>
                      </a:r>
                      <a:endParaRPr lang="pl-PL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Prezentacja</a:t>
                      </a:r>
                      <a:r>
                        <a:rPr lang="pl-PL" sz="1200" baseline="0" dirty="0"/>
                        <a:t> ciekawie i prawidłowo wygłoszona. Odpowiedzi na pytania udzielane w sposób wyczerpujący.</a:t>
                      </a:r>
                      <a:endParaRPr lang="pl-PL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144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1" y="1752600"/>
            <a:ext cx="7544257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255673"/>
              </p:ext>
            </p:extLst>
          </p:nvPr>
        </p:nvGraphicFramePr>
        <p:xfrm>
          <a:off x="467544" y="1497385"/>
          <a:ext cx="8291264" cy="4643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85682"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8021"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</a:rPr>
                        <a:t>ZAANGAŻOWANIE GRUPY W PRACĘ</a:t>
                      </a:r>
                    </a:p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pl-PL" sz="1200" b="0" baseline="0" dirty="0">
                          <a:solidFill>
                            <a:schemeClr val="tx1"/>
                          </a:solidFill>
                        </a:rPr>
                        <a:t> UMIEJĘTNOŚĆ WSPÓŁPRACY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l-PL" sz="1200" b="0" dirty="0">
                          <a:solidFill>
                            <a:schemeClr val="tx1"/>
                          </a:solidFill>
                        </a:rPr>
                        <a:t>Brak zaangażowania wszystkich członków grupy w kreatywną współpracę.  Brak zgody w  planowaniu</a:t>
                      </a:r>
                      <a:r>
                        <a:rPr lang="pl-PL" sz="1200" b="0" baseline="0" dirty="0">
                          <a:solidFill>
                            <a:schemeClr val="tx1"/>
                          </a:solidFill>
                        </a:rPr>
                        <a:t> treści plakatu</a:t>
                      </a:r>
                      <a:r>
                        <a:rPr lang="pl-PL" sz="12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l-PL" sz="1200" b="0" dirty="0">
                          <a:solidFill>
                            <a:schemeClr val="tx1"/>
                          </a:solidFill>
                        </a:rPr>
                        <a:t>Dobra współpraca w grupie wszystkich</a:t>
                      </a:r>
                      <a:r>
                        <a:rPr lang="pl-PL" sz="1200" b="0" baseline="0" dirty="0">
                          <a:solidFill>
                            <a:schemeClr val="tx1"/>
                          </a:solidFill>
                        </a:rPr>
                        <a:t> osób. Umiejętność współpracy na zadawalającym poziomie. 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l-PL" sz="1200" b="0" dirty="0">
                          <a:solidFill>
                            <a:schemeClr val="tx1"/>
                          </a:solidFill>
                        </a:rPr>
                        <a:t>Pełne zaangażowanie</a:t>
                      </a:r>
                      <a:r>
                        <a:rPr lang="pl-PL" sz="1200" b="0" baseline="0" dirty="0">
                          <a:solidFill>
                            <a:schemeClr val="tx1"/>
                          </a:solidFill>
                        </a:rPr>
                        <a:t> w pracę wszystkich członków grupy, wzajemne motywowanie się i pomoc w pracy. Wysoki poziom współpracy w grupie.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19237">
                <a:tc>
                  <a:txBody>
                    <a:bodyPr/>
                    <a:lstStyle/>
                    <a:p>
                      <a:endParaRPr lang="pl-PL" sz="1200" dirty="0"/>
                    </a:p>
                    <a:p>
                      <a:endParaRPr lang="pl-PL" sz="1200" dirty="0"/>
                    </a:p>
                    <a:p>
                      <a:pPr algn="ctr"/>
                      <a:r>
                        <a:rPr lang="pl-PL" sz="1200" dirty="0"/>
                        <a:t>ZAWARTOŚĆ MERYTORYCZNA ĆWICZENIA</a:t>
                      </a:r>
                      <a:r>
                        <a:rPr lang="pl-PL" sz="1200" baseline="0" dirty="0"/>
                        <a:t> USPRAWNIAJACEGO SEGREGACJĘ ODPADÓW</a:t>
                      </a:r>
                      <a:r>
                        <a:rPr lang="pl-PL" sz="1200" dirty="0"/>
                        <a:t> I</a:t>
                      </a:r>
                      <a:r>
                        <a:rPr lang="pl-PL" sz="1200" baseline="0" dirty="0"/>
                        <a:t> SPOSÓB WYKONANIA ĆWICZENIA</a:t>
                      </a:r>
                      <a:endParaRPr lang="pl-PL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  <a:p>
                      <a:r>
                        <a:rPr lang="pl-PL" sz="1200" dirty="0"/>
                        <a:t>Niedbale wykonane</a:t>
                      </a:r>
                      <a:r>
                        <a:rPr lang="pl-PL" sz="1200" baseline="0" dirty="0"/>
                        <a:t> ćwiczenie.</a:t>
                      </a:r>
                      <a:r>
                        <a:rPr lang="pl-PL" sz="1200" dirty="0"/>
                        <a:t> Nie jest</a:t>
                      </a:r>
                      <a:r>
                        <a:rPr lang="pl-PL" sz="1200" baseline="0" dirty="0"/>
                        <a:t> w pełni zgodne z treścią zadania. Ćwiczenie mało czytelne, nie zawiera wszystkich elementów.</a:t>
                      </a:r>
                      <a:endParaRPr lang="pl-PL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aseline="0" dirty="0"/>
                    </a:p>
                    <a:p>
                      <a:r>
                        <a:rPr lang="pl-PL" sz="1200" baseline="0" dirty="0"/>
                        <a:t>Ćwiczenie czytelne, estetycznie wykonane.</a:t>
                      </a:r>
                    </a:p>
                    <a:p>
                      <a:r>
                        <a:rPr lang="pl-PL" sz="1200" baseline="0" dirty="0"/>
                        <a:t>Dopuszczalne drobne niedoskonałości.</a:t>
                      </a:r>
                    </a:p>
                    <a:p>
                      <a:r>
                        <a:rPr lang="pl-PL" sz="1200" baseline="0" dirty="0"/>
                        <a:t>Zawartość ćwiczenia zgodna z zadaniem, dopuszczalne drobne uchybienia (=błędy)</a:t>
                      </a:r>
                      <a:endParaRPr lang="pl-PL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  <a:p>
                      <a:r>
                        <a:rPr lang="pl-PL" sz="1200" dirty="0"/>
                        <a:t>Bardzo ciekawe</a:t>
                      </a:r>
                      <a:r>
                        <a:rPr lang="pl-PL" sz="1200" baseline="0" dirty="0"/>
                        <a:t> i pomysłowe ćwiczenie. </a:t>
                      </a:r>
                      <a:r>
                        <a:rPr lang="pl-PL" sz="1200" dirty="0"/>
                        <a:t>Duża kreatywność młodzieży. </a:t>
                      </a:r>
                      <a:r>
                        <a:rPr lang="pl-PL" sz="1200" baseline="0" dirty="0"/>
                        <a:t> Estetyka na wysokim poziomie</a:t>
                      </a:r>
                      <a:r>
                        <a:rPr lang="pl-PL" sz="1200" dirty="0"/>
                        <a:t>, poprawne</a:t>
                      </a:r>
                      <a:r>
                        <a:rPr lang="pl-PL" sz="1200" baseline="0" dirty="0"/>
                        <a:t> </a:t>
                      </a:r>
                      <a:r>
                        <a:rPr lang="pl-PL" sz="1200" dirty="0"/>
                        <a:t>wykonanie,</a:t>
                      </a:r>
                      <a:br>
                        <a:rPr lang="pl-PL" sz="1200" dirty="0"/>
                      </a:br>
                      <a:r>
                        <a:rPr lang="pl-PL" sz="1200" dirty="0"/>
                        <a:t> </a:t>
                      </a:r>
                      <a:r>
                        <a:rPr lang="pl-PL" sz="1200" baseline="0" dirty="0"/>
                        <a:t>wyraziste, zrozumiałe.  </a:t>
                      </a:r>
                    </a:p>
                    <a:p>
                      <a:r>
                        <a:rPr lang="pl-PL" sz="1200" baseline="0" dirty="0"/>
                        <a:t>Treść ćwiczenia  zgodna</a:t>
                      </a:r>
                      <a:br>
                        <a:rPr lang="pl-PL" sz="1200" baseline="0" dirty="0"/>
                      </a:br>
                      <a:r>
                        <a:rPr lang="pl-PL" sz="1200" baseline="0" dirty="0"/>
                        <a:t>z zaleceniami.</a:t>
                      </a:r>
                      <a:endParaRPr lang="pl-PL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217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dirty="0"/>
              <a:t>EWALUACJA</a:t>
            </a:r>
            <a:br>
              <a:rPr lang="pl-PL" dirty="0"/>
            </a:br>
            <a:r>
              <a:rPr lang="pl-PL" dirty="0">
                <a:solidFill>
                  <a:srgbClr val="FF0000"/>
                </a:solidFill>
              </a:rPr>
              <a:t>OCENA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089494"/>
              </p:ext>
            </p:extLst>
          </p:nvPr>
        </p:nvGraphicFramePr>
        <p:xfrm>
          <a:off x="539552" y="2348880"/>
          <a:ext cx="7958930" cy="3638649"/>
        </p:xfrm>
        <a:graphic>
          <a:graphicData uri="http://schemas.openxmlformats.org/drawingml/2006/table">
            <a:tbl>
              <a:tblPr firstRow="1" bandRow="1"/>
              <a:tblGrid>
                <a:gridCol w="39794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794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9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pl-PL" dirty="0">
                          <a:effectLst/>
                        </a:rPr>
                        <a:t>PUNKTY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pl-PL" sz="1800" dirty="0">
                          <a:effectLst/>
                          <a:latin typeface="Times New Roman"/>
                        </a:rPr>
                        <a:t>OCENA</a:t>
                      </a:r>
                      <a:endParaRPr lang="pl-PL" sz="18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9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pl-PL" dirty="0">
                          <a:effectLst/>
                        </a:rPr>
                        <a:t>   &lt;5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pl-PL" dirty="0">
                          <a:effectLst/>
                        </a:rPr>
                        <a:t>Niedostateczna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9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pl-PL">
                          <a:effectLst/>
                        </a:rPr>
                        <a:t>   5-7</a:t>
                      </a:r>
                      <a:endParaRPr lang="pl-PL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pl-PL" dirty="0">
                          <a:effectLst/>
                        </a:rPr>
                        <a:t>Dopuszczająca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9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pl-PL" dirty="0">
                          <a:effectLst/>
                        </a:rPr>
                        <a:t>   8-10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pl-PL" dirty="0">
                          <a:effectLst/>
                        </a:rPr>
                        <a:t>Dostateczna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9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pl-PL">
                          <a:effectLst/>
                        </a:rPr>
                        <a:t> 11-13</a:t>
                      </a:r>
                      <a:endParaRPr lang="pl-PL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pl-PL" dirty="0">
                          <a:effectLst/>
                        </a:rPr>
                        <a:t>Dobra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9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pl-PL">
                          <a:effectLst/>
                        </a:rPr>
                        <a:t> 14-16</a:t>
                      </a:r>
                      <a:endParaRPr lang="pl-PL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pl-PL" dirty="0">
                          <a:effectLst/>
                        </a:rPr>
                        <a:t>Bardzo Dobra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9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pl-PL">
                          <a:effectLst/>
                        </a:rPr>
                        <a:t> 17-18</a:t>
                      </a:r>
                      <a:endParaRPr lang="pl-PL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pl-PL" dirty="0">
                          <a:effectLst/>
                        </a:rPr>
                        <a:t>Celująca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2337"/>
            <a:ext cx="3384376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249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KONKLUZJA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JAKIE KORZYŚCI OSIĄGNĘLIŚCIE Z REALIZACJI TEGO PROJEKTU ?</a:t>
            </a:r>
          </a:p>
          <a:p>
            <a:pPr marL="0" indent="0">
              <a:buNone/>
            </a:pP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1. Nabyliście umiejętności zdobywania informacji w oparciu o różne źródła, m. in. o Internet i umiejętności przetwarzania tych informacji.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2. Doskonaliliście umiejętności wykorzystania nowoczesnych narzędzi i metod technologii informacyjnej i komunikacyjnej.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3. Kształtowaliście  umiejętność współpracy w grupie.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4. Uświadomiliście sobie, jakie zagrożenie dla środowiska stanowią odpady.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5. Poznaliście sposoby ograniczania negatywnego wpływu na środowisko wytwarzanych przez ludzi.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6. Przekonaliście się, że segregacja śmieci nie jest trudna.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2469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PORADNIK DLA NAUCZYCIELA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25144"/>
            <a:ext cx="1591444" cy="165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 lnSpcReduction="10000"/>
          </a:bodyPr>
          <a:lstStyle/>
          <a:p>
            <a:r>
              <a:rPr lang="pl-PL" dirty="0" err="1"/>
              <a:t>WebQest</a:t>
            </a:r>
            <a:r>
              <a:rPr lang="pl-PL" dirty="0"/>
              <a:t> może być wykorzystany w klasie III gimnazjum na lekcjach biologii, a także na lekcjach wychowawczych na dowolnym poziomie edukacji.</a:t>
            </a:r>
          </a:p>
          <a:p>
            <a:r>
              <a:rPr lang="pl-PL" dirty="0"/>
              <a:t>Czas realizacji projektu powinien być dostosowany do możliwości uczniów – decyduje o nim nauczyciel prowadząc projekt.</a:t>
            </a:r>
          </a:p>
          <a:p>
            <a:r>
              <a:rPr lang="pl-PL" dirty="0"/>
              <a:t>Podczas podziału na grupy należy brać pod uwagę możliwości poznawcze uczniów, ich umiejętności, zainteresowania, tak, by stworzyć uczniom optymalne warunki osiągnięcia sukcesu</a:t>
            </a:r>
            <a:br>
              <a:rPr lang="pl-PL" dirty="0"/>
            </a:br>
            <a:r>
              <a:rPr lang="pl-PL" dirty="0"/>
              <a:t>przez każdego z grup oraz indywidualna</a:t>
            </a:r>
            <a:br>
              <a:rPr lang="pl-PL" dirty="0"/>
            </a:br>
            <a:r>
              <a:rPr lang="pl-PL" dirty="0"/>
              <a:t>satysfakcję z wykonanej pracy.</a:t>
            </a:r>
          </a:p>
          <a:p>
            <a:pPr marL="11430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963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/>
          </a:p>
          <a:p>
            <a:r>
              <a:rPr lang="pl-PL" dirty="0"/>
              <a:t>Nauczyciel powinien wcześniej zapoznać się z Web Questem, aby sprawdzić, czy dany zespół klasowy poradzi sobie z wykonaniem zadań z projektu, a jeśli uzna, że będzie to za trudne, może dokonać modyfikacji tak, aby realizacja zadań przez uczniów była możliwa.</a:t>
            </a:r>
          </a:p>
          <a:p>
            <a:r>
              <a:rPr lang="pl-PL" dirty="0"/>
              <a:t>Nauczyciel powinien dokładnie przeanalizować treść projektu wspólnie z uczniami, aż do momentu, gdy uczniowie wszystko będą rozumieć. Powinien również służyć im pomocą, radą, wyjaśnieniami, a nie wyręczaniem, czy gotowymi rozwiązaniami.</a:t>
            </a:r>
            <a:br>
              <a:rPr lang="pl-PL" dirty="0"/>
            </a:br>
            <a:r>
              <a:rPr lang="pl-PL" dirty="0"/>
              <a:t>Taka metoda będzie też dobrą formą</a:t>
            </a:r>
            <a:br>
              <a:rPr lang="pl-PL" dirty="0"/>
            </a:br>
            <a:r>
              <a:rPr lang="pl-PL" dirty="0"/>
              <a:t>wdrażania do samodzielności.</a:t>
            </a:r>
          </a:p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900" y="4941168"/>
            <a:ext cx="1591444" cy="165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254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Nauczyciel zobowiązuje uczniów do przyniesienia potrzebnych materiałów lub sam je zapewnia.</a:t>
            </a:r>
          </a:p>
          <a:p>
            <a:r>
              <a:rPr lang="pl-PL" dirty="0"/>
              <a:t>Nauczyciel powinien służyć pomocą podczas zapoznawania się przez uczniów z materiałami  źródłowymi. Powinien wyjaśnić niezrozumiałe słownictwo lub odesłać do odpowiedniego słownika, a przede wszystkim powinien wyjaśnić, by uczniowie nie przepisywali całych tekstów z materiałów źródłowych, tylko wybierali najważniejsze informacje. Nauczyciel może weryfikować wybrane przez uczniów</a:t>
            </a:r>
            <a:br>
              <a:rPr lang="pl-PL" dirty="0"/>
            </a:br>
            <a:r>
              <a:rPr lang="pl-PL" dirty="0"/>
              <a:t>informacje.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08375"/>
            <a:ext cx="1591444" cy="165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233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6671" y="201359"/>
            <a:ext cx="7931224" cy="864096"/>
          </a:xfrm>
        </p:spPr>
        <p:txBody>
          <a:bodyPr>
            <a:normAutofit/>
          </a:bodyPr>
          <a:lstStyle/>
          <a:p>
            <a:r>
              <a:rPr lang="pl-PL" dirty="0"/>
              <a:t>               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908720"/>
            <a:ext cx="8229600" cy="4525963"/>
          </a:xfrm>
        </p:spPr>
        <p:txBody>
          <a:bodyPr>
            <a:normAutofit lnSpcReduction="10000"/>
          </a:bodyPr>
          <a:lstStyle/>
          <a:p>
            <a:endParaRPr lang="pl-PL" sz="2400" dirty="0"/>
          </a:p>
          <a:p>
            <a:pPr marL="0" indent="0" algn="ctr">
              <a:buNone/>
            </a:pPr>
            <a:r>
              <a:rPr lang="pl-PL" sz="2400" dirty="0"/>
              <a:t>			Wyobraź sobie, że idziesz z przyjaciółmi </a:t>
            </a:r>
          </a:p>
          <a:p>
            <a:pPr marL="0" indent="0" algn="ctr">
              <a:buNone/>
            </a:pPr>
            <a:r>
              <a:rPr lang="pl-PL" sz="2400" dirty="0"/>
              <a:t>na spacer do lasu. </a:t>
            </a:r>
          </a:p>
          <a:p>
            <a:pPr marL="0" indent="0">
              <a:buNone/>
            </a:pPr>
            <a:r>
              <a:rPr lang="pl-PL" sz="2400" dirty="0"/>
              <a:t>Chcesz odpocząć i miło spędzić czas.  </a:t>
            </a:r>
            <a:br>
              <a:rPr lang="pl-PL" sz="2400" dirty="0"/>
            </a:br>
            <a:r>
              <a:rPr lang="pl-PL" sz="2400" dirty="0"/>
              <a:t>			Chcesz powąchać </a:t>
            </a:r>
          </a:p>
          <a:p>
            <a:pPr marL="0" indent="0">
              <a:buNone/>
            </a:pPr>
            <a:r>
              <a:rPr lang="pl-PL" sz="2400" dirty="0"/>
              <a:t>			ładne kwiatki, </a:t>
            </a:r>
          </a:p>
          <a:p>
            <a:pPr marL="0" indent="0" algn="ctr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pl-PL" sz="2400" dirty="0"/>
              <a:t>		</a:t>
            </a:r>
          </a:p>
          <a:p>
            <a:pPr marL="0" indent="0" algn="ctr">
              <a:buNone/>
            </a:pPr>
            <a:r>
              <a:rPr lang="pl-PL" sz="2400" dirty="0"/>
              <a:t>znaleźć grzyby </a:t>
            </a:r>
          </a:p>
          <a:p>
            <a:pPr marL="0" indent="0" algn="ctr">
              <a:buNone/>
            </a:pPr>
            <a:r>
              <a:rPr lang="pl-PL" sz="2400" dirty="0"/>
              <a:t>i zobaczyć wiewiórkę lub motylka.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567" y="1764202"/>
            <a:ext cx="1730419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73" y="201359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164" y="5248276"/>
            <a:ext cx="1683559" cy="128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99504"/>
            <a:ext cx="1699040" cy="113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48276"/>
            <a:ext cx="1796091" cy="119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38" y="2924944"/>
            <a:ext cx="2111630" cy="140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335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260672" cy="1039427"/>
          </a:xfrm>
        </p:spPr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6780" y="3321170"/>
            <a:ext cx="8784976" cy="2520280"/>
          </a:xfrm>
        </p:spPr>
        <p:txBody>
          <a:bodyPr>
            <a:normAutofit/>
          </a:bodyPr>
          <a:lstStyle/>
          <a:p>
            <a:r>
              <a:rPr lang="pl-PL" sz="1500" dirty="0"/>
              <a:t>Uzyskane efekty pracy uczniów można udostępnić do wglądu  innym uczniom, np. w bibliotece szkolnej, w specjalnie przygotowanym punkcie na korytarzu, gdzie w czasie przerw mogą dyżurować uczniowie, którzy wyjaśnią efekty swej pracy. </a:t>
            </a:r>
          </a:p>
          <a:p>
            <a:r>
              <a:rPr lang="pl-PL" sz="1500" dirty="0"/>
              <a:t>Wykonane przez uczniów broszury można powielić i rozdać uczniom pozostałych klas w celu szerzenia świadomości ekologicznej wśród młodzieży niesłyszącej.</a:t>
            </a:r>
          </a:p>
          <a:p>
            <a:r>
              <a:rPr lang="pl-PL" sz="1500" dirty="0"/>
              <a:t>Uczniowie z pomocą nauczyciela prowadzącego projekt mogą zorganizować dzień ochrony</a:t>
            </a:r>
            <a:br>
              <a:rPr lang="pl-PL" sz="1500" dirty="0"/>
            </a:br>
            <a:r>
              <a:rPr lang="pl-PL" sz="1500" dirty="0"/>
              <a:t>środowiska w szkole i zaprezentować innym</a:t>
            </a:r>
            <a:br>
              <a:rPr lang="pl-PL" sz="1500" dirty="0"/>
            </a:br>
            <a:r>
              <a:rPr lang="pl-PL" sz="1500" dirty="0"/>
              <a:t>uczniom wyniki swojej pracy.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13175"/>
            <a:ext cx="1591444" cy="165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E7448D8-22EF-48CF-B7B4-F5D904B907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730" y="6237312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35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52601"/>
            <a:ext cx="8219256" cy="4268688"/>
          </a:xfrm>
        </p:spPr>
        <p:txBody>
          <a:bodyPr>
            <a:normAutofit/>
          </a:bodyPr>
          <a:lstStyle/>
          <a:p>
            <a:r>
              <a:rPr lang="pl-PL" dirty="0"/>
              <a:t>Wchodzisz do lasu, a tam ......</a:t>
            </a:r>
          </a:p>
          <a:p>
            <a:pPr marL="0" indent="0">
              <a:buNone/>
            </a:pPr>
            <a:r>
              <a:rPr lang="pl-PL" dirty="0"/>
              <a:t>Widzisz .......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		ŚMIECI  !!!</a:t>
            </a:r>
          </a:p>
          <a:p>
            <a:pPr marL="0" indent="0">
              <a:buNone/>
            </a:pPr>
            <a:endParaRPr lang="pl-PL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28860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95536" y="616530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https://www.youtube.com/watch?v=lU3h3_PE6w0</a:t>
            </a:r>
          </a:p>
        </p:txBody>
      </p:sp>
    </p:spTree>
    <p:extLst>
      <p:ext uri="{BB962C8B-B14F-4D97-AF65-F5344CB8AC3E}">
        <p14:creationId xmlns:p14="http://schemas.microsoft.com/office/powerpoint/2010/main" val="44835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85184"/>
            <a:ext cx="1512167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000597"/>
            <a:ext cx="8363272" cy="4857403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pl-PL" dirty="0"/>
              <a:t>To nie jest miły widok ..... Każdy z nas lubi przyrodę i czyste,</a:t>
            </a:r>
          </a:p>
          <a:p>
            <a:pPr marL="114300" indent="0">
              <a:buNone/>
            </a:pPr>
            <a:r>
              <a:rPr lang="pl-PL" dirty="0"/>
              <a:t> miłe otoczenie. </a:t>
            </a:r>
          </a:p>
          <a:p>
            <a:pPr marL="114300" indent="0">
              <a:buNone/>
            </a:pPr>
            <a:endParaRPr lang="pl-PL" dirty="0"/>
          </a:p>
          <a:p>
            <a:pPr marL="114300" indent="0">
              <a:buNone/>
            </a:pPr>
            <a:r>
              <a:rPr lang="pl-PL" dirty="0"/>
              <a:t>Zastanówcie się  co trzeba zrobić, </a:t>
            </a:r>
          </a:p>
          <a:p>
            <a:pPr marL="114300" indent="0">
              <a:buNone/>
            </a:pPr>
            <a:r>
              <a:rPr lang="pl-PL" dirty="0"/>
              <a:t>by takich sytuacji nie było? By każdy z Was</a:t>
            </a:r>
          </a:p>
          <a:p>
            <a:pPr marL="114300" indent="0">
              <a:buNone/>
            </a:pPr>
            <a:r>
              <a:rPr lang="pl-PL" dirty="0"/>
              <a:t>mógł cieszyć się pięknem przyrody,  </a:t>
            </a:r>
          </a:p>
          <a:p>
            <a:pPr marL="114300" indent="0">
              <a:buNone/>
            </a:pPr>
            <a:r>
              <a:rPr lang="pl-PL" dirty="0"/>
              <a:t>by odpady komunalne nie leżały nam pod nogami, by zmniejszyła się ilość  śmieci.</a:t>
            </a:r>
          </a:p>
          <a:p>
            <a:endParaRPr lang="pl-PL" dirty="0"/>
          </a:p>
          <a:p>
            <a:pPr marL="114300" lvl="0" indent="0">
              <a:buNone/>
            </a:pPr>
            <a:r>
              <a:rPr lang="pl-PL" dirty="0"/>
              <a:t>Możliwość rozwiązania tego problemu będziecie mieli podczas zajęć. To będzie WASZA PRACA, sami poszukacie informacji i znajdziecie rozwiązanie. 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3"/>
            <a:r>
              <a:rPr lang="pl-PL" sz="2900" dirty="0"/>
              <a:t>Dowiecie się, co powinniśmy zrobić, by zmniejszyć ilość śmieci. </a:t>
            </a:r>
          </a:p>
          <a:p>
            <a:pPr lvl="3"/>
            <a:r>
              <a:rPr lang="pl-PL" sz="2900" dirty="0"/>
              <a:t>Zrozumiecie, dlaczego te działania są tak bardzo ważne dla wszystkich ludzi.</a:t>
            </a:r>
          </a:p>
          <a:p>
            <a:pPr lvl="3"/>
            <a:r>
              <a:rPr lang="pl-PL" sz="2900" b="1" dirty="0"/>
              <a:t>Zachęcicie innych do wprowadzania zmian na Ziemi </a:t>
            </a:r>
            <a:r>
              <a:rPr lang="pl-PL" sz="2900" dirty="0"/>
              <a:t>i będziecie ekspertami w tej dziedzinie.</a:t>
            </a: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738" y="980728"/>
            <a:ext cx="2038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6732240" y="980728"/>
            <a:ext cx="2592288" cy="2664296"/>
          </a:xfrm>
          <a:prstGeom prst="line">
            <a:avLst/>
          </a:prstGeom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/>
          <p:nvPr/>
        </p:nvCxnSpPr>
        <p:spPr>
          <a:xfrm flipH="1">
            <a:off x="6444208" y="836712"/>
            <a:ext cx="2699792" cy="23919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04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56701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08373"/>
            <a:ext cx="8147248" cy="716372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pl-PL" b="1" dirty="0"/>
              <a:t>Co będziecie robić???</a:t>
            </a:r>
          </a:p>
          <a:p>
            <a:pPr marL="11430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1"/>
                </a:solidFill>
              </a:rPr>
              <a:t>Odpowiecie na pytania: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</a:rPr>
              <a:t>Jakie zagrożenia /niebezpieczeństwa/ wynikają z zaśmiecania naszej planety?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</a:rPr>
              <a:t>Co można zrobić, by zmniejszyć ilość śmieci i poprawić stan środowiska?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</a:rPr>
              <a:t>Co to jest recykling?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</a:rPr>
              <a:t>Co to są produkty biodegradowalne?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</a:rPr>
              <a:t>Na czym polega utylizacja odpadów?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</a:rPr>
              <a:t>Na czym polega segregacja odpadów? </a:t>
            </a:r>
          </a:p>
          <a:p>
            <a:pPr marL="114300" indent="0">
              <a:buNone/>
            </a:pP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78301"/>
            <a:ext cx="1825524" cy="10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740" y="5017182"/>
            <a:ext cx="2104260" cy="157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68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3" y="1340257"/>
            <a:ext cx="1698277" cy="95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205" y="404664"/>
            <a:ext cx="65659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pl-PL" b="1" dirty="0"/>
              <a:t>Co będziecie robić???</a:t>
            </a:r>
          </a:p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zadanie</a:t>
            </a:r>
          </a:p>
        </p:txBody>
      </p:sp>
      <p:sp>
        <p:nvSpPr>
          <p:cNvPr id="5" name="Prostokąt 4"/>
          <p:cNvSpPr/>
          <p:nvPr/>
        </p:nvSpPr>
        <p:spPr>
          <a:xfrm>
            <a:off x="755576" y="2420888"/>
            <a:ext cx="78488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285750">
              <a:buFont typeface="Wingdings" panose="05000000000000000000" pitchFamily="2" charset="2"/>
              <a:buChar char="q"/>
            </a:pPr>
            <a:r>
              <a:rPr lang="pl-PL" sz="2400" dirty="0"/>
              <a:t>Zrobicie projekty broszur informacyjnych związanych z zagadnieniami  znajdującymi się w pytaniach.</a:t>
            </a:r>
          </a:p>
          <a:p>
            <a:pPr marL="400050" indent="-285750">
              <a:buFont typeface="Wingdings" panose="05000000000000000000" pitchFamily="2" charset="2"/>
              <a:buChar char="q"/>
            </a:pPr>
            <a:endParaRPr lang="pl-PL" sz="2400" dirty="0"/>
          </a:p>
          <a:p>
            <a:pPr marL="400050" indent="-285750">
              <a:buFont typeface="Wingdings" panose="05000000000000000000" pitchFamily="2" charset="2"/>
              <a:buChar char="q"/>
            </a:pPr>
            <a:r>
              <a:rPr lang="pl-PL" sz="2400" dirty="0"/>
              <a:t>Przedstawicie (pokażecie) swoje </a:t>
            </a:r>
          </a:p>
          <a:p>
            <a:pPr marL="114300"/>
            <a:r>
              <a:rPr lang="pl-PL" sz="2400" dirty="0"/>
              <a:t>    projekty i omówicie je.</a:t>
            </a:r>
          </a:p>
          <a:p>
            <a:pPr marL="400050" indent="-285750">
              <a:buFont typeface="Wingdings" panose="05000000000000000000" pitchFamily="2" charset="2"/>
              <a:buChar char="q"/>
            </a:pPr>
            <a:endParaRPr lang="pl-PL" sz="2400" dirty="0"/>
          </a:p>
          <a:p>
            <a:pPr marL="400050" indent="-285750">
              <a:buFont typeface="Wingdings" panose="05000000000000000000" pitchFamily="2" charset="2"/>
              <a:buChar char="q"/>
            </a:pPr>
            <a:r>
              <a:rPr lang="pl-PL" sz="2400" dirty="0"/>
              <a:t>Wspólnie wymyślicie i wykonacie ćwiczenie uczące właściwej (dobrej) segregacji.</a:t>
            </a:r>
          </a:p>
          <a:p>
            <a:pPr marL="114300"/>
            <a:endParaRPr lang="pl-P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79" y="3356993"/>
            <a:ext cx="2487035" cy="164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158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pl-PL" b="1" dirty="0"/>
              <a:t>CZĘŚĆ I</a:t>
            </a:r>
          </a:p>
          <a:p>
            <a:pPr marL="114300" indent="0" algn="ctr">
              <a:buNone/>
            </a:pPr>
            <a:r>
              <a:rPr lang="pl-PL" dirty="0"/>
              <a:t>Zostaniecie podzieleni na dwie grupy</a:t>
            </a:r>
          </a:p>
          <a:p>
            <a:pPr marL="114300" indent="0">
              <a:buNone/>
            </a:pPr>
            <a:endParaRPr lang="pl-PL" dirty="0"/>
          </a:p>
          <a:p>
            <a:pPr marL="114300" indent="0">
              <a:buNone/>
            </a:pPr>
            <a:endParaRPr lang="pl-PL" dirty="0"/>
          </a:p>
          <a:p>
            <a:pPr marL="114300" indent="0">
              <a:buNone/>
            </a:pPr>
            <a:endParaRPr lang="pl-PL" dirty="0"/>
          </a:p>
          <a:p>
            <a:pPr marL="114300" indent="0">
              <a:buNone/>
            </a:pPr>
            <a:endParaRPr lang="pl-PL" dirty="0"/>
          </a:p>
          <a:p>
            <a:pPr marL="114300" indent="0" algn="ctr">
              <a:buNone/>
            </a:pPr>
            <a:r>
              <a:rPr lang="pl-PL" dirty="0"/>
              <a:t>Każda grupa otrzyma zadania, które będzie wykonywać</a:t>
            </a:r>
          </a:p>
          <a:p>
            <a:pPr marL="114300" indent="0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824364"/>
              </p:ext>
            </p:extLst>
          </p:nvPr>
        </p:nvGraphicFramePr>
        <p:xfrm>
          <a:off x="1475656" y="3429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996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GRUPA</a:t>
                      </a:r>
                      <a:r>
                        <a:rPr lang="pl-PL" baseline="0" dirty="0"/>
                        <a:t> 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GRUPA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773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08373"/>
            <a:ext cx="8147248" cy="788380"/>
          </a:xfrm>
        </p:spPr>
        <p:txBody>
          <a:bodyPr/>
          <a:lstStyle/>
          <a:p>
            <a:r>
              <a:rPr lang="pl-PL" dirty="0"/>
              <a:t>PROCES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438341"/>
              </p:ext>
            </p:extLst>
          </p:nvPr>
        </p:nvGraphicFramePr>
        <p:xfrm>
          <a:off x="467544" y="1187460"/>
          <a:ext cx="828092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6036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GRUPA</a:t>
                      </a:r>
                      <a:r>
                        <a:rPr lang="pl-PL" baseline="0" dirty="0"/>
                        <a:t> 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GRUPA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21587">
                <a:tc>
                  <a:txBody>
                    <a:bodyPr/>
                    <a:lstStyle/>
                    <a:p>
                      <a:endParaRPr lang="pl-PL" dirty="0"/>
                    </a:p>
                    <a:p>
                      <a:r>
                        <a:rPr lang="pl-PL" b="1" dirty="0"/>
                        <a:t>Szukajcie</a:t>
                      </a:r>
                      <a:r>
                        <a:rPr lang="pl-PL" b="1" baseline="0" dirty="0"/>
                        <a:t> w Internecie,  w podręcznikach, ulotkach informacji, które pomogą Wam odpowiedzieć na trzy pytania:</a:t>
                      </a:r>
                    </a:p>
                    <a:p>
                      <a:endParaRPr lang="pl-PL" baseline="0" dirty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Jakie zagrożenia /niebezpieczeństwa/ wynikają z zaśmiecania naszej planety?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aseline="0" dirty="0"/>
                        <a:t>2. 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Co to jest recykling?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aseline="0" dirty="0"/>
                        <a:t>3.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 Na czym polega utylizacja odpadów?</a:t>
                      </a:r>
                    </a:p>
                    <a:p>
                      <a:endParaRPr lang="pl-PL" baseline="0" dirty="0"/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Szukajcie</a:t>
                      </a:r>
                      <a:r>
                        <a:rPr lang="pl-PL" b="1" baseline="0" dirty="0"/>
                        <a:t> w Internecie,  w podręcznikach, ulotkach  informacji , które pomogą Wam odpowiedzieć na pytania: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Co można zrobić, by zmniejszyć ilość śmieci i poprawić stan środowiska?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2.   Co to są produkty biodegradowalne?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3.    Na czym polega segregacja odpadów?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dirty="0">
                        <a:solidFill>
                          <a:schemeClr val="tx1"/>
                        </a:solidFill>
                      </a:endParaRP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195736" y="118746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ZADANIA DO WYKONANIA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301208"/>
            <a:ext cx="1651873" cy="137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7860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ka">
  <a:themeElements>
    <a:clrScheme name="Apte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495</TotalTime>
  <Words>1611</Words>
  <Application>Microsoft Office PowerPoint</Application>
  <PresentationFormat>Pokaz na ekranie (4:3)</PresentationFormat>
  <Paragraphs>349</Paragraphs>
  <Slides>30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8" baseType="lpstr">
      <vt:lpstr>Arial</vt:lpstr>
      <vt:lpstr>Book Antiqua</vt:lpstr>
      <vt:lpstr>Calibri</vt:lpstr>
      <vt:lpstr>Century Gothic</vt:lpstr>
      <vt:lpstr>Times New Roman</vt:lpstr>
      <vt:lpstr>Verdana</vt:lpstr>
      <vt:lpstr>Wingdings</vt:lpstr>
      <vt:lpstr>Apteka</vt:lpstr>
      <vt:lpstr>SEGREGACJA TO REWELACJA!!!</vt:lpstr>
      <vt:lpstr>SPIS TREŚCI</vt:lpstr>
      <vt:lpstr>               WPROWADZENIE</vt:lpstr>
      <vt:lpstr>WPROWADZENIE</vt:lpstr>
      <vt:lpstr>WPROWADZENIE</vt:lpstr>
      <vt:lpstr>zadanie</vt:lpstr>
      <vt:lpstr>zadanie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źRÓDŁA</vt:lpstr>
      <vt:lpstr>ŹRÓDŁA</vt:lpstr>
      <vt:lpstr>źRÓDŁA</vt:lpstr>
      <vt:lpstr>EWALUACJA</vt:lpstr>
      <vt:lpstr>EWALUACJA</vt:lpstr>
      <vt:lpstr>EWALUACJA</vt:lpstr>
      <vt:lpstr>EWALUACJA OCENA</vt:lpstr>
      <vt:lpstr>KONKLUZJA</vt:lpstr>
      <vt:lpstr>PORADNIK DLA NAUCZYCIELA</vt:lpstr>
      <vt:lpstr>PORADNIK DLA NAUCZYCIELA</vt:lpstr>
      <vt:lpstr>PORADNIK DLA NAUCZYCIELA</vt:lpstr>
      <vt:lpstr>PORADNIK DLA NAUCZYCIELA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SEGREGACJA TO REWELACJA!!!</dc:title>
  <dc:creator>Joanna Wronka</dc:creator>
  <cp:lastModifiedBy>Anna Basta</cp:lastModifiedBy>
  <cp:revision>61</cp:revision>
  <dcterms:created xsi:type="dcterms:W3CDTF">2017-07-15T21:13:21Z</dcterms:created>
  <dcterms:modified xsi:type="dcterms:W3CDTF">2020-01-14T13:57:02Z</dcterms:modified>
</cp:coreProperties>
</file>