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3" r:id="rId5"/>
    <p:sldId id="274" r:id="rId6"/>
    <p:sldId id="259" r:id="rId7"/>
    <p:sldId id="260" r:id="rId8"/>
    <p:sldId id="275" r:id="rId9"/>
    <p:sldId id="261" r:id="rId10"/>
    <p:sldId id="262" r:id="rId11"/>
    <p:sldId id="278" r:id="rId12"/>
    <p:sldId id="263" r:id="rId13"/>
    <p:sldId id="264" r:id="rId14"/>
    <p:sldId id="265" r:id="rId15"/>
    <p:sldId id="266" r:id="rId16"/>
    <p:sldId id="270" r:id="rId17"/>
    <p:sldId id="272" r:id="rId18"/>
    <p:sldId id="268" r:id="rId19"/>
    <p:sldId id="276" r:id="rId20"/>
    <p:sldId id="269" r:id="rId21"/>
    <p:sldId id="277"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46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4ED9955-6893-4918-8DDA-1C653D311C65}" type="datetimeFigureOut">
              <a:rPr lang="pl-PL" smtClean="0"/>
              <a:t>14.01.2020</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AC238868-76D4-4587-A790-C8B6FFE8A36A}"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84ED9955-6893-4918-8DDA-1C653D311C6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84ED9955-6893-4918-8DDA-1C653D311C6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84ED9955-6893-4918-8DDA-1C653D311C6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t>‹#›</a:t>
            </a:fld>
            <a:endParaRPr lang="pl-PL"/>
          </a:p>
        </p:txBody>
      </p:sp>
      <p:sp>
        <p:nvSpPr>
          <p:cNvPr id="7" name="Tytuł 6"/>
          <p:cNvSpPr>
            <a:spLocks noGrp="1"/>
          </p:cNvSpPr>
          <p:nvPr>
            <p:ph type="title"/>
          </p:nvPr>
        </p:nvSpPr>
        <p:spPr/>
        <p:txBody>
          <a:bodyPr rtlCol="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84ED9955-6893-4918-8DDA-1C653D311C6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C238868-76D4-4587-A790-C8B6FFE8A36A}"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84ED9955-6893-4918-8DDA-1C653D311C65}" type="datetimeFigureOut">
              <a:rPr lang="pl-PL" smtClean="0"/>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C238868-76D4-4587-A790-C8B6FFE8A36A}" type="slidenum">
              <a:rPr lang="pl-PL" smtClean="0"/>
              <a:t>‹#›</a:t>
            </a:fld>
            <a:endParaRPr lang="pl-PL"/>
          </a:p>
        </p:txBody>
      </p:sp>
      <p:sp>
        <p:nvSpPr>
          <p:cNvPr id="8" name="Tytuł 7"/>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84ED9955-6893-4918-8DDA-1C653D311C65}" type="datetimeFigureOut">
              <a:rPr lang="pl-PL" smtClean="0"/>
              <a:t>14.01.2020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C238868-76D4-4587-A790-C8B6FFE8A36A}"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84ED9955-6893-4918-8DDA-1C653D311C65}" type="datetimeFigureOut">
              <a:rPr lang="pl-PL" smtClean="0"/>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C238868-76D4-4587-A790-C8B6FFE8A36A}" type="slidenum">
              <a:rPr lang="pl-PL" smtClean="0"/>
              <a:t>‹#›</a:t>
            </a:fld>
            <a:endParaRPr lang="pl-PL"/>
          </a:p>
        </p:txBody>
      </p:sp>
      <p:sp>
        <p:nvSpPr>
          <p:cNvPr id="6" name="Tytuł 5"/>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4ED9955-6893-4918-8DDA-1C653D311C65}" type="datetimeFigureOut">
              <a:rPr lang="pl-PL" smtClean="0"/>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C238868-76D4-4587-A790-C8B6FFE8A36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p>
            <a:fld id="{84ED9955-6893-4918-8DDA-1C653D311C65}" type="datetimeFigureOut">
              <a:rPr lang="pl-PL" smtClean="0"/>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C238868-76D4-4587-A790-C8B6FFE8A36A}"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4ED9955-6893-4918-8DDA-1C653D311C65}" type="datetimeFigureOut">
              <a:rPr lang="pl-PL" smtClean="0"/>
              <a:t>14.01.2020</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AC238868-76D4-4587-A790-C8B6FFE8A36A}"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l-PL"/>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ED9955-6893-4918-8DDA-1C653D311C65}" type="datetimeFigureOut">
              <a:rPr lang="pl-PL" smtClean="0"/>
              <a:t>14.01.2020</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238868-76D4-4587-A790-C8B6FFE8A36A}"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redakcja.mam.media.pl/instrukcja-dla-uczni" TargetMode="External"/><Relationship Id="rId2" Type="http://schemas.openxmlformats.org/officeDocument/2006/relationships/hyperlink" Target="http://www.ceo.org.pl/latarnikwyborczy" TargetMode="External"/><Relationship Id="rId1" Type="http://schemas.openxmlformats.org/officeDocument/2006/relationships/slideLayout" Target="../slideLayouts/slideLayout2.xml"/><Relationship Id="rId4" Type="http://schemas.openxmlformats.org/officeDocument/2006/relationships/hyperlink" Target="http://www.samorzad.ceo.org.pl/strona/materialy-dla-uczniow"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ctrTitle"/>
          </p:nvPr>
        </p:nvSpPr>
        <p:spPr>
          <a:xfrm>
            <a:off x="1752523" y="3212976"/>
            <a:ext cx="6840760" cy="1656184"/>
          </a:xfrm>
        </p:spPr>
        <p:txBody>
          <a:bodyPr>
            <a:noAutofit/>
          </a:bodyPr>
          <a:lstStyle/>
          <a:p>
            <a:r>
              <a:rPr lang="pl-PL" sz="4000" dirty="0"/>
              <a:t>Udział w wyborach powszechnych – na przykładzie wyborów do Samorządu Uczniowskiego</a:t>
            </a:r>
          </a:p>
        </p:txBody>
      </p:sp>
      <p:sp>
        <p:nvSpPr>
          <p:cNvPr id="3" name="Podtytuł 2"/>
          <p:cNvSpPr>
            <a:spLocks noGrp="1"/>
          </p:cNvSpPr>
          <p:nvPr>
            <p:ph type="subTitle" idx="1"/>
          </p:nvPr>
        </p:nvSpPr>
        <p:spPr>
          <a:xfrm>
            <a:off x="755576" y="4869160"/>
            <a:ext cx="5760640" cy="1224135"/>
          </a:xfrm>
        </p:spPr>
        <p:txBody>
          <a:bodyPr>
            <a:normAutofit fontScale="62500" lnSpcReduction="20000"/>
          </a:bodyPr>
          <a:lstStyle/>
          <a:p>
            <a:r>
              <a:rPr lang="pl-PL" b="1" dirty="0"/>
              <a:t>Web Quest przeznaczony dla uczniów gimnazjum</a:t>
            </a:r>
            <a:br>
              <a:rPr lang="pl-PL" b="1" dirty="0"/>
            </a:br>
            <a:r>
              <a:rPr lang="pl-PL" b="1" dirty="0"/>
              <a:t>w ramach zajęć z wiedzy o społeczeństwie z uczniami z dysfunkcją słuchu</a:t>
            </a:r>
          </a:p>
          <a:p>
            <a:pPr algn="l"/>
            <a:r>
              <a:rPr lang="pl-PL" b="1" dirty="0">
                <a:solidFill>
                  <a:srgbClr val="FFFF00"/>
                </a:solidFill>
              </a:rPr>
              <a:t>Opracowała: Maria Smorąg</a:t>
            </a:r>
          </a:p>
          <a:p>
            <a:pPr algn="l"/>
            <a:endParaRPr lang="pl-PL" dirty="0"/>
          </a:p>
        </p:txBody>
      </p:sp>
      <p:pic>
        <p:nvPicPr>
          <p:cNvPr id="5" name="Obraz 4">
            <a:extLst>
              <a:ext uri="{FF2B5EF4-FFF2-40B4-BE49-F238E27FC236}">
                <a16:creationId xmlns:a16="http://schemas.microsoft.com/office/drawing/2014/main" xmlns="" id="{9DC00AE5-3142-4C7D-82F0-956F65BA5A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260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marL="0" indent="0">
              <a:buNone/>
            </a:pPr>
            <a:r>
              <a:rPr lang="pl-PL" b="1" dirty="0"/>
              <a:t>Grupa II  </a:t>
            </a:r>
            <a:r>
              <a:rPr lang="pl-PL" dirty="0"/>
              <a:t>- musicie przygotować kampanię wyborczą dla kandydata na Przewodniczącego Samorządu Uczniowskiego. Wasze zadania to:</a:t>
            </a:r>
          </a:p>
          <a:p>
            <a:r>
              <a:rPr lang="pl-PL" dirty="0"/>
              <a:t>Wytypowanie kandydata na Przewodniczącego Samorządu Uczniowskiego (jednego z </a:t>
            </a:r>
            <a:r>
              <a:rPr lang="pl-PL" i="1" dirty="0"/>
              <a:t>Was)</a:t>
            </a:r>
          </a:p>
          <a:p>
            <a:r>
              <a:rPr lang="pl-PL" dirty="0"/>
              <a:t>Przygotowanie plakatów reklamujących Waszego kandydata (jego cechy charakteru, wyniki w nauce, zdjęcie kandydata lub rysunek). Kandydat musi mieć przygotowany program wyborczy (co chce zrobić dla uczniów szkoły, w czasie kiedy będzie przewodniczącym).</a:t>
            </a:r>
          </a:p>
        </p:txBody>
      </p:sp>
      <p:sp>
        <p:nvSpPr>
          <p:cNvPr id="2" name="Tytuł 1"/>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410750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315446084"/>
              </p:ext>
            </p:extLst>
          </p:nvPr>
        </p:nvGraphicFramePr>
        <p:xfrm>
          <a:off x="395536" y="1340768"/>
          <a:ext cx="8229600" cy="21031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26235">
                <a:tc>
                  <a:txBody>
                    <a:bodyPr/>
                    <a:lstStyle/>
                    <a:p>
                      <a:r>
                        <a:rPr lang="pl-PL" dirty="0"/>
                        <a:t>I TYDZIEŃ PRACY:</a:t>
                      </a:r>
                    </a:p>
                  </a:txBody>
                  <a:tcPr/>
                </a:tc>
                <a:extLst>
                  <a:ext uri="{0D108BD9-81ED-4DB2-BD59-A6C34878D82A}">
                    <a16:rowId xmlns:a16="http://schemas.microsoft.com/office/drawing/2014/main" xmlns="" val="10000"/>
                  </a:ext>
                </a:extLst>
              </a:tr>
              <a:tr h="1549619">
                <a:tc>
                  <a:txBody>
                    <a:bodyPr/>
                    <a:lstStyle/>
                    <a:p>
                      <a:pPr marL="285750" indent="-285750">
                        <a:buFont typeface="Arial" panose="020B0604020202020204" pitchFamily="34" charset="0"/>
                        <a:buChar char="•"/>
                      </a:pPr>
                      <a:r>
                        <a:rPr lang="pl-PL" dirty="0"/>
                        <a:t>Zapoznanie z treścią zadania</a:t>
                      </a:r>
                    </a:p>
                    <a:p>
                      <a:pPr marL="285750" indent="-285750">
                        <a:buFont typeface="Arial" panose="020B0604020202020204" pitchFamily="34" charset="0"/>
                        <a:buChar char="•"/>
                      </a:pPr>
                      <a:r>
                        <a:rPr lang="pl-PL" dirty="0"/>
                        <a:t>Wybór i zapoznanie ze źródłami internetowymi</a:t>
                      </a:r>
                      <a:r>
                        <a:rPr lang="pl-PL" baseline="0" dirty="0"/>
                        <a:t> oraz innymi</a:t>
                      </a:r>
                    </a:p>
                    <a:p>
                      <a:pPr marL="285750" indent="-285750">
                        <a:buFont typeface="Arial" panose="020B0604020202020204" pitchFamily="34" charset="0"/>
                        <a:buChar char="•"/>
                      </a:pPr>
                      <a:r>
                        <a:rPr lang="pl-PL" baseline="0" dirty="0"/>
                        <a:t>Podział na grupy</a:t>
                      </a:r>
                    </a:p>
                    <a:p>
                      <a:pPr marL="285750" indent="-285750">
                        <a:buFont typeface="Arial" panose="020B0604020202020204" pitchFamily="34" charset="0"/>
                        <a:buChar char="•"/>
                      </a:pPr>
                      <a:r>
                        <a:rPr lang="pl-PL" baseline="0" dirty="0"/>
                        <a:t>Napisanie planu działania dla obu grup</a:t>
                      </a:r>
                    </a:p>
                    <a:p>
                      <a:pPr marL="285750" indent="-285750">
                        <a:buFont typeface="Arial" panose="020B0604020202020204" pitchFamily="34" charset="0"/>
                        <a:buChar char="•"/>
                      </a:pPr>
                      <a:r>
                        <a:rPr lang="pl-PL" baseline="0" dirty="0"/>
                        <a:t>Wyznaczenie zadań dla poszczególnych uczniów w grupie</a:t>
                      </a:r>
                    </a:p>
                    <a:p>
                      <a:pPr marL="285750" indent="-285750">
                        <a:buFont typeface="Arial" panose="020B0604020202020204" pitchFamily="34" charset="0"/>
                        <a:buChar char="•"/>
                      </a:pPr>
                      <a:endParaRPr lang="pl-PL" dirty="0"/>
                    </a:p>
                  </a:txBody>
                  <a:tcPr/>
                </a:tc>
                <a:extLst>
                  <a:ext uri="{0D108BD9-81ED-4DB2-BD59-A6C34878D82A}">
                    <a16:rowId xmlns:a16="http://schemas.microsoft.com/office/drawing/2014/main" xmlns="" val="10001"/>
                  </a:ext>
                </a:extLst>
              </a:tr>
            </a:tbl>
          </a:graphicData>
        </a:graphic>
      </p:graphicFrame>
      <p:sp>
        <p:nvSpPr>
          <p:cNvPr id="3" name="Tytuł 2"/>
          <p:cNvSpPr>
            <a:spLocks noGrp="1"/>
          </p:cNvSpPr>
          <p:nvPr>
            <p:ph type="title"/>
          </p:nvPr>
        </p:nvSpPr>
        <p:spPr/>
        <p:txBody>
          <a:bodyPr/>
          <a:lstStyle/>
          <a:p>
            <a:r>
              <a:rPr lang="pl-PL" dirty="0"/>
              <a:t>Proces – </a:t>
            </a:r>
            <a:r>
              <a:rPr lang="pl-PL" sz="3200" dirty="0"/>
              <a:t>plan działania</a:t>
            </a:r>
            <a:r>
              <a:rPr lang="pl-PL" dirty="0"/>
              <a:t>:</a:t>
            </a:r>
          </a:p>
        </p:txBody>
      </p:sp>
      <p:graphicFrame>
        <p:nvGraphicFramePr>
          <p:cNvPr id="5" name="Tabela 4"/>
          <p:cNvGraphicFramePr>
            <a:graphicFrameLocks noGrp="1"/>
          </p:cNvGraphicFramePr>
          <p:nvPr>
            <p:extLst>
              <p:ext uri="{D42A27DB-BD31-4B8C-83A1-F6EECF244321}">
                <p14:modId xmlns:p14="http://schemas.microsoft.com/office/powerpoint/2010/main" val="628319459"/>
              </p:ext>
            </p:extLst>
          </p:nvPr>
        </p:nvGraphicFramePr>
        <p:xfrm>
          <a:off x="467544" y="3573016"/>
          <a:ext cx="8136904" cy="1638997"/>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450277">
                <a:tc>
                  <a:txBody>
                    <a:bodyPr/>
                    <a:lstStyle/>
                    <a:p>
                      <a:r>
                        <a:rPr lang="pl-PL" dirty="0"/>
                        <a:t>II TYDZIEŃ PRACY:</a:t>
                      </a:r>
                    </a:p>
                  </a:txBody>
                  <a:tcPr/>
                </a:tc>
                <a:extLst>
                  <a:ext uri="{0D108BD9-81ED-4DB2-BD59-A6C34878D82A}">
                    <a16:rowId xmlns:a16="http://schemas.microsoft.com/office/drawing/2014/main" xmlns="" val="10000"/>
                  </a:ext>
                </a:extLst>
              </a:tr>
              <a:tr h="1061891">
                <a:tc>
                  <a:txBody>
                    <a:bodyPr/>
                    <a:lstStyle/>
                    <a:p>
                      <a:pPr marL="285750" indent="-285750">
                        <a:buFont typeface="Arial" panose="020B0604020202020204" pitchFamily="34" charset="0"/>
                        <a:buChar char="•"/>
                      </a:pPr>
                      <a:r>
                        <a:rPr lang="pl-PL" dirty="0"/>
                        <a:t>Prezentacja prac grupowych – plakatów lub prezentacji multimedialnych przez uczniów</a:t>
                      </a:r>
                      <a:r>
                        <a:rPr lang="pl-PL" baseline="0" dirty="0"/>
                        <a:t> obu grup na forum klasy</a:t>
                      </a:r>
                    </a:p>
                    <a:p>
                      <a:pPr marL="285750" indent="-285750">
                        <a:buFont typeface="Arial" panose="020B0604020202020204" pitchFamily="34" charset="0"/>
                        <a:buChar char="•"/>
                      </a:pPr>
                      <a:r>
                        <a:rPr lang="pl-PL" baseline="0" dirty="0"/>
                        <a:t>Wyłonienie grup do drugiej części zadania</a:t>
                      </a:r>
                    </a:p>
                    <a:p>
                      <a:pPr marL="0" indent="0">
                        <a:buFont typeface="Arial" panose="020B0604020202020204" pitchFamily="34" charset="0"/>
                        <a:buNone/>
                      </a:pPr>
                      <a:endParaRPr lang="pl-PL" dirty="0"/>
                    </a:p>
                  </a:txBody>
                  <a:tcPr/>
                </a:tc>
                <a:extLst>
                  <a:ext uri="{0D108BD9-81ED-4DB2-BD59-A6C34878D82A}">
                    <a16:rowId xmlns:a16="http://schemas.microsoft.com/office/drawing/2014/main" xmlns=""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344016383"/>
              </p:ext>
            </p:extLst>
          </p:nvPr>
        </p:nvGraphicFramePr>
        <p:xfrm>
          <a:off x="467544" y="5373216"/>
          <a:ext cx="8136904" cy="1554480"/>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360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III</a:t>
                      </a:r>
                      <a:r>
                        <a:rPr lang="pl-PL" baseline="0" dirty="0"/>
                        <a:t>/IV </a:t>
                      </a:r>
                      <a:r>
                        <a:rPr lang="pl-PL" dirty="0"/>
                        <a:t>TYDZIEŃ PRACY:</a:t>
                      </a:r>
                    </a:p>
                  </a:txBody>
                  <a:tcPr/>
                </a:tc>
                <a:extLst>
                  <a:ext uri="{0D108BD9-81ED-4DB2-BD59-A6C34878D82A}">
                    <a16:rowId xmlns:a16="http://schemas.microsoft.com/office/drawing/2014/main" xmlns="" val="10000"/>
                  </a:ext>
                </a:extLst>
              </a:tr>
              <a:tr h="644986">
                <a:tc>
                  <a:txBody>
                    <a:bodyPr/>
                    <a:lstStyle/>
                    <a:p>
                      <a:pPr marL="285750" indent="-285750">
                        <a:buFont typeface="Arial" panose="020B0604020202020204" pitchFamily="34" charset="0"/>
                        <a:buChar char="•"/>
                      </a:pPr>
                      <a:r>
                        <a:rPr lang="pl-PL" dirty="0"/>
                        <a:t>Przygotowanie planu działania do wyborów</a:t>
                      </a:r>
                      <a:r>
                        <a:rPr lang="pl-PL" baseline="0" dirty="0"/>
                        <a:t> Samorządu Uczniowskiego</a:t>
                      </a:r>
                    </a:p>
                    <a:p>
                      <a:pPr marL="285750" indent="-285750">
                        <a:buFont typeface="Arial" panose="020B0604020202020204" pitchFamily="34" charset="0"/>
                        <a:buChar char="•"/>
                      </a:pPr>
                      <a:r>
                        <a:rPr lang="pl-PL" baseline="0" dirty="0"/>
                        <a:t>Opracowywanie wytycznych przez obydwie grupy</a:t>
                      </a:r>
                    </a:p>
                    <a:p>
                      <a:pPr marL="285750" indent="-285750">
                        <a:buFont typeface="Arial" panose="020B0604020202020204" pitchFamily="34" charset="0"/>
                        <a:buChar char="•"/>
                      </a:pPr>
                      <a:r>
                        <a:rPr lang="pl-PL" baseline="0" dirty="0"/>
                        <a:t>Prezentacja wyników prac </a:t>
                      </a:r>
                      <a:r>
                        <a:rPr lang="pl-PL" baseline="0"/>
                        <a:t>przez obydwie </a:t>
                      </a:r>
                      <a:r>
                        <a:rPr lang="pl-PL" baseline="0" dirty="0"/>
                        <a:t>grupy</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3527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indent="0">
              <a:buNone/>
            </a:pPr>
            <a:r>
              <a:rPr lang="pl-PL" dirty="0"/>
              <a:t>Informacji potrzebnych do przygotowania zadania szukajcie w podanych stronach internetowych lub innych wam znanych.</a:t>
            </a:r>
          </a:p>
          <a:p>
            <a:pPr marL="0" indent="0">
              <a:buNone/>
            </a:pPr>
            <a:r>
              <a:rPr lang="pl-PL" dirty="0"/>
              <a:t>Pierwszą część zadania – prezentacja - może być przygotowana przy pomocy programu komputerowego Power Point, lub na kartonie wielkości min. </a:t>
            </a:r>
            <a:r>
              <a:rPr lang="pl-PL" dirty="0" err="1"/>
              <a:t>A3</a:t>
            </a:r>
            <a:r>
              <a:rPr lang="pl-PL" dirty="0"/>
              <a:t>. Praca musi być estetyczna (ładnie wykonana). </a:t>
            </a:r>
            <a:r>
              <a:rPr lang="pl-PL" u="sng" dirty="0"/>
              <a:t>W każdej prezentacji musi być podany:</a:t>
            </a:r>
          </a:p>
          <a:p>
            <a:pPr marL="0" indent="0">
              <a:buNone/>
            </a:pPr>
            <a:r>
              <a:rPr lang="pl-PL" dirty="0"/>
              <a:t>1. Temat (inny dla każdej grupy)</a:t>
            </a:r>
          </a:p>
          <a:p>
            <a:pPr marL="0" indent="0">
              <a:buNone/>
            </a:pPr>
            <a:r>
              <a:rPr lang="pl-PL" dirty="0"/>
              <a:t>2. Imiona, nazwiska uczniów którzy ją przygotowali</a:t>
            </a:r>
          </a:p>
          <a:p>
            <a:pPr marL="0" indent="0">
              <a:buNone/>
            </a:pPr>
            <a:r>
              <a:rPr lang="pl-PL" dirty="0"/>
              <a:t>3. Opracowanie tematu według wytycznych</a:t>
            </a:r>
          </a:p>
          <a:p>
            <a:pPr marL="0" indent="0">
              <a:buNone/>
            </a:pPr>
            <a:r>
              <a:rPr lang="pl-PL" dirty="0"/>
              <a:t>4. Każda grupa samodzielnie prezentuje swoją pracę</a:t>
            </a:r>
          </a:p>
          <a:p>
            <a:pPr marL="0" indent="0">
              <a:buNone/>
            </a:pPr>
            <a:r>
              <a:rPr lang="pl-PL" dirty="0"/>
              <a:t>5. Każda grupa prezentuje swoja pracę przed całą klasą.</a:t>
            </a:r>
          </a:p>
          <a:p>
            <a:pPr marL="0" indent="0">
              <a:buNone/>
            </a:pPr>
            <a:r>
              <a:rPr lang="pl-PL" dirty="0"/>
              <a:t>W czasie korzystania ze źródeł, starajcie się pisać swoimi słowami, lub wykonajcie rysunki, wstawiajcie zdjęcia zastępujące słowa. Nie przepisujcie definicji bez zrozumienia.</a:t>
            </a:r>
          </a:p>
          <a:p>
            <a:pPr marL="0" indent="0">
              <a:buNone/>
            </a:pPr>
            <a:endParaRPr lang="pl-PL" dirty="0"/>
          </a:p>
        </p:txBody>
      </p:sp>
      <p:sp>
        <p:nvSpPr>
          <p:cNvPr id="2" name="Tytuł 1"/>
          <p:cNvSpPr>
            <a:spLocks noGrp="1"/>
          </p:cNvSpPr>
          <p:nvPr>
            <p:ph type="title"/>
          </p:nvPr>
        </p:nvSpPr>
        <p:spPr/>
        <p:txBody>
          <a:bodyPr/>
          <a:lstStyle/>
          <a:p>
            <a:r>
              <a:rPr lang="pl-PL" dirty="0"/>
              <a:t>Proces:</a:t>
            </a:r>
          </a:p>
        </p:txBody>
      </p:sp>
    </p:spTree>
    <p:extLst>
      <p:ext uri="{BB962C8B-B14F-4D97-AF65-F5344CB8AC3E}">
        <p14:creationId xmlns:p14="http://schemas.microsoft.com/office/powerpoint/2010/main" val="393824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marL="0" indent="0">
              <a:buNone/>
            </a:pPr>
            <a:r>
              <a:rPr lang="pl-PL" dirty="0"/>
              <a:t>W drugiej części zadania, każda grupa przygotowuje plakaty i informacje zgodnie z wytycznymi. Musicie opracować w grupach kampanie wyborczą do Samorządu Uczniowskiego.</a:t>
            </a:r>
          </a:p>
          <a:p>
            <a:pPr marL="0" indent="0">
              <a:buNone/>
            </a:pPr>
            <a:r>
              <a:rPr lang="pl-PL" dirty="0"/>
              <a:t>Uruchomcie swoją pomysłowość, zapisujcie lub rysujcie pomysły, które przyjdą wam do głowy.  Jeżeli będziecie mieli problemy z zapisaniem swoich pomysłów, poproście o pomoc nauczyciela.</a:t>
            </a:r>
          </a:p>
          <a:p>
            <a:pPr marL="0" indent="0">
              <a:buNone/>
            </a:pPr>
            <a:r>
              <a:rPr lang="pl-PL" dirty="0"/>
              <a:t>W tej części zadania, nauczyciel będzie oceniał, głównie waszą pomysłowość oraz umiejętność pracy w grupie</a:t>
            </a:r>
          </a:p>
        </p:txBody>
      </p:sp>
      <p:sp>
        <p:nvSpPr>
          <p:cNvPr id="2" name="Tytuł 1"/>
          <p:cNvSpPr>
            <a:spLocks noGrp="1"/>
          </p:cNvSpPr>
          <p:nvPr>
            <p:ph type="title"/>
          </p:nvPr>
        </p:nvSpPr>
        <p:spPr/>
        <p:txBody>
          <a:bodyPr/>
          <a:lstStyle/>
          <a:p>
            <a:r>
              <a:rPr lang="pl-PL" dirty="0"/>
              <a:t>Proces:</a:t>
            </a:r>
          </a:p>
        </p:txBody>
      </p:sp>
    </p:spTree>
    <p:extLst>
      <p:ext uri="{BB962C8B-B14F-4D97-AF65-F5344CB8AC3E}">
        <p14:creationId xmlns:p14="http://schemas.microsoft.com/office/powerpoint/2010/main" val="2240547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dirty="0">
                <a:hlinkClick r:id="rId2"/>
              </a:rPr>
              <a:t>www.ceo.org.pl/latarnikwyborczy</a:t>
            </a:r>
            <a:endParaRPr lang="pl-PL" dirty="0"/>
          </a:p>
          <a:p>
            <a:r>
              <a:rPr lang="pl-PL" dirty="0">
                <a:hlinkClick r:id="rId3"/>
              </a:rPr>
              <a:t>www.redakcja.mam.media.pl/instrukcja-dla-uczni</a:t>
            </a:r>
            <a:endParaRPr lang="pl-PL" dirty="0"/>
          </a:p>
          <a:p>
            <a:r>
              <a:rPr lang="pl-PL" dirty="0">
                <a:hlinkClick r:id="rId4"/>
              </a:rPr>
              <a:t>www.samorzad.ceo.org.pl/strona/materialy-dla-uczniow</a:t>
            </a:r>
            <a:endParaRPr lang="pl-PL" dirty="0"/>
          </a:p>
          <a:p>
            <a:r>
              <a:rPr lang="pl-PL" dirty="0"/>
              <a:t>Podręcznik do wiedzy o społeczeństwie wyd. </a:t>
            </a:r>
            <a:r>
              <a:rPr lang="pl-PL" dirty="0" err="1"/>
              <a:t>KOSS</a:t>
            </a:r>
            <a:r>
              <a:rPr lang="pl-PL" dirty="0"/>
              <a:t> cz. 1 Warszawa 2009 r. lub inny podręcznik do nauczania wiedzy o społeczeństwie na poziomie gimnazjalnym</a:t>
            </a:r>
          </a:p>
          <a:p>
            <a:endParaRPr lang="pl-PL" dirty="0"/>
          </a:p>
        </p:txBody>
      </p:sp>
      <p:sp>
        <p:nvSpPr>
          <p:cNvPr id="2" name="Tytuł 1"/>
          <p:cNvSpPr>
            <a:spLocks noGrp="1"/>
          </p:cNvSpPr>
          <p:nvPr>
            <p:ph type="title"/>
          </p:nvPr>
        </p:nvSpPr>
        <p:spPr/>
        <p:txBody>
          <a:bodyPr/>
          <a:lstStyle/>
          <a:p>
            <a:r>
              <a:rPr lang="pl-PL" dirty="0"/>
              <a:t>Źródła:</a:t>
            </a:r>
          </a:p>
        </p:txBody>
      </p:sp>
    </p:spTree>
    <p:extLst>
      <p:ext uri="{BB962C8B-B14F-4D97-AF65-F5344CB8AC3E}">
        <p14:creationId xmlns:p14="http://schemas.microsoft.com/office/powerpoint/2010/main" val="679580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219959947"/>
              </p:ext>
            </p:extLst>
          </p:nvPr>
        </p:nvGraphicFramePr>
        <p:xfrm>
          <a:off x="457200" y="1481138"/>
          <a:ext cx="8229600" cy="52171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Zawartość merytoryczna</a:t>
                      </a:r>
                    </a:p>
                    <a:p>
                      <a:r>
                        <a:rPr lang="pl-PL" b="1" dirty="0"/>
                        <a:t>Część</a:t>
                      </a:r>
                      <a:r>
                        <a:rPr lang="pl-PL" b="1" baseline="0" dirty="0"/>
                        <a:t> I zadania</a:t>
                      </a:r>
                      <a:endParaRPr lang="pl-PL" b="1" dirty="0"/>
                    </a:p>
                  </a:txBody>
                  <a:tcPr/>
                </a:tc>
                <a:tc>
                  <a:txBody>
                    <a:bodyPr/>
                    <a:lstStyle/>
                    <a:p>
                      <a:r>
                        <a:rPr lang="pl-PL" dirty="0"/>
                        <a:t>Informacja niepełna, często nie na temat. Wykorzystanie źródeł powierzchowne.</a:t>
                      </a:r>
                    </a:p>
                  </a:txBody>
                  <a:tcPr/>
                </a:tc>
                <a:tc>
                  <a:txBody>
                    <a:bodyPr/>
                    <a:lstStyle/>
                    <a:p>
                      <a:r>
                        <a:rPr lang="pl-PL" dirty="0"/>
                        <a:t>Opracowanie wszystkich zagadnień zgodnie z tematem. Wykorzystanie większości podanych źródeł</a:t>
                      </a:r>
                    </a:p>
                  </a:txBody>
                  <a:tcPr/>
                </a:tc>
                <a:tc>
                  <a:txBody>
                    <a:bodyPr/>
                    <a:lstStyle/>
                    <a:p>
                      <a:r>
                        <a:rPr lang="pl-PL" dirty="0"/>
                        <a:t>Wyczerpujące opracowanie tematu. Pełne wykorzystanie podanych źródeł oraz innych informacji.</a:t>
                      </a:r>
                    </a:p>
                  </a:txBody>
                  <a:tcPr/>
                </a:tc>
                <a:extLst>
                  <a:ext uri="{0D108BD9-81ED-4DB2-BD59-A6C34878D82A}">
                    <a16:rowId xmlns:a16="http://schemas.microsoft.com/office/drawing/2014/main" xmlns="" val="10001"/>
                  </a:ext>
                </a:extLst>
              </a:tr>
              <a:tr h="370840">
                <a:tc>
                  <a:txBody>
                    <a:bodyPr/>
                    <a:lstStyle/>
                    <a:p>
                      <a:r>
                        <a:rPr lang="pl-PL" b="1" dirty="0"/>
                        <a:t>Wrażenia wizualne</a:t>
                      </a:r>
                    </a:p>
                  </a:txBody>
                  <a:tcPr/>
                </a:tc>
                <a:tc>
                  <a:txBody>
                    <a:bodyPr/>
                    <a:lstStyle/>
                    <a:p>
                      <a:r>
                        <a:rPr lang="pl-PL" dirty="0"/>
                        <a:t>Złe rozplanowanie elementów na slajdzie lub plakacie. Słabo czytelna praca, nieestetyczna.</a:t>
                      </a:r>
                    </a:p>
                  </a:txBody>
                  <a:tcPr/>
                </a:tc>
                <a:tc>
                  <a:txBody>
                    <a:bodyPr/>
                    <a:lstStyle/>
                    <a:p>
                      <a:r>
                        <a:rPr lang="pl-PL" dirty="0"/>
                        <a:t>Treść poprawnie rozmieszczona. Odpowiednia ilość slajdów, praca czytelna.</a:t>
                      </a:r>
                    </a:p>
                  </a:txBody>
                  <a:tcPr/>
                </a:tc>
                <a:tc>
                  <a:txBody>
                    <a:bodyPr/>
                    <a:lstStyle/>
                    <a:p>
                      <a:r>
                        <a:rPr lang="pl-PL" dirty="0"/>
                        <a:t>Przejrzysta, czytelna, estetyczna praca. Treść uporządkowana. Odpowiednio dobrane elementy graficzne</a:t>
                      </a:r>
                    </a:p>
                  </a:txBody>
                  <a:tcPr/>
                </a:tc>
                <a:extLst>
                  <a:ext uri="{0D108BD9-81ED-4DB2-BD59-A6C34878D82A}">
                    <a16:rowId xmlns:a16="http://schemas.microsoft.com/office/drawing/2014/main" xmlns="" val="10002"/>
                  </a:ext>
                </a:extLst>
              </a:tr>
            </a:tbl>
          </a:graphicData>
        </a:graphic>
      </p:graphicFrame>
      <p:sp>
        <p:nvSpPr>
          <p:cNvPr id="2" name="Tytuł 1"/>
          <p:cNvSpPr>
            <a:spLocks noGrp="1"/>
          </p:cNvSpPr>
          <p:nvPr>
            <p:ph type="title"/>
          </p:nvPr>
        </p:nvSpPr>
        <p:spPr/>
        <p:txBody>
          <a:bodyPr>
            <a:normAutofit fontScale="90000"/>
          </a:bodyPr>
          <a:lstStyle/>
          <a:p>
            <a:r>
              <a:rPr lang="pl-PL" dirty="0"/>
              <a:t/>
            </a:r>
            <a:br>
              <a:rPr lang="pl-PL" dirty="0"/>
            </a:br>
            <a:r>
              <a:rPr lang="pl-PL" dirty="0"/>
              <a:t>Ewaluacja:</a:t>
            </a:r>
            <a:br>
              <a:rPr lang="pl-PL" dirty="0"/>
            </a:br>
            <a:endParaRPr lang="pl-PL" dirty="0"/>
          </a:p>
        </p:txBody>
      </p:sp>
    </p:spTree>
    <p:extLst>
      <p:ext uri="{BB962C8B-B14F-4D97-AF65-F5344CB8AC3E}">
        <p14:creationId xmlns:p14="http://schemas.microsoft.com/office/powerpoint/2010/main" val="139881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3387470101"/>
              </p:ext>
            </p:extLst>
          </p:nvPr>
        </p:nvGraphicFramePr>
        <p:xfrm>
          <a:off x="457200" y="1481138"/>
          <a:ext cx="8229600" cy="54914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Prezentacja</a:t>
                      </a:r>
                    </a:p>
                    <a:p>
                      <a:r>
                        <a:rPr lang="pl-PL" b="1" dirty="0"/>
                        <a:t>Część I zadania</a:t>
                      </a:r>
                    </a:p>
                  </a:txBody>
                  <a:tcPr/>
                </a:tc>
                <a:tc>
                  <a:txBody>
                    <a:bodyPr/>
                    <a:lstStyle/>
                    <a:p>
                      <a:r>
                        <a:rPr lang="pl-PL" dirty="0"/>
                        <a:t>Prezentacja tylko przeczytana (zamigana), słaba znajomość</a:t>
                      </a:r>
                      <a:r>
                        <a:rPr lang="pl-PL" baseline="0" dirty="0"/>
                        <a:t> tematu, słownictwa. Brak odpowiedzi na pytania nauczyciela</a:t>
                      </a:r>
                      <a:endParaRPr lang="pl-PL" dirty="0"/>
                    </a:p>
                  </a:txBody>
                  <a:tcPr/>
                </a:tc>
                <a:tc>
                  <a:txBody>
                    <a:bodyPr/>
                    <a:lstStyle/>
                    <a:p>
                      <a:r>
                        <a:rPr lang="pl-PL" dirty="0"/>
                        <a:t>Prezentacja częściowo przeczytana, częściowo samodzielnie</a:t>
                      </a:r>
                      <a:r>
                        <a:rPr lang="pl-PL" baseline="0" dirty="0"/>
                        <a:t> powiedziana (zamigana). Słabe odpowiedzi na pytania nauczyciela</a:t>
                      </a:r>
                      <a:endParaRPr lang="pl-PL" dirty="0"/>
                    </a:p>
                  </a:txBody>
                  <a:tcPr/>
                </a:tc>
                <a:tc>
                  <a:txBody>
                    <a:bodyPr/>
                    <a:lstStyle/>
                    <a:p>
                      <a:r>
                        <a:rPr lang="pl-PL" dirty="0"/>
                        <a:t>Prezentacja przedstawiona samodzielnie, duża</a:t>
                      </a:r>
                      <a:r>
                        <a:rPr lang="pl-PL" baseline="0" dirty="0"/>
                        <a:t> znajomość tematu. Dobre odpowiedzi na pytania nauczyciela</a:t>
                      </a:r>
                      <a:endParaRPr lang="pl-PL" dirty="0"/>
                    </a:p>
                  </a:txBody>
                  <a:tcPr/>
                </a:tc>
                <a:extLst>
                  <a:ext uri="{0D108BD9-81ED-4DB2-BD59-A6C34878D82A}">
                    <a16:rowId xmlns:a16="http://schemas.microsoft.com/office/drawing/2014/main" xmlns="" val="10001"/>
                  </a:ext>
                </a:extLst>
              </a:tr>
              <a:tr h="370840">
                <a:tc>
                  <a:txBody>
                    <a:bodyPr/>
                    <a:lstStyle/>
                    <a:p>
                      <a:r>
                        <a:rPr lang="pl-PL" b="1" dirty="0"/>
                        <a:t>Zaangażowani</a:t>
                      </a:r>
                      <a:r>
                        <a:rPr lang="pl-PL" b="1" baseline="0" dirty="0"/>
                        <a:t> i efekt końcowy kampanii wyborczej.</a:t>
                      </a:r>
                    </a:p>
                    <a:p>
                      <a:r>
                        <a:rPr lang="pl-PL" b="1" baseline="0" dirty="0"/>
                        <a:t>Część II zadania</a:t>
                      </a:r>
                      <a:endParaRPr lang="pl-PL" b="1" dirty="0"/>
                    </a:p>
                  </a:txBody>
                  <a:tcPr/>
                </a:tc>
                <a:tc>
                  <a:txBody>
                    <a:bodyPr/>
                    <a:lstStyle/>
                    <a:p>
                      <a:r>
                        <a:rPr lang="pl-PL" dirty="0"/>
                        <a:t>Niewielkie</a:t>
                      </a:r>
                      <a:r>
                        <a:rPr lang="pl-PL" baseline="0" dirty="0"/>
                        <a:t> </a:t>
                      </a:r>
                      <a:r>
                        <a:rPr lang="pl-PL" dirty="0"/>
                        <a:t>zaangażowanie uczniów w praktyczną</a:t>
                      </a:r>
                      <a:r>
                        <a:rPr lang="pl-PL" baseline="0" dirty="0"/>
                        <a:t> części zadania, duża pomoc nauczyciela.</a:t>
                      </a:r>
                      <a:endParaRPr lang="pl-PL" dirty="0"/>
                    </a:p>
                  </a:txBody>
                  <a:tcPr/>
                </a:tc>
                <a:tc>
                  <a:txBody>
                    <a:bodyPr/>
                    <a:lstStyle/>
                    <a:p>
                      <a:r>
                        <a:rPr lang="pl-PL" dirty="0"/>
                        <a:t>Duże zaangażowanie uczniów w praktyczną</a:t>
                      </a:r>
                      <a:r>
                        <a:rPr lang="pl-PL" baseline="0" dirty="0"/>
                        <a:t> części zadania, niewielka pomoc nauczyciela</a:t>
                      </a:r>
                      <a:endParaRPr lang="pl-PL" dirty="0"/>
                    </a:p>
                  </a:txBody>
                  <a:tcPr/>
                </a:tc>
                <a:tc>
                  <a:txBody>
                    <a:bodyPr/>
                    <a:lstStyle/>
                    <a:p>
                      <a:r>
                        <a:rPr lang="pl-PL" dirty="0"/>
                        <a:t>Samodzielne,</a:t>
                      </a:r>
                      <a:r>
                        <a:rPr lang="pl-PL" baseline="0" dirty="0"/>
                        <a:t> prawidłowe </a:t>
                      </a:r>
                      <a:r>
                        <a:rPr lang="pl-PL" dirty="0"/>
                        <a:t>wykonanie praktycznej części zadania, duża aktywność własna uczniów </a:t>
                      </a:r>
                    </a:p>
                  </a:txBody>
                  <a:tcPr/>
                </a:tc>
                <a:extLst>
                  <a:ext uri="{0D108BD9-81ED-4DB2-BD59-A6C34878D82A}">
                    <a16:rowId xmlns:a16="http://schemas.microsoft.com/office/drawing/2014/main" xmlns="" val="10002"/>
                  </a:ext>
                </a:extLst>
              </a:tr>
            </a:tbl>
          </a:graphicData>
        </a:graphic>
      </p:graphicFrame>
      <p:sp>
        <p:nvSpPr>
          <p:cNvPr id="3" name="Tytuł 2"/>
          <p:cNvSpPr>
            <a:spLocks noGrp="1"/>
          </p:cNvSpPr>
          <p:nvPr>
            <p:ph type="title"/>
          </p:nvPr>
        </p:nvSpPr>
        <p:spPr/>
        <p:txBody>
          <a:bodyPr>
            <a:normAutofit fontScale="90000"/>
          </a:bodyPr>
          <a:lstStyle/>
          <a:p>
            <a:r>
              <a:rPr lang="pl-PL" dirty="0"/>
              <a:t>Ewaluacja:</a:t>
            </a:r>
            <a:br>
              <a:rPr lang="pl-PL" dirty="0"/>
            </a:br>
            <a:endParaRPr lang="pl-PL" dirty="0"/>
          </a:p>
        </p:txBody>
      </p:sp>
    </p:spTree>
    <p:extLst>
      <p:ext uri="{BB962C8B-B14F-4D97-AF65-F5344CB8AC3E}">
        <p14:creationId xmlns:p14="http://schemas.microsoft.com/office/powerpoint/2010/main" val="4028636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170218"/>
              </p:ext>
            </p:extLst>
          </p:nvPr>
        </p:nvGraphicFramePr>
        <p:xfrm>
          <a:off x="457200" y="1481138"/>
          <a:ext cx="8229600" cy="382006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545724">
                <a:tc>
                  <a:txBody>
                    <a:bodyPr/>
                    <a:lstStyle/>
                    <a:p>
                      <a:pPr algn="ctr"/>
                      <a:r>
                        <a:rPr lang="pl-PL" dirty="0">
                          <a:effectLst/>
                        </a:rPr>
                        <a:t>PUNKTY</a:t>
                      </a:r>
                    </a:p>
                  </a:txBody>
                  <a:tcPr marL="68580" marR="68580" marT="0" marB="0"/>
                </a:tc>
                <a:tc>
                  <a:txBody>
                    <a:bodyPr/>
                    <a:lstStyle/>
                    <a:p>
                      <a:pPr algn="ctr"/>
                      <a:r>
                        <a:rPr lang="pl-PL" sz="1800" dirty="0">
                          <a:effectLst/>
                          <a:latin typeface="Times New Roman"/>
                        </a:rPr>
                        <a:t>OCENA</a:t>
                      </a:r>
                      <a:endParaRPr lang="pl-PL" sz="1800" dirty="0">
                        <a:effectLst/>
                      </a:endParaRPr>
                    </a:p>
                  </a:txBody>
                  <a:tcPr marL="68580" marR="68580" marT="0" marB="0"/>
                </a:tc>
                <a:extLst>
                  <a:ext uri="{0D108BD9-81ED-4DB2-BD59-A6C34878D82A}">
                    <a16:rowId xmlns:a16="http://schemas.microsoft.com/office/drawing/2014/main" xmlns="" val="10000"/>
                  </a:ext>
                </a:extLst>
              </a:tr>
              <a:tr h="545724">
                <a:tc>
                  <a:txBody>
                    <a:bodyPr/>
                    <a:lstStyle/>
                    <a:p>
                      <a:pPr algn="ctr"/>
                      <a:r>
                        <a:rPr lang="pl-PL" dirty="0">
                          <a:effectLst/>
                        </a:rPr>
                        <a:t>   &lt;2</a:t>
                      </a:r>
                    </a:p>
                  </a:txBody>
                  <a:tcPr marL="68580" marR="68580" marT="0" marB="0"/>
                </a:tc>
                <a:tc>
                  <a:txBody>
                    <a:bodyPr/>
                    <a:lstStyle/>
                    <a:p>
                      <a:pPr algn="ctr"/>
                      <a:r>
                        <a:rPr lang="pl-PL" dirty="0">
                          <a:effectLst/>
                        </a:rPr>
                        <a:t>Niedostateczna</a:t>
                      </a:r>
                    </a:p>
                  </a:txBody>
                  <a:tcPr marL="68580" marR="68580" marT="0" marB="0"/>
                </a:tc>
                <a:extLst>
                  <a:ext uri="{0D108BD9-81ED-4DB2-BD59-A6C34878D82A}">
                    <a16:rowId xmlns:a16="http://schemas.microsoft.com/office/drawing/2014/main" xmlns="" val="10001"/>
                  </a:ext>
                </a:extLst>
              </a:tr>
              <a:tr h="545724">
                <a:tc>
                  <a:txBody>
                    <a:bodyPr/>
                    <a:lstStyle/>
                    <a:p>
                      <a:pPr algn="ctr"/>
                      <a:r>
                        <a:rPr lang="pl-PL" dirty="0">
                          <a:effectLst/>
                        </a:rPr>
                        <a:t>  4-3</a:t>
                      </a:r>
                    </a:p>
                  </a:txBody>
                  <a:tcPr marL="68580" marR="68580" marT="0" marB="0"/>
                </a:tc>
                <a:tc>
                  <a:txBody>
                    <a:bodyPr/>
                    <a:lstStyle/>
                    <a:p>
                      <a:pPr algn="ctr"/>
                      <a:r>
                        <a:rPr lang="pl-PL" dirty="0">
                          <a:effectLst/>
                        </a:rPr>
                        <a:t>Dopuszczająca</a:t>
                      </a:r>
                    </a:p>
                  </a:txBody>
                  <a:tcPr marL="68580" marR="68580" marT="0" marB="0"/>
                </a:tc>
                <a:extLst>
                  <a:ext uri="{0D108BD9-81ED-4DB2-BD59-A6C34878D82A}">
                    <a16:rowId xmlns:a16="http://schemas.microsoft.com/office/drawing/2014/main" xmlns="" val="10002"/>
                  </a:ext>
                </a:extLst>
              </a:tr>
              <a:tr h="545724">
                <a:tc>
                  <a:txBody>
                    <a:bodyPr/>
                    <a:lstStyle/>
                    <a:p>
                      <a:pPr algn="ctr"/>
                      <a:r>
                        <a:rPr lang="pl-PL" dirty="0">
                          <a:effectLst/>
                        </a:rPr>
                        <a:t>6-5</a:t>
                      </a:r>
                    </a:p>
                  </a:txBody>
                  <a:tcPr marL="68580" marR="68580" marT="0" marB="0"/>
                </a:tc>
                <a:tc>
                  <a:txBody>
                    <a:bodyPr/>
                    <a:lstStyle/>
                    <a:p>
                      <a:pPr algn="ctr"/>
                      <a:r>
                        <a:rPr lang="pl-PL" dirty="0">
                          <a:effectLst/>
                        </a:rPr>
                        <a:t>Dostateczna</a:t>
                      </a:r>
                    </a:p>
                  </a:txBody>
                  <a:tcPr marL="68580" marR="68580" marT="0" marB="0"/>
                </a:tc>
                <a:extLst>
                  <a:ext uri="{0D108BD9-81ED-4DB2-BD59-A6C34878D82A}">
                    <a16:rowId xmlns:a16="http://schemas.microsoft.com/office/drawing/2014/main" xmlns="" val="10003"/>
                  </a:ext>
                </a:extLst>
              </a:tr>
              <a:tr h="545724">
                <a:tc>
                  <a:txBody>
                    <a:bodyPr/>
                    <a:lstStyle/>
                    <a:p>
                      <a:pPr algn="ctr"/>
                      <a:r>
                        <a:rPr lang="pl-PL" dirty="0">
                          <a:effectLst/>
                        </a:rPr>
                        <a:t>8-7</a:t>
                      </a:r>
                    </a:p>
                  </a:txBody>
                  <a:tcPr marL="68580" marR="68580" marT="0" marB="0"/>
                </a:tc>
                <a:tc>
                  <a:txBody>
                    <a:bodyPr/>
                    <a:lstStyle/>
                    <a:p>
                      <a:pPr algn="ctr"/>
                      <a:r>
                        <a:rPr lang="pl-PL" dirty="0">
                          <a:effectLst/>
                        </a:rPr>
                        <a:t>Dobra</a:t>
                      </a:r>
                    </a:p>
                  </a:txBody>
                  <a:tcPr marL="68580" marR="68580" marT="0" marB="0"/>
                </a:tc>
                <a:extLst>
                  <a:ext uri="{0D108BD9-81ED-4DB2-BD59-A6C34878D82A}">
                    <a16:rowId xmlns:a16="http://schemas.microsoft.com/office/drawing/2014/main" xmlns="" val="10004"/>
                  </a:ext>
                </a:extLst>
              </a:tr>
              <a:tr h="545724">
                <a:tc>
                  <a:txBody>
                    <a:bodyPr/>
                    <a:lstStyle/>
                    <a:p>
                      <a:pPr algn="ctr"/>
                      <a:r>
                        <a:rPr lang="pl-PL" dirty="0">
                          <a:effectLst/>
                        </a:rPr>
                        <a:t> 9-10</a:t>
                      </a:r>
                    </a:p>
                  </a:txBody>
                  <a:tcPr marL="68580" marR="68580" marT="0" marB="0"/>
                </a:tc>
                <a:tc>
                  <a:txBody>
                    <a:bodyPr/>
                    <a:lstStyle/>
                    <a:p>
                      <a:pPr algn="ctr"/>
                      <a:r>
                        <a:rPr lang="pl-PL" dirty="0">
                          <a:effectLst/>
                        </a:rPr>
                        <a:t>Bardzo Dobra</a:t>
                      </a:r>
                    </a:p>
                  </a:txBody>
                  <a:tcPr marL="68580" marR="68580" marT="0" marB="0"/>
                </a:tc>
                <a:extLst>
                  <a:ext uri="{0D108BD9-81ED-4DB2-BD59-A6C34878D82A}">
                    <a16:rowId xmlns:a16="http://schemas.microsoft.com/office/drawing/2014/main" xmlns="" val="10005"/>
                  </a:ext>
                </a:extLst>
              </a:tr>
              <a:tr h="545724">
                <a:tc>
                  <a:txBody>
                    <a:bodyPr/>
                    <a:lstStyle/>
                    <a:p>
                      <a:pPr algn="ctr"/>
                      <a:r>
                        <a:rPr lang="pl-PL" dirty="0">
                          <a:effectLst/>
                        </a:rPr>
                        <a:t> 11-12</a:t>
                      </a:r>
                    </a:p>
                  </a:txBody>
                  <a:tcPr marL="68580" marR="68580" marT="0" marB="0"/>
                </a:tc>
                <a:tc>
                  <a:txBody>
                    <a:bodyPr/>
                    <a:lstStyle/>
                    <a:p>
                      <a:pPr algn="ctr"/>
                      <a:r>
                        <a:rPr lang="pl-PL" dirty="0">
                          <a:effectLst/>
                        </a:rPr>
                        <a:t>Celująca</a:t>
                      </a:r>
                    </a:p>
                  </a:txBody>
                  <a:tcPr marL="68580" marR="68580" marT="0" marB="0"/>
                </a:tc>
                <a:extLst>
                  <a:ext uri="{0D108BD9-81ED-4DB2-BD59-A6C34878D82A}">
                    <a16:rowId xmlns:a16="http://schemas.microsoft.com/office/drawing/2014/main" xmlns="" val="10006"/>
                  </a:ext>
                </a:extLst>
              </a:tr>
            </a:tbl>
          </a:graphicData>
        </a:graphic>
      </p:graphicFrame>
      <p:sp>
        <p:nvSpPr>
          <p:cNvPr id="3" name="Tytuł 2"/>
          <p:cNvSpPr>
            <a:spLocks noGrp="1"/>
          </p:cNvSpPr>
          <p:nvPr>
            <p:ph type="title"/>
          </p:nvPr>
        </p:nvSpPr>
        <p:spPr/>
        <p:txBody>
          <a:bodyPr>
            <a:normAutofit fontScale="90000"/>
          </a:bodyPr>
          <a:lstStyle/>
          <a:p>
            <a:r>
              <a:rPr lang="pl-PL" dirty="0"/>
              <a:t>Ewaluacja</a:t>
            </a:r>
            <a:br>
              <a:rPr lang="pl-PL" dirty="0"/>
            </a:br>
            <a:r>
              <a:rPr lang="pl-PL" dirty="0">
                <a:solidFill>
                  <a:srgbClr val="FF0000"/>
                </a:solidFill>
              </a:rPr>
              <a:t>ocena</a:t>
            </a:r>
            <a:r>
              <a:rPr lang="pl-PL" dirty="0"/>
              <a:t>:</a:t>
            </a:r>
          </a:p>
        </p:txBody>
      </p:sp>
    </p:spTree>
    <p:extLst>
      <p:ext uri="{BB962C8B-B14F-4D97-AF65-F5344CB8AC3E}">
        <p14:creationId xmlns:p14="http://schemas.microsoft.com/office/powerpoint/2010/main" val="1066116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r>
              <a:rPr lang="pl-PL" dirty="0"/>
              <a:t>Wykonując samodzielnie ten projekt mieliście możliwość poznania różnych źródeł internetowych, oraz zasad bezpiecznego korzystania z Internetu.</a:t>
            </a:r>
          </a:p>
          <a:p>
            <a:r>
              <a:rPr lang="pl-PL" dirty="0"/>
              <a:t>Poznaliście nowe pojęcia ważne dla każdego obywatela, np.: </a:t>
            </a:r>
            <a:r>
              <a:rPr lang="pl-PL" b="1" dirty="0"/>
              <a:t>wybory powszechne, kampania wyborcza, spot wyborczy, życie publiczne, demokracja.</a:t>
            </a:r>
          </a:p>
          <a:p>
            <a:r>
              <a:rPr lang="pl-PL" dirty="0"/>
              <a:t>Dowiedzieliście się, jak ważne są wybory w życiu obywateli, jak wiele mogą zmienić.</a:t>
            </a:r>
          </a:p>
          <a:p>
            <a:r>
              <a:rPr lang="pl-PL" dirty="0"/>
              <a:t> Poznaliście zasady odpowiedzialnego udziału w głosowaniu zarówno w wyborach powszechnych, jak i szkolnych.</a:t>
            </a:r>
          </a:p>
          <a:p>
            <a:r>
              <a:rPr lang="pl-PL" dirty="0"/>
              <a:t>Dowiedzieliście się jak trudnym i odpowiedzialnym zadaniem jest przygotowanie kampanii wyborczej w swojej szkole</a:t>
            </a:r>
          </a:p>
          <a:p>
            <a:endParaRPr lang="pl-PL" dirty="0"/>
          </a:p>
        </p:txBody>
      </p:sp>
      <p:sp>
        <p:nvSpPr>
          <p:cNvPr id="2" name="Tytuł 1"/>
          <p:cNvSpPr>
            <a:spLocks noGrp="1"/>
          </p:cNvSpPr>
          <p:nvPr>
            <p:ph type="title"/>
          </p:nvPr>
        </p:nvSpPr>
        <p:spPr/>
        <p:txBody>
          <a:bodyPr/>
          <a:lstStyle/>
          <a:p>
            <a:r>
              <a:rPr lang="pl-PL" dirty="0"/>
              <a:t>Konkluzja:</a:t>
            </a:r>
          </a:p>
        </p:txBody>
      </p:sp>
    </p:spTree>
    <p:extLst>
      <p:ext uri="{BB962C8B-B14F-4D97-AF65-F5344CB8AC3E}">
        <p14:creationId xmlns:p14="http://schemas.microsoft.com/office/powerpoint/2010/main" val="3282518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a:t>Nauczyliście się jak dużo pracy trzeba poświęcić, aby przygotować się do wyborów Samorządu Uczniowskiego</a:t>
            </a:r>
          </a:p>
          <a:p>
            <a:r>
              <a:rPr lang="pl-PL" dirty="0"/>
              <a:t>Poznaliście zasady współpracy w grupie, zasady dobrej komunikacji.</a:t>
            </a:r>
          </a:p>
          <a:p>
            <a:pPr algn="just"/>
            <a:r>
              <a:rPr lang="pl-PL" dirty="0"/>
              <a:t>Uwierzyliście w siebie, poznaliście własne możliwości i siebie nawzajem.</a:t>
            </a:r>
          </a:p>
          <a:p>
            <a:pPr algn="just"/>
            <a:r>
              <a:rPr lang="pl-PL" dirty="0"/>
              <a:t>Prezentując swoje zadania poznaliście zasady autoprezentacji oraz umiejętności występów publicznych</a:t>
            </a:r>
          </a:p>
        </p:txBody>
      </p:sp>
      <p:sp>
        <p:nvSpPr>
          <p:cNvPr id="3" name="Tytuł 2"/>
          <p:cNvSpPr>
            <a:spLocks noGrp="1"/>
          </p:cNvSpPr>
          <p:nvPr>
            <p:ph type="title"/>
          </p:nvPr>
        </p:nvSpPr>
        <p:spPr/>
        <p:txBody>
          <a:bodyPr/>
          <a:lstStyle/>
          <a:p>
            <a:r>
              <a:rPr lang="pl-PL" dirty="0"/>
              <a:t>Konkluzja:</a:t>
            </a:r>
          </a:p>
        </p:txBody>
      </p:sp>
    </p:spTree>
    <p:extLst>
      <p:ext uri="{BB962C8B-B14F-4D97-AF65-F5344CB8AC3E}">
        <p14:creationId xmlns:p14="http://schemas.microsoft.com/office/powerpoint/2010/main" val="263221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a:t>1. Wprowadzenie</a:t>
            </a:r>
          </a:p>
          <a:p>
            <a:pPr marL="0" indent="0">
              <a:buNone/>
            </a:pPr>
            <a:r>
              <a:rPr lang="pl-PL" dirty="0"/>
              <a:t>2. Zadania</a:t>
            </a:r>
          </a:p>
          <a:p>
            <a:pPr marL="0" indent="0">
              <a:buNone/>
            </a:pPr>
            <a:r>
              <a:rPr lang="pl-PL" dirty="0"/>
              <a:t>3. Proces</a:t>
            </a:r>
          </a:p>
          <a:p>
            <a:pPr marL="0" indent="0">
              <a:buNone/>
            </a:pPr>
            <a:r>
              <a:rPr lang="pl-PL" dirty="0"/>
              <a:t>4. Źródła</a:t>
            </a:r>
          </a:p>
          <a:p>
            <a:pPr marL="0" indent="0">
              <a:buNone/>
            </a:pPr>
            <a:r>
              <a:rPr lang="pl-PL" dirty="0"/>
              <a:t>5. Ewaluacja</a:t>
            </a:r>
          </a:p>
          <a:p>
            <a:pPr marL="0" indent="0">
              <a:buNone/>
            </a:pPr>
            <a:r>
              <a:rPr lang="pl-PL" dirty="0"/>
              <a:t>6. Konkluzja</a:t>
            </a:r>
          </a:p>
          <a:p>
            <a:pPr marL="0" indent="0">
              <a:buNone/>
            </a:pPr>
            <a:r>
              <a:rPr lang="pl-PL" dirty="0"/>
              <a:t>7. Poradnik dla nauczyciela</a:t>
            </a:r>
          </a:p>
          <a:p>
            <a:pPr marL="0" indent="0">
              <a:buNone/>
            </a:pPr>
            <a:endParaRPr lang="pl-PL" dirty="0"/>
          </a:p>
        </p:txBody>
      </p:sp>
      <p:sp>
        <p:nvSpPr>
          <p:cNvPr id="2" name="Tytuł 1"/>
          <p:cNvSpPr>
            <a:spLocks noGrp="1"/>
          </p:cNvSpPr>
          <p:nvPr>
            <p:ph type="title"/>
          </p:nvPr>
        </p:nvSpPr>
        <p:spPr/>
        <p:txBody>
          <a:bodyPr/>
          <a:lstStyle/>
          <a:p>
            <a:r>
              <a:rPr lang="pl-PL" dirty="0"/>
              <a:t>Spis treści:</a:t>
            </a:r>
          </a:p>
        </p:txBody>
      </p:sp>
      <p:pic>
        <p:nvPicPr>
          <p:cNvPr id="1026" name="Picture 2" descr="Znalezione obrazy dla zapytania wybory powszechne obraz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7407" y="1340768"/>
            <a:ext cx="3392990" cy="1908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Znalezione obrazy dla zapytania wybory do samorz&amp;aogon;du uczniowskiego obraz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3645024"/>
            <a:ext cx="3619500"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68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indent="0">
              <a:buNone/>
            </a:pPr>
            <a:r>
              <a:rPr lang="pl-PL" dirty="0"/>
              <a:t>1. Przed rozpoczęciem projektu, należy dokładnie zapoznać uczniów z treścią zadań, dostosowując sposób komunikacji do możliwości uczniów.</a:t>
            </a:r>
          </a:p>
          <a:p>
            <a:pPr marL="0" indent="0">
              <a:buNone/>
            </a:pPr>
            <a:r>
              <a:rPr lang="pl-PL" dirty="0"/>
              <a:t>2. Należy zapoznać uczniów z zasadami bezpiecznego korzystania z Internetu. Nauczyciel powinien z uczniami przejrzeć źródła internetowe, pomagając w ich zrozumieniu.</a:t>
            </a:r>
          </a:p>
          <a:p>
            <a:pPr marL="0" indent="0">
              <a:buNone/>
            </a:pPr>
            <a:r>
              <a:rPr lang="pl-PL" dirty="0"/>
              <a:t>3. Pierwszą część projektu tj. prezentacja lub plakat, uczniowie powinni opracować w części na zajęciach w szkole(w zależności od możliwości intelektualnych uczniów). Nauczyciel powinien pomóc w opracowaniu planu pracy obu grupom, które ułatwią prawidłowe wykonanie projektu.</a:t>
            </a:r>
          </a:p>
          <a:p>
            <a:pPr marL="0" indent="0">
              <a:buNone/>
            </a:pPr>
            <a:r>
              <a:rPr lang="pl-PL" dirty="0"/>
              <a:t>4. Druga część zadania powinna być w dużej mierze opracowana na zajęciach szkolnych.  W domu lub na zajęciach pozalekcyjnych uczniowie mogą wykonać ulotki, plakaty, ogłoszenia (na podstawie wcześniejszych wytycznych)</a:t>
            </a:r>
          </a:p>
          <a:p>
            <a:endParaRPr lang="pl-PL" dirty="0"/>
          </a:p>
        </p:txBody>
      </p:sp>
      <p:sp>
        <p:nvSpPr>
          <p:cNvPr id="2" name="Tytuł 1"/>
          <p:cNvSpPr>
            <a:spLocks noGrp="1"/>
          </p:cNvSpPr>
          <p:nvPr>
            <p:ph type="title"/>
          </p:nvPr>
        </p:nvSpPr>
        <p:spPr/>
        <p:txBody>
          <a:bodyPr>
            <a:normAutofit fontScale="90000"/>
          </a:bodyPr>
          <a:lstStyle/>
          <a:p>
            <a:r>
              <a:rPr lang="pl-PL" dirty="0"/>
              <a:t/>
            </a:r>
            <a:br>
              <a:rPr lang="pl-PL" dirty="0"/>
            </a:br>
            <a:r>
              <a:rPr lang="pl-PL" dirty="0"/>
              <a:t>Poradnik dla nauczyciela: </a:t>
            </a:r>
            <a:br>
              <a:rPr lang="pl-PL" dirty="0"/>
            </a:br>
            <a:endParaRPr lang="pl-PL" dirty="0"/>
          </a:p>
        </p:txBody>
      </p:sp>
    </p:spTree>
    <p:extLst>
      <p:ext uri="{BB962C8B-B14F-4D97-AF65-F5344CB8AC3E}">
        <p14:creationId xmlns:p14="http://schemas.microsoft.com/office/powerpoint/2010/main" val="3160126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755576" y="3429000"/>
            <a:ext cx="8229600" cy="2595744"/>
          </a:xfrm>
        </p:spPr>
        <p:txBody>
          <a:bodyPr>
            <a:normAutofit lnSpcReduction="10000"/>
          </a:bodyPr>
          <a:lstStyle/>
          <a:p>
            <a:pPr marL="109728" indent="0">
              <a:buNone/>
            </a:pPr>
            <a:r>
              <a:rPr lang="pl-PL" sz="1600" dirty="0"/>
              <a:t>5. Nauczyciel może udzielać uczniom wskazówek, w zależności od ich potrzeb. Szczególnie w pierwszej części zadania, ważne jest aby przypominać uczniom aby niw przepisywali definicji ze źródeł. Jeżeli, ich słownictwo jest niewystarczające, aby napisali treść swoimi słowami, to mogą je zastępować rysunkami lub odpowiednimi zdjęciami, wycinkami z gazet.</a:t>
            </a:r>
          </a:p>
          <a:p>
            <a:pPr marL="109728" indent="0">
              <a:buNone/>
            </a:pPr>
            <a:r>
              <a:rPr lang="pl-PL" sz="1600" dirty="0"/>
              <a:t>6. Nauczyciel powinien przypominać uczniom, że muszą tak napisać swoje zadania, aby później ze zrozumieniem przedstawić całej klasie.</a:t>
            </a:r>
          </a:p>
          <a:p>
            <a:pPr marL="109728" indent="0">
              <a:buNone/>
            </a:pPr>
            <a:r>
              <a:rPr lang="pl-PL" sz="1600" dirty="0"/>
              <a:t>7. W zależności od możliwości uczniów (dodatkowych sprzężeń) nauczyciel powinien przeznaczyć na projekt od 3 do 4 tygodni (łącznie z prezentacją projektu).</a:t>
            </a:r>
          </a:p>
          <a:p>
            <a:pPr marL="109728" indent="0">
              <a:buNone/>
            </a:pPr>
            <a:endParaRPr lang="pl-PL" dirty="0"/>
          </a:p>
          <a:p>
            <a:endParaRPr lang="pl-PL" dirty="0"/>
          </a:p>
        </p:txBody>
      </p:sp>
      <p:sp>
        <p:nvSpPr>
          <p:cNvPr id="3" name="Tytuł 2"/>
          <p:cNvSpPr>
            <a:spLocks noGrp="1"/>
          </p:cNvSpPr>
          <p:nvPr>
            <p:ph type="title"/>
          </p:nvPr>
        </p:nvSpPr>
        <p:spPr>
          <a:xfrm>
            <a:off x="914400" y="2286000"/>
            <a:ext cx="8229600" cy="1143000"/>
          </a:xfrm>
        </p:spPr>
        <p:txBody>
          <a:bodyPr>
            <a:normAutofit/>
          </a:bodyPr>
          <a:lstStyle/>
          <a:p>
            <a:r>
              <a:rPr lang="pl-PL" sz="4000" dirty="0"/>
              <a:t>Poradnik dla nauczyciela: </a:t>
            </a:r>
          </a:p>
        </p:txBody>
      </p:sp>
      <p:pic>
        <p:nvPicPr>
          <p:cNvPr id="5" name="Obraz 4">
            <a:extLst>
              <a:ext uri="{FF2B5EF4-FFF2-40B4-BE49-F238E27FC236}">
                <a16:creationId xmlns:a16="http://schemas.microsoft.com/office/drawing/2014/main" xmlns="" id="{9C9DAEF1-14D4-4C59-956D-FEB9102119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3731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3932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W Polsce obowiązuje ustrój demokratyczny, jest to najkorzystniejsza dla obywateli forma rządów.</a:t>
            </a:r>
          </a:p>
          <a:p>
            <a:pPr marL="0" indent="0" algn="just">
              <a:buNone/>
            </a:pPr>
            <a:endParaRPr lang="pl-PL" dirty="0"/>
          </a:p>
          <a:p>
            <a:pPr marL="0" indent="0" algn="just">
              <a:buNone/>
            </a:pPr>
            <a:r>
              <a:rPr lang="pl-PL" b="1" dirty="0">
                <a:solidFill>
                  <a:srgbClr val="FF0000"/>
                </a:solidFill>
              </a:rPr>
              <a:t>Demokracja</a:t>
            </a:r>
            <a:r>
              <a:rPr lang="pl-PL" dirty="0"/>
              <a:t> – oznacza „rządy ludu”, czyli obywatele państwa decydują np. kto powinien rządzić w państwie w ich imieniu (jaka partia, prezydent), jakie prawa są ważne dla obywateli, co trzeba zmienić, aby polepszyć życie obywateli itp.</a:t>
            </a:r>
          </a:p>
          <a:p>
            <a:pPr marL="0" indent="0" algn="just">
              <a:buNone/>
            </a:pPr>
            <a:endParaRPr lang="pl-PL" dirty="0"/>
          </a:p>
          <a:p>
            <a:pPr marL="0" indent="0" algn="just">
              <a:buNone/>
            </a:pPr>
            <a:r>
              <a:rPr lang="pl-PL" dirty="0"/>
              <a:t>Udział obywateli w sprawowaniu władzy nazywamy </a:t>
            </a:r>
            <a:r>
              <a:rPr lang="pl-PL" b="1" dirty="0"/>
              <a:t>życiem publicznym. </a:t>
            </a:r>
          </a:p>
          <a:p>
            <a:pPr marL="0" indent="0" algn="just">
              <a:buNone/>
            </a:pPr>
            <a:r>
              <a:rPr lang="pl-PL" dirty="0"/>
              <a:t>Czasami możecie zauważyć, jak dorośli krytykują władzę, wyrażają swoje niezadowolenie np. organizując strajk, protest. </a:t>
            </a:r>
          </a:p>
          <a:p>
            <a:pPr marL="0" indent="0" algn="just">
              <a:buNone/>
            </a:pPr>
            <a:r>
              <a:rPr lang="pl-PL" dirty="0"/>
              <a:t>Żeby mieć prawo krytykować władze państwa, trzeba czynnie brać udział w wyborach oraz życiu publicznym państwa. Ważne jest jednak, zanim zaczniemy działać, dokładnie poznać zasady i prawa obowiązujące obywateli w państwie demokratycznym.</a:t>
            </a:r>
          </a:p>
          <a:p>
            <a:pPr marL="0" indent="0" algn="just">
              <a:buNone/>
            </a:pPr>
            <a:endParaRPr lang="pl-PL" dirty="0"/>
          </a:p>
        </p:txBody>
      </p:sp>
      <p:sp>
        <p:nvSpPr>
          <p:cNvPr id="2" name="Tytuł 1"/>
          <p:cNvSpPr>
            <a:spLocks noGrp="1"/>
          </p:cNvSpPr>
          <p:nvPr>
            <p:ph type="title"/>
          </p:nvPr>
        </p:nvSpPr>
        <p:spPr/>
        <p:txBody>
          <a:bodyPr/>
          <a:lstStyle/>
          <a:p>
            <a:r>
              <a:rPr lang="pl-PL" dirty="0"/>
              <a:t>Wprowadzenie:</a:t>
            </a:r>
          </a:p>
        </p:txBody>
      </p:sp>
    </p:spTree>
    <p:extLst>
      <p:ext uri="{BB962C8B-B14F-4D97-AF65-F5344CB8AC3E}">
        <p14:creationId xmlns:p14="http://schemas.microsoft.com/office/powerpoint/2010/main" val="317805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0" indent="0" algn="just">
              <a:buNone/>
            </a:pPr>
            <a:r>
              <a:rPr lang="pl-PL" dirty="0"/>
              <a:t>W naszym projekcie skupimy się tylko na udziale obywateli w wyborach powszechnych.</a:t>
            </a:r>
          </a:p>
          <a:p>
            <a:pPr marL="0" indent="0" algn="just">
              <a:buNone/>
            </a:pPr>
            <a:endParaRPr lang="pl-PL" dirty="0"/>
          </a:p>
          <a:p>
            <a:pPr marL="0" indent="0" algn="just">
              <a:buNone/>
            </a:pPr>
            <a:r>
              <a:rPr lang="pl-PL" dirty="0"/>
              <a:t>Każdy obywatel powinien znać zasady demokratycznych wyborów, umieć krytycznie ocenić hasła i programy wyborcze oraz wiedzieć czym powinien kierować się obywatel, podejmując decyzje wyborcze. </a:t>
            </a:r>
          </a:p>
          <a:p>
            <a:pPr marL="0" indent="0" algn="just">
              <a:buNone/>
            </a:pPr>
            <a:endParaRPr lang="pl-PL" dirty="0"/>
          </a:p>
          <a:p>
            <a:pPr marL="0" indent="0" algn="just">
              <a:buNone/>
            </a:pPr>
            <a:r>
              <a:rPr lang="pl-PL" dirty="0"/>
              <a:t>Wy jeszcze nie jesteście pełnoletni (nie skończyliście 18 lat), dlatego nauczycie się zasad udziału w wyborach na przykładzie wyborów do Samorządu Uczniowskiego.</a:t>
            </a:r>
          </a:p>
          <a:p>
            <a:endParaRPr lang="pl-PL" dirty="0"/>
          </a:p>
        </p:txBody>
      </p:sp>
      <p:sp>
        <p:nvSpPr>
          <p:cNvPr id="3" name="Tytuł 2"/>
          <p:cNvSpPr>
            <a:spLocks noGrp="1"/>
          </p:cNvSpPr>
          <p:nvPr>
            <p:ph type="title"/>
          </p:nvPr>
        </p:nvSpPr>
        <p:spPr/>
        <p:txBody>
          <a:bodyPr/>
          <a:lstStyle/>
          <a:p>
            <a:r>
              <a:rPr lang="pl-PL" dirty="0"/>
              <a:t>Wprowadzenie:</a:t>
            </a:r>
          </a:p>
        </p:txBody>
      </p:sp>
    </p:spTree>
    <p:extLst>
      <p:ext uri="{BB962C8B-B14F-4D97-AF65-F5344CB8AC3E}">
        <p14:creationId xmlns:p14="http://schemas.microsoft.com/office/powerpoint/2010/main" val="1713315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buNone/>
            </a:pPr>
            <a:r>
              <a:rPr lang="pl-PL" dirty="0"/>
              <a:t>Zanim jednak przystąpicie do zadania, skorzystajcie ze słownika lub Internetu i sprawdźcie pojęcia, które pojawiły się w pierwszych slajdach, aby dokładnie zrozumieć polecenie zadania:</a:t>
            </a:r>
          </a:p>
          <a:p>
            <a:pPr marL="109728" indent="0">
              <a:buNone/>
            </a:pPr>
            <a:r>
              <a:rPr lang="pl-PL" dirty="0"/>
              <a:t>Pojęcia do sprawdzenia:</a:t>
            </a:r>
          </a:p>
          <a:p>
            <a:r>
              <a:rPr lang="pl-PL" b="1" dirty="0"/>
              <a:t>Życie publiczne</a:t>
            </a:r>
          </a:p>
          <a:p>
            <a:r>
              <a:rPr lang="pl-PL" b="1" dirty="0"/>
              <a:t>Ustrój demokratyczny</a:t>
            </a:r>
          </a:p>
          <a:p>
            <a:r>
              <a:rPr lang="pl-PL" b="1" dirty="0"/>
              <a:t>Wybory powszechne</a:t>
            </a:r>
          </a:p>
        </p:txBody>
      </p:sp>
      <p:sp>
        <p:nvSpPr>
          <p:cNvPr id="3" name="Tytuł 2"/>
          <p:cNvSpPr>
            <a:spLocks noGrp="1"/>
          </p:cNvSpPr>
          <p:nvPr>
            <p:ph type="title"/>
          </p:nvPr>
        </p:nvSpPr>
        <p:spPr/>
        <p:txBody>
          <a:bodyPr/>
          <a:lstStyle/>
          <a:p>
            <a:r>
              <a:rPr lang="pl-PL" dirty="0"/>
              <a:t>Wprowadzenie:</a:t>
            </a:r>
          </a:p>
        </p:txBody>
      </p:sp>
    </p:spTree>
    <p:extLst>
      <p:ext uri="{BB962C8B-B14F-4D97-AF65-F5344CB8AC3E}">
        <p14:creationId xmlns:p14="http://schemas.microsoft.com/office/powerpoint/2010/main" val="329643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pPr marL="0" indent="0">
              <a:buNone/>
            </a:pPr>
            <a:r>
              <a:rPr lang="pl-PL" dirty="0"/>
              <a:t>Każdy obywatel Polski powinien wiedzieć, czym kierować się podejmując decyzje wyborcze i jak duży mają one wpływ na życie obywateli i wygląd całego państwa. </a:t>
            </a:r>
          </a:p>
          <a:p>
            <a:pPr marL="0" indent="0">
              <a:buNone/>
            </a:pPr>
            <a:r>
              <a:rPr lang="pl-PL" dirty="0"/>
              <a:t>Wasze zadanie będzie składało się z dwóch części. </a:t>
            </a:r>
            <a:r>
              <a:rPr lang="pl-PL" b="1" dirty="0"/>
              <a:t>Celem pierwszej części zadania, będzie poznanie zasad obowiązujących w czasie wyborów powszechnych, oraz znaczenia wyborów w życiu społecznym. </a:t>
            </a:r>
          </a:p>
          <a:p>
            <a:pPr marL="0" indent="0">
              <a:buNone/>
            </a:pPr>
            <a:r>
              <a:rPr lang="pl-PL" b="1" dirty="0"/>
              <a:t>Celem drugiej części zadania będzie, przygotowanie kampanii wyborczej związanej w wyborami Samorządu Uczniowskiego w waszej szkole. </a:t>
            </a:r>
          </a:p>
        </p:txBody>
      </p:sp>
      <p:sp>
        <p:nvSpPr>
          <p:cNvPr id="2" name="Tytuł 1"/>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152561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buNone/>
            </a:pPr>
            <a:r>
              <a:rPr lang="pl-PL" b="1" dirty="0"/>
              <a:t>I CZEŚĆ:</a:t>
            </a:r>
          </a:p>
          <a:p>
            <a:pPr marL="0" indent="0">
              <a:buNone/>
            </a:pPr>
            <a:r>
              <a:rPr lang="pl-PL" b="1" dirty="0"/>
              <a:t>PRACA GRUPOWA</a:t>
            </a:r>
          </a:p>
          <a:p>
            <a:pPr marL="0" indent="0">
              <a:buNone/>
            </a:pPr>
            <a:r>
              <a:rPr lang="pl-PL" dirty="0"/>
              <a:t>Podzielicie się na dwie grupy, każda z grup będzie miała do opracowania inne zadanie, w ich wykonaniu pomoże Wam nauczyciel:</a:t>
            </a:r>
          </a:p>
          <a:p>
            <a:pPr marL="0" indent="0">
              <a:buNone/>
            </a:pPr>
            <a:r>
              <a:rPr lang="pl-PL" b="1" dirty="0"/>
              <a:t>Grupa I </a:t>
            </a:r>
            <a:r>
              <a:rPr lang="pl-PL" dirty="0"/>
              <a:t>– przygotować prezentację lub plakat które, zawierają odpowiedzi na poniższe pytania lub opisują wymienione pojęcia:</a:t>
            </a:r>
          </a:p>
          <a:p>
            <a:r>
              <a:rPr lang="pl-PL" dirty="0"/>
              <a:t>Wyjaśnić pojęcie wyborów powszechnych, kto może w nich brać udział</a:t>
            </a:r>
          </a:p>
          <a:p>
            <a:r>
              <a:rPr lang="pl-PL" dirty="0"/>
              <a:t>Wymienić i krótko opisać zasady wyborów powszechnych (5 - przymiotnikowe). </a:t>
            </a:r>
          </a:p>
          <a:p>
            <a:r>
              <a:rPr lang="pl-PL" dirty="0"/>
              <a:t>Gdzie i jak głosują obywatele?</a:t>
            </a:r>
          </a:p>
          <a:p>
            <a:r>
              <a:rPr lang="pl-PL" dirty="0"/>
              <a:t>Kto może brać udział w głosowaniu?</a:t>
            </a:r>
          </a:p>
        </p:txBody>
      </p:sp>
      <p:sp>
        <p:nvSpPr>
          <p:cNvPr id="2" name="Tytuł 1"/>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916996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buNone/>
            </a:pPr>
            <a:r>
              <a:rPr lang="pl-PL" b="1" dirty="0"/>
              <a:t>Grupa II </a:t>
            </a:r>
            <a:r>
              <a:rPr lang="pl-PL" dirty="0"/>
              <a:t>– przygotować prezentację lub plakat które wymieniają i krótko opisują:</a:t>
            </a:r>
          </a:p>
          <a:p>
            <a:r>
              <a:rPr lang="pl-PL" dirty="0"/>
              <a:t>Czym jest kampania wyborcza, </a:t>
            </a:r>
          </a:p>
          <a:p>
            <a:r>
              <a:rPr lang="pl-PL" dirty="0"/>
              <a:t>Jakie korzyści obywatelom daje udział w wyborach, </a:t>
            </a:r>
          </a:p>
          <a:p>
            <a:r>
              <a:rPr lang="pl-PL" dirty="0"/>
              <a:t>Przykładowe hasła i spoty wyborcze z poprzednie kampanii wyborczej (prezydenckiej lub w wyborach parlamentarnych)</a:t>
            </a:r>
          </a:p>
          <a:p>
            <a:endParaRPr lang="pl-PL" dirty="0"/>
          </a:p>
        </p:txBody>
      </p:sp>
      <p:sp>
        <p:nvSpPr>
          <p:cNvPr id="3" name="Tytuł 2"/>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18721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62500" lnSpcReduction="20000"/>
          </a:bodyPr>
          <a:lstStyle/>
          <a:p>
            <a:pPr marL="0" indent="0">
              <a:buNone/>
            </a:pPr>
            <a:r>
              <a:rPr lang="pl-PL" dirty="0"/>
              <a:t>Pierwsza część zadania jest pomocą do przygotowania drugiej części. W tej części, będziecie musieli przygotować kampanie wyborczą związaną z wyborami do Samorządu Uczniowskiego w Waszej szkole. </a:t>
            </a:r>
          </a:p>
          <a:p>
            <a:pPr marL="0" indent="0">
              <a:buNone/>
            </a:pPr>
            <a:r>
              <a:rPr lang="pl-PL" b="1" dirty="0"/>
              <a:t>II CZĘŚĆ</a:t>
            </a:r>
          </a:p>
          <a:p>
            <a:pPr marL="0" indent="0">
              <a:buNone/>
            </a:pPr>
            <a:r>
              <a:rPr lang="pl-PL" b="1" dirty="0"/>
              <a:t>Grupa I </a:t>
            </a:r>
            <a:r>
              <a:rPr lang="pl-PL" dirty="0"/>
              <a:t>– będziecie odgrywać rolę Komisji Wyborczej, Wasze zadania:</a:t>
            </a:r>
          </a:p>
          <a:p>
            <a:r>
              <a:rPr lang="pl-PL" dirty="0"/>
              <a:t>Wyznaczenie terminu wyborów</a:t>
            </a:r>
          </a:p>
          <a:p>
            <a:r>
              <a:rPr lang="pl-PL" dirty="0"/>
              <a:t>Ustalenie kto może brać w nich udział (wszyscy uczniowie, uczniowie i nauczyciele)</a:t>
            </a:r>
          </a:p>
          <a:p>
            <a:r>
              <a:rPr lang="pl-PL" dirty="0"/>
              <a:t>Ustalenie terminu zgłaszania kandydatów oraz warunków jakie muszą spełniać (np. dobre oceny, wzorowe zachowanie itp.)</a:t>
            </a:r>
          </a:p>
          <a:p>
            <a:r>
              <a:rPr lang="pl-PL" dirty="0"/>
              <a:t>Ustalenie składu Komisji Wyborczej, wybór przewodniczącego</a:t>
            </a:r>
          </a:p>
          <a:p>
            <a:r>
              <a:rPr lang="pl-PL" dirty="0"/>
              <a:t>Określenie czasu trwania kampanii wyborczej oraz jej zasad </a:t>
            </a:r>
          </a:p>
          <a:p>
            <a:r>
              <a:rPr lang="pl-PL" dirty="0"/>
              <a:t>Przygotowanie list wyborczych, miejsca do głosowania, kart do głosowania, urna wyborcza</a:t>
            </a:r>
          </a:p>
          <a:p>
            <a:pPr marL="0" indent="0">
              <a:buNone/>
            </a:pPr>
            <a:r>
              <a:rPr lang="pl-PL" dirty="0"/>
              <a:t>Wszystkie te informacje muszą być zamieszczone na plakatach lub kartkach wydrukowanych z komputera (czytelna czcionka)</a:t>
            </a:r>
          </a:p>
        </p:txBody>
      </p:sp>
      <p:sp>
        <p:nvSpPr>
          <p:cNvPr id="2" name="Tytuł 1"/>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3737300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378</TotalTime>
  <Words>1569</Words>
  <Application>Microsoft Office PowerPoint</Application>
  <PresentationFormat>Pokaz na ekranie (4:3)</PresentationFormat>
  <Paragraphs>160</Paragraphs>
  <Slides>21</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21</vt:i4>
      </vt:variant>
    </vt:vector>
  </HeadingPairs>
  <TitlesOfParts>
    <vt:vector size="28" baseType="lpstr">
      <vt:lpstr>Arial</vt:lpstr>
      <vt:lpstr>Lucida Sans Unicode</vt:lpstr>
      <vt:lpstr>Times New Roman</vt:lpstr>
      <vt:lpstr>Verdana</vt:lpstr>
      <vt:lpstr>Wingdings 2</vt:lpstr>
      <vt:lpstr>Wingdings 3</vt:lpstr>
      <vt:lpstr>Hol</vt:lpstr>
      <vt:lpstr>Udział w wyborach powszechnych – na przykładzie wyborów do Samorządu Uczniowskiego</vt:lpstr>
      <vt:lpstr>Spis treści:</vt:lpstr>
      <vt:lpstr>Wprowadzenie:</vt:lpstr>
      <vt:lpstr>Wprowadzenie:</vt:lpstr>
      <vt:lpstr>Wprowadzenie:</vt:lpstr>
      <vt:lpstr>Zadanie:</vt:lpstr>
      <vt:lpstr>Zadanie:</vt:lpstr>
      <vt:lpstr>Zadanie:</vt:lpstr>
      <vt:lpstr>Zadanie:</vt:lpstr>
      <vt:lpstr>Zadanie:</vt:lpstr>
      <vt:lpstr>Proces – plan działania:</vt:lpstr>
      <vt:lpstr>Proces:</vt:lpstr>
      <vt:lpstr>Proces:</vt:lpstr>
      <vt:lpstr>Źródła:</vt:lpstr>
      <vt:lpstr> Ewaluacja: </vt:lpstr>
      <vt:lpstr>Ewaluacja: </vt:lpstr>
      <vt:lpstr>Ewaluacja ocena:</vt:lpstr>
      <vt:lpstr>Konkluzja:</vt:lpstr>
      <vt:lpstr>Konkluzja:</vt:lpstr>
      <vt:lpstr> Poradnik dla nauczyciela:  </vt:lpstr>
      <vt:lpstr>Poradnik dla nauczyciela: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Andrzej Smorąg</dc:creator>
  <cp:lastModifiedBy>Anna Basta</cp:lastModifiedBy>
  <cp:revision>45</cp:revision>
  <dcterms:created xsi:type="dcterms:W3CDTF">2016-12-01T12:16:22Z</dcterms:created>
  <dcterms:modified xsi:type="dcterms:W3CDTF">2020-01-14T15:06:43Z</dcterms:modified>
</cp:coreProperties>
</file>