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7" r:id="rId4"/>
    <p:sldId id="270" r:id="rId5"/>
    <p:sldId id="258" r:id="rId6"/>
    <p:sldId id="259" r:id="rId7"/>
    <p:sldId id="268" r:id="rId8"/>
    <p:sldId id="260" r:id="rId9"/>
    <p:sldId id="269" r:id="rId10"/>
    <p:sldId id="261" r:id="rId11"/>
    <p:sldId id="263" r:id="rId12"/>
    <p:sldId id="264" r:id="rId13"/>
    <p:sldId id="271" r:id="rId14"/>
    <p:sldId id="272" r:id="rId15"/>
    <p:sldId id="265" r:id="rId16"/>
    <p:sldId id="273" r:id="rId17"/>
    <p:sldId id="274" r:id="rId18"/>
    <p:sldId id="266" r:id="rId19"/>
    <p:sldId id="275" r:id="rId20"/>
    <p:sldId id="276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oliniow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DB7E416-DDB6-4C08-AC9E-4D0DDBDD1BB6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D636AB-8390-4972-BB2B-AB3D4B18A0CB}" type="slidenum">
              <a:rPr lang="pl-PL" smtClean="0"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ciaga.pl/tekst/27279-28-konflikt_pokolen_mit_czy_rzeczywistosc" TargetMode="External"/><Relationship Id="rId2" Type="http://schemas.openxmlformats.org/officeDocument/2006/relationships/hyperlink" Target="http://www.szkolnictwo.pl/index.php?id=PU073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56718" y="2207977"/>
            <a:ext cx="7126560" cy="165618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b="1" dirty="0"/>
              <a:t>Web Quest przeznaczony dla uczniów gimnazjum w ramach zajęć wychowania do życia w rodzinie lub Wiedzy o społeczeństwie z uczniami z dysfunkcją słuchu</a:t>
            </a:r>
          </a:p>
          <a:p>
            <a:pPr algn="l"/>
            <a:r>
              <a:rPr lang="pl-PL" b="1" dirty="0">
                <a:solidFill>
                  <a:srgbClr val="FF0000"/>
                </a:solidFill>
              </a:rPr>
              <a:t>Opracowała: Maria Smorąg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43415" y="4032505"/>
            <a:ext cx="7772400" cy="1310730"/>
          </a:xfrm>
        </p:spPr>
        <p:txBody>
          <a:bodyPr>
            <a:noAutofit/>
          </a:bodyPr>
          <a:lstStyle/>
          <a:p>
            <a:r>
              <a:rPr lang="pl-PL" sz="4000" dirty="0"/>
              <a:t>Budowa prawidłowych relacji z rodzicami.  Konflikt pokoleń</a:t>
            </a:r>
          </a:p>
        </p:txBody>
      </p:sp>
      <p:pic>
        <p:nvPicPr>
          <p:cNvPr id="1028" name="Picture 4" descr="Podobny obra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02" y="5437873"/>
            <a:ext cx="1341249" cy="89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850" y="5409220"/>
            <a:ext cx="1385966" cy="922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F91B9FDA-1C35-4C0B-B327-C7EE331ACD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263" y="6165304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8631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602423"/>
              </p:ext>
            </p:extLst>
          </p:nvPr>
        </p:nvGraphicFramePr>
        <p:xfrm>
          <a:off x="251520" y="1556792"/>
          <a:ext cx="8640960" cy="341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pl-PL" dirty="0"/>
                        <a:t>III</a:t>
                      </a:r>
                      <a:r>
                        <a:rPr lang="pl-PL" baseline="0" dirty="0"/>
                        <a:t>/IV TYDZIEŃ PRACY: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487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W drugiej części zadania, każdy z was  (lub w parach) wypisze sobie na kartce przyczyny konfliktów, które wpisaliście wspólnie na mapę myśli.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Następnie spróbuje napisać, narysować lub poszukać ilustracje, które pokażą jak spokojnie można rozwiązać dany problem. W tej części zadania, mogą wam pomóc rodzice.</a:t>
                      </a:r>
                      <a:r>
                        <a:rPr lang="pl-PL" baseline="0" dirty="0"/>
                        <a:t> Wspólnie spróbujcie się zastanowić nad najlepszymi sposobami, jak można rozwiązać dany problem.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Wasze rozwiązania, każdy powinien przeczytać (przemigać) całej klasie.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Wspólnie wybierzcie najlepsze rozwiązania i dopiszcie je do waszej mapy myśli.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Na koniec jeszcze raz wspólnie odczytajcie waszą pracę.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1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Źródła te powinny być ze względu na słabszy zasób słów młodzieży niesłyszącej przejrzane wspólnie z nauczycielem, celem zwrócenia uwagi uczniów na najważniejsze fragmenty:</a:t>
            </a:r>
          </a:p>
          <a:p>
            <a:r>
              <a:rPr lang="pl-PL" dirty="0">
                <a:hlinkClick r:id="rId2"/>
              </a:rPr>
              <a:t>http://www.szkolnictwo.pl/index.php?id=PU0731</a:t>
            </a:r>
            <a:endParaRPr lang="pl-PL" dirty="0"/>
          </a:p>
          <a:p>
            <a:r>
              <a:rPr lang="pl-PL" dirty="0"/>
              <a:t>Podręcznik wyd. </a:t>
            </a:r>
            <a:r>
              <a:rPr lang="pl-PL" dirty="0" err="1"/>
              <a:t>KOSS</a:t>
            </a:r>
            <a:r>
              <a:rPr lang="pl-PL" dirty="0"/>
              <a:t> Wiedza o społeczeństwie w gimnazjum, Warszawa 2009 r. str. 14 oraz str. 32-33 lub inny </a:t>
            </a:r>
            <a:r>
              <a:rPr lang="pl-PL" dirty="0" err="1"/>
              <a:t>podrecznik</a:t>
            </a:r>
            <a:r>
              <a:rPr lang="pl-PL" dirty="0"/>
              <a:t> do wiedzy o społeczeństwie na poziomie gimnazjalnym</a:t>
            </a:r>
          </a:p>
          <a:p>
            <a:r>
              <a:rPr lang="pl-PL" dirty="0">
                <a:hlinkClick r:id="rId3"/>
              </a:rPr>
              <a:t>http://sciaga.pl/tekst/27279-28-konflikt_pokolen_mit_czy_rzeczywistosc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Cennym źródłem w tym temacie powinny być sceny z filmów lub cytaty z opowiadań, powieści, które pokazują przyczyny konfliktu międzypokoleniowego i sposoby ich rozwiązań np.:</a:t>
            </a:r>
          </a:p>
          <a:p>
            <a:r>
              <a:rPr lang="pl-PL" i="1" u="sng" dirty="0" err="1"/>
              <a:t>Yesterday</a:t>
            </a:r>
            <a:r>
              <a:rPr lang="pl-PL" i="1" u="sng" dirty="0"/>
              <a:t>, </a:t>
            </a:r>
            <a:r>
              <a:rPr lang="pl-PL" u="sng" dirty="0"/>
              <a:t>reż.</a:t>
            </a:r>
            <a:r>
              <a:rPr lang="pl-PL" i="1" u="sng" dirty="0"/>
              <a:t> </a:t>
            </a:r>
            <a:r>
              <a:rPr lang="pl-PL" u="sng" dirty="0"/>
              <a:t>Radosław Piwowarski </a:t>
            </a:r>
            <a:r>
              <a:rPr lang="pl-PL" dirty="0"/>
              <a:t>(zderzenie młodzieńczej pasji oraz zasad dorosłych, nauczycieli)</a:t>
            </a:r>
            <a:endParaRPr lang="pl-PL" u="sng" dirty="0"/>
          </a:p>
          <a:p>
            <a:r>
              <a:rPr lang="pl-PL" i="1" u="sng" dirty="0"/>
              <a:t>Buntownik bez powodu</a:t>
            </a:r>
            <a:r>
              <a:rPr lang="pl-PL" u="sng" dirty="0"/>
              <a:t>, reż. Nicholas Ray </a:t>
            </a:r>
            <a:r>
              <a:rPr lang="pl-PL" dirty="0"/>
              <a:t>(konflikt syna z rodzicami)</a:t>
            </a:r>
          </a:p>
          <a:p>
            <a:r>
              <a:rPr lang="pl-PL" i="1" u="sng" dirty="0"/>
              <a:t>Szaleństwo Majki Skowron</a:t>
            </a:r>
            <a:r>
              <a:rPr lang="pl-PL" dirty="0"/>
              <a:t>, reż. Stanisław Jędryka (konflikt pomiędzy córką i ojcem)</a:t>
            </a:r>
          </a:p>
          <a:p>
            <a:pPr marL="0" indent="0">
              <a:buNone/>
            </a:pPr>
            <a:r>
              <a:rPr lang="pl-PL" dirty="0"/>
              <a:t>Odgrywanie scenek </a:t>
            </a:r>
            <a:r>
              <a:rPr lang="pl-PL" dirty="0" err="1"/>
              <a:t>dramowych</a:t>
            </a:r>
            <a:r>
              <a:rPr lang="pl-PL" dirty="0"/>
              <a:t> przez uczniów związanych z tematyką zadania.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5811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Ewaluacja: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02183482"/>
              </p:ext>
            </p:extLst>
          </p:nvPr>
        </p:nvGraphicFramePr>
        <p:xfrm>
          <a:off x="301625" y="1527175"/>
          <a:ext cx="850424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1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39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60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60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Część I zadania-</a:t>
                      </a:r>
                      <a:r>
                        <a:rPr lang="pl-PL" b="1" baseline="0" dirty="0"/>
                        <a:t> </a:t>
                      </a:r>
                      <a:r>
                        <a:rPr lang="pl-PL" b="0" baseline="0" dirty="0"/>
                        <a:t>z</a:t>
                      </a:r>
                      <a:r>
                        <a:rPr lang="pl-PL" b="0" dirty="0"/>
                        <a:t>awartość merytoryczna</a:t>
                      </a:r>
                    </a:p>
                    <a:p>
                      <a:endParaRPr lang="pl-PL" b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źródeł powierzchowne.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wszystkich zagadnień zgodnie z tematem. Wykorzystanie podanych źródeł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Wyczerpujące opracowanie tematu. Pełne wykorzystanie podanych źródeł oraz innych informacji. Kreatywność.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Część I zadania-</a:t>
                      </a:r>
                      <a:r>
                        <a:rPr lang="pl-PL" b="1" baseline="0" dirty="0"/>
                        <a:t> </a:t>
                      </a:r>
                      <a:endParaRPr lang="pl-PL" b="1" dirty="0"/>
                    </a:p>
                    <a:p>
                      <a:r>
                        <a:rPr lang="pl-PL" b="0" dirty="0"/>
                        <a:t>Zaangażowanie grupy i umiejętność współpracy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 zaangażowania w pracę wszystkich członków grupy,</a:t>
                      </a:r>
                      <a:r>
                        <a:rPr lang="pl-PL" baseline="0" dirty="0"/>
                        <a:t> słaba komunikacja w grupie.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Zaangażowanie w pracę całej grupy. Drobne nieporozumienia.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Bardzo dobra współpraca w grupie. Zrozumiała komunikacja i wymiana informacji.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781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29800460"/>
              </p:ext>
            </p:extLst>
          </p:nvPr>
        </p:nvGraphicFramePr>
        <p:xfrm>
          <a:off x="301625" y="1527175"/>
          <a:ext cx="8504240" cy="878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60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60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60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Część II</a:t>
                      </a:r>
                      <a:r>
                        <a:rPr lang="pl-PL" b="1" baseline="0" dirty="0"/>
                        <a:t> </a:t>
                      </a:r>
                      <a:r>
                        <a:rPr lang="pl-PL" b="1" dirty="0"/>
                        <a:t>zadania -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praca indywidualna lub w parach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(ocena </a:t>
                      </a:r>
                      <a:r>
                        <a:rPr lang="pl-PL" b="1" dirty="0"/>
                        <a:t>jednego z wybranych przyczyn</a:t>
                      </a:r>
                      <a:r>
                        <a:rPr lang="pl-PL" b="1" baseline="0" dirty="0"/>
                        <a:t> konfliktów</a:t>
                      </a:r>
                      <a:r>
                        <a:rPr lang="pl-PL" b="0" dirty="0"/>
                        <a:t>)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ucznia w zadanie. Praca powierzchowna,</a:t>
                      </a:r>
                      <a:r>
                        <a:rPr lang="pl-PL" baseline="0" dirty="0"/>
                        <a:t> lub proponowany przez ucznia sposób rozwiązania konfliktu nie rozwiązuje do w rzeczywistości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Podanie rozwiązań jak reagować na daną trudną sytuacje,</a:t>
                      </a:r>
                      <a:r>
                        <a:rPr lang="pl-PL" baseline="0" dirty="0"/>
                        <a:t> </a:t>
                      </a:r>
                      <a:r>
                        <a:rPr lang="pl-PL" dirty="0"/>
                        <a:t>jednak bardzo powierzchownie. Praca</a:t>
                      </a:r>
                      <a:r>
                        <a:rPr lang="pl-PL" baseline="0" dirty="0"/>
                        <a:t> czytelna.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Wyczerpująca realizacja</a:t>
                      </a:r>
                      <a:r>
                        <a:rPr lang="pl-PL" baseline="0" dirty="0"/>
                        <a:t> zadania. </a:t>
                      </a:r>
                      <a:r>
                        <a:rPr lang="pl-PL" dirty="0"/>
                        <a:t>Praca estetyczna, uporządkowana,</a:t>
                      </a:r>
                      <a:r>
                        <a:rPr lang="pl-PL" baseline="0" dirty="0"/>
                        <a:t> zawiera przykładowe rozwiązania zadanej sytuacji konfliktowej.</a:t>
                      </a:r>
                    </a:p>
                    <a:p>
                      <a:r>
                        <a:rPr lang="pl-PL" baseline="0" dirty="0"/>
                        <a:t>Uczeń dodatkowo poparł swoje rozwiązanie odpowiednimi ilustracjami, rysunkami</a:t>
                      </a:r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Część II</a:t>
                      </a:r>
                      <a:r>
                        <a:rPr lang="pl-PL" b="1" baseline="0" dirty="0"/>
                        <a:t> </a:t>
                      </a:r>
                      <a:r>
                        <a:rPr lang="pl-PL" b="1" dirty="0"/>
                        <a:t>zadania -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praca indywidualna lub w parach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(</a:t>
                      </a:r>
                      <a:r>
                        <a:rPr lang="pl-PL" b="0" u="sng" dirty="0"/>
                        <a:t>ocena </a:t>
                      </a:r>
                      <a:r>
                        <a:rPr lang="pl-PL" b="1" u="sng" dirty="0"/>
                        <a:t>kilku wybranych przyczyn</a:t>
                      </a:r>
                      <a:r>
                        <a:rPr lang="pl-PL" b="1" u="sng" baseline="0" dirty="0"/>
                        <a:t> konfliktów</a:t>
                      </a:r>
                      <a:r>
                        <a:rPr lang="pl-PL" b="0" dirty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ucznia w zadanie. Praca powierzchowna,</a:t>
                      </a:r>
                      <a:r>
                        <a:rPr lang="pl-PL" baseline="0" dirty="0"/>
                        <a:t> lub proponowany przez ucznia sposób rozwiązania konfliktu nie rozwiązuje do w rzeczywistości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Podanie rozwiązań jak reagować na daną trudną sytuacje,</a:t>
                      </a:r>
                      <a:r>
                        <a:rPr lang="pl-PL" baseline="0" dirty="0"/>
                        <a:t> </a:t>
                      </a:r>
                      <a:r>
                        <a:rPr lang="pl-PL" dirty="0"/>
                        <a:t>jednak bardzo powierzchownie. Praca</a:t>
                      </a:r>
                      <a:r>
                        <a:rPr lang="pl-PL" baseline="0" dirty="0"/>
                        <a:t> czytelna.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Wyczerpująca realizacja</a:t>
                      </a:r>
                      <a:r>
                        <a:rPr lang="pl-PL" baseline="0" dirty="0"/>
                        <a:t> zadania. </a:t>
                      </a:r>
                      <a:r>
                        <a:rPr lang="pl-PL" dirty="0"/>
                        <a:t>Praca estetyczna, uporządkowana,</a:t>
                      </a:r>
                      <a:r>
                        <a:rPr lang="pl-PL" baseline="0" dirty="0"/>
                        <a:t> zawiera przykładowe rozwiązania zadanej sytuacji konfliktowej.</a:t>
                      </a:r>
                    </a:p>
                    <a:p>
                      <a:r>
                        <a:rPr lang="pl-PL" baseline="0" dirty="0"/>
                        <a:t>Uczeń dodatkowo poparł swoje rozwiązanie odpowiednimi ilustracjami, rysunkami</a:t>
                      </a:r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355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Ewaluacja</a:t>
            </a:r>
            <a:br>
              <a:rPr lang="pl-PL" dirty="0"/>
            </a:br>
            <a:r>
              <a:rPr lang="pl-PL" dirty="0">
                <a:solidFill>
                  <a:srgbClr val="FF0000"/>
                </a:solidFill>
              </a:rPr>
              <a:t>ocena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47968783"/>
              </p:ext>
            </p:extLst>
          </p:nvPr>
        </p:nvGraphicFramePr>
        <p:xfrm>
          <a:off x="301625" y="1527175"/>
          <a:ext cx="850423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0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33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623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Wszystkie informacje, które zdobyliście w tym zadaniu, mogą stać się dla was lub waszych przyjaciół cennym źródłem informacji w komunikacji z dorosłymi.</a:t>
            </a:r>
          </a:p>
          <a:p>
            <a:r>
              <a:rPr lang="pl-PL" dirty="0"/>
              <a:t>Poznaliście sposoby jak dojrzale rozmawiać z dorosłymi, aby nie powstawały sytuacje konfliktowe.</a:t>
            </a:r>
          </a:p>
          <a:p>
            <a:r>
              <a:rPr lang="pl-PL" dirty="0"/>
              <a:t>Pracując wspólnie nad tym projektem mogliście poznać przyczyny konfliktów między np. rodzicami a dorastającymi dziećmi.</a:t>
            </a:r>
          </a:p>
          <a:p>
            <a:r>
              <a:rPr lang="pl-PL" dirty="0"/>
              <a:t>Poznaliście emocje jakie towarzyszą tym konfliktom, a co najważniejsze wypracowaliście na podstawie różnych doświadczeń, sposoby rozwiązywania takich sytuacji konfliktowych.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8788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Dowiedzieliście się na różnych przykładach, jak złym doradcą są emocje, które towarzyszą konfliktom.</a:t>
            </a:r>
          </a:p>
          <a:p>
            <a:r>
              <a:rPr lang="pl-PL" dirty="0"/>
              <a:t>Poznaliście sposoby budowania prawidłowych relacji miedzy pokoleniami na przykładzie bohaterów filmowych i literackich. Jest to bardzo trudne zadanie, ale warto się ich uczyć od najmłodszych lat.</a:t>
            </a:r>
          </a:p>
          <a:p>
            <a:r>
              <a:rPr lang="pl-PL" dirty="0"/>
              <a:t>Nauczyliście się jak dużej pracy nad sobą samym, wymaga umiejętność wyrażania swojego zdania, bez wywoływania sytuacji konfliktowych.</a:t>
            </a:r>
          </a:p>
        </p:txBody>
      </p:sp>
    </p:spTree>
    <p:extLst>
      <p:ext uri="{BB962C8B-B14F-4D97-AF65-F5344CB8AC3E}">
        <p14:creationId xmlns:p14="http://schemas.microsoft.com/office/powerpoint/2010/main" val="2035616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Poznaliście zasady współpracy w grupie, zasady dobrej komunikacji, która jest podstawą dobrych relacji w rodzinie i w kontaktach społecznych.</a:t>
            </a:r>
          </a:p>
          <a:p>
            <a:r>
              <a:rPr lang="pl-PL" dirty="0"/>
              <a:t>Prezentując swoje zadania poznaliście zasady autoprezentacji oraz umiejętności występów publicznych</a:t>
            </a:r>
          </a:p>
          <a:p>
            <a:r>
              <a:rPr lang="pl-PL" dirty="0"/>
              <a:t>Wykonując samodzielnie ten projekt mieliście możliwość poznania różnych źródeł internetowych, oraz zasad bezpiecznego korzystania z Internetu.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0089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1. Przed rozpoczęciem projektu, należy dokładnie zapoznać uczniów z treścią zadań, dostosowując sposób komunikacji do możliwości uczniów.</a:t>
            </a:r>
          </a:p>
          <a:p>
            <a:pPr marL="0" indent="0">
              <a:buNone/>
            </a:pPr>
            <a:r>
              <a:rPr lang="pl-PL" dirty="0"/>
              <a:t>2. Należy zapoznać uczniów z zasadami bezpiecznego korzystania z Internetu. Nauczyciel powinien z uczniami przejrzeć źródła internetowe, pomagają w ich zrozumieniu.</a:t>
            </a:r>
          </a:p>
          <a:p>
            <a:pPr marL="0" indent="0">
              <a:buNone/>
            </a:pPr>
            <a:r>
              <a:rPr lang="pl-PL" dirty="0"/>
              <a:t>3. Nauczyciel powinien zapoznać uczniów z zasadami tworzenia mapy mentalnej (mapy myśli). W zależności od zasobu słownego uczniów na mapie może być więcej słów, pojęć lub więcej ilustracji, obrazów, rysunków. Ważne jest aby uczniowie rozumieli sens zamieszczonych słów, obrazów.</a:t>
            </a:r>
          </a:p>
          <a:p>
            <a:pPr marL="0" indent="0">
              <a:buNone/>
            </a:pPr>
            <a:r>
              <a:rPr lang="pl-PL" dirty="0"/>
              <a:t>4. Przed rozpoczęciem projektu, nauczyciel może poprosić pedagoga lub psychologa szkolnego o współpracę. Może to być forma pogadanki z uczniami, prelekcji lub zajęć warsztatowych wprowadzających uczniów w temat.</a:t>
            </a:r>
          </a:p>
        </p:txBody>
      </p:sp>
    </p:spTree>
    <p:extLst>
      <p:ext uri="{BB962C8B-B14F-4D97-AF65-F5344CB8AC3E}">
        <p14:creationId xmlns:p14="http://schemas.microsoft.com/office/powerpoint/2010/main" val="3677885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5. Nauczyciel wprowadzając uczniów w temat projektu może również zaprezentować uczniom film o tej tematyce (podany w źródłach lub wybrany przez siebie).</a:t>
            </a:r>
          </a:p>
          <a:p>
            <a:pPr marL="0" indent="0">
              <a:buNone/>
            </a:pPr>
            <a:r>
              <a:rPr lang="pl-PL" dirty="0"/>
              <a:t>6. Jeżeli w klasie jest kilku uczniów z dodatkowymi sprzężeniami, nauczyciel wprowadzając temat projektu może bardziej skupić się na wykonaniu z uczniami scenek </a:t>
            </a:r>
            <a:r>
              <a:rPr lang="pl-PL" dirty="0" err="1"/>
              <a:t>dramowych</a:t>
            </a:r>
            <a:r>
              <a:rPr lang="pl-PL" dirty="0"/>
              <a:t>, wprowadzających uczniów w tematykę.</a:t>
            </a:r>
          </a:p>
          <a:p>
            <a:pPr marL="0" indent="0">
              <a:buNone/>
            </a:pPr>
            <a:r>
              <a:rPr lang="pl-PL" dirty="0"/>
              <a:t> 7. W drugiej części zadania, w której uczniowie mają sami znaleźć sposoby rozwiązania wymienionych konfliktów, można poprosić o pomoc rodziców, gdyż problem dotyczy relacji rodzinnych. Uczniowie mogą tu wypowiedzieć się za pomocą słów, ikonografii, lub tylko języka migowego (w zależności od możliwości uczniów).</a:t>
            </a:r>
          </a:p>
          <a:p>
            <a:pPr marL="0" indent="0">
              <a:buNone/>
            </a:pPr>
            <a:r>
              <a:rPr lang="pl-PL" dirty="0"/>
              <a:t>8. Nauczyciel przydzielając uczniom drugą część zadania, powinien wziąć pod uwagę możliwości intelektualne uczniów. Jeżeli jest taka możliwość, każdy z uczniów powinien sam zaprezentować rozwiązania wszystkich sytuacji konfliktowych, wypisanych w pierwszej części zadania. Jeżeli jest to niemożliwe może każdemu z uczniów (lub w parach) przydzielić do opracowania jeden konflikt spośród wymienionych. Należy swój wybór dostosować do sposobu oceniania.</a:t>
            </a:r>
          </a:p>
        </p:txBody>
      </p:sp>
    </p:spTree>
    <p:extLst>
      <p:ext uri="{BB962C8B-B14F-4D97-AF65-F5344CB8AC3E}">
        <p14:creationId xmlns:p14="http://schemas.microsoft.com/office/powerpoint/2010/main" val="311337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6879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16992" y="2057400"/>
            <a:ext cx="8503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9. Jeżeli uczniowie maja zdolności plastyczne, można utworzyć z ich prac (sposobów rozwiazywania konfliktów) szkolną wystawę, dla całej społeczności uczniowskiej w szkole.</a:t>
            </a:r>
          </a:p>
          <a:p>
            <a:pPr marL="0" indent="0">
              <a:buNone/>
            </a:pPr>
            <a:r>
              <a:rPr lang="pl-PL" sz="2000" dirty="0"/>
              <a:t>10. Nauczyciel powinien pomóc uczniom w nanoszeniu na mapę myśli sposobów rozwiązywani konfliktów, które uczniowie uznali za najlepsze. Na koniec jeszcze raz nauczyciel z uczniami powinni przeanalizować wszystkie elementy zapisane na mapie myśli oraz przypiąć prace w klasopracowni. Korzystać z niej i przypominać zapisane zasady w ramach potrzeb.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2E47A433-CA57-4FE8-9BE6-58AF0417B5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9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414" y="6247817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6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Czym jest konflikt międzypokoleniowy?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Czy zdarza wam się często kłócić z rodzicami, mieć inne zdanie na dany temat?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Co jest przyczyną tych nieporozumień?</a:t>
            </a:r>
          </a:p>
          <a:p>
            <a:pPr marL="0" indent="0">
              <a:buNone/>
            </a:pPr>
            <a:r>
              <a:rPr lang="pl-PL" dirty="0"/>
              <a:t>To łatwe pytania, ale odpowiedź na nie jest wcale taka prosta. </a:t>
            </a:r>
          </a:p>
          <a:p>
            <a:pPr marL="0" indent="0">
              <a:buNone/>
            </a:pPr>
            <a:r>
              <a:rPr lang="pl-PL" dirty="0"/>
              <a:t>Czasem emocje, które towarzyszą tym konfliktom biorą górę i powodują, że kłótnie staja się smutną codziennością.</a:t>
            </a:r>
          </a:p>
          <a:p>
            <a:pPr marL="0" indent="0">
              <a:buNone/>
            </a:pPr>
            <a:r>
              <a:rPr lang="pl-PL" dirty="0"/>
              <a:t>Przeczytajcie poniższy przykład sytuacji konfliktowej i porozmawiajcie o niej, spróbujcie rozwiązać tą sytuację</a:t>
            </a:r>
          </a:p>
        </p:txBody>
      </p:sp>
    </p:spTree>
    <p:extLst>
      <p:ext uri="{BB962C8B-B14F-4D97-AF65-F5344CB8AC3E}">
        <p14:creationId xmlns:p14="http://schemas.microsoft.com/office/powerpoint/2010/main" val="454180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Sytuacja konfliktowa:</a:t>
            </a:r>
          </a:p>
          <a:p>
            <a:pPr marL="0" indent="0">
              <a:buNone/>
            </a:pPr>
            <a:r>
              <a:rPr lang="pl-PL" dirty="0"/>
              <a:t>SCENKA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SYN: Cześć. Idę do szkoły.</a:t>
            </a:r>
            <a:br>
              <a:rPr lang="pl-PL" dirty="0"/>
            </a:br>
            <a:r>
              <a:rPr lang="pl-PL" u="sng" dirty="0"/>
              <a:t>OJCIEC: Deszcz pada, włóż kurtkę od deszczu.</a:t>
            </a:r>
            <a:br>
              <a:rPr lang="pl-PL" u="sng" dirty="0"/>
            </a:br>
            <a:r>
              <a:rPr lang="pl-PL" dirty="0"/>
              <a:t>SYN: Nie potrzebuję jej! </a:t>
            </a:r>
            <a:br>
              <a:rPr lang="pl-PL" dirty="0"/>
            </a:br>
            <a:r>
              <a:rPr lang="pl-PL" u="sng" dirty="0"/>
              <a:t>OJCIEC: Nie potrzebujesz jej! Przemokniesz, zniszczysz ubranie i dostaniesz kataru.</a:t>
            </a:r>
            <a:br>
              <a:rPr lang="pl-PL" u="sng" dirty="0"/>
            </a:br>
            <a:r>
              <a:rPr lang="pl-PL" dirty="0"/>
              <a:t>SYN: Tak bardzo nie pada.</a:t>
            </a:r>
            <a:br>
              <a:rPr lang="pl-PL" dirty="0"/>
            </a:br>
            <a:r>
              <a:rPr lang="pl-PL" u="sng" dirty="0"/>
              <a:t>OJCIEC: A właśnie, że mocno pada!</a:t>
            </a:r>
            <a:br>
              <a:rPr lang="pl-PL" u="sng" dirty="0"/>
            </a:br>
            <a:r>
              <a:rPr lang="pl-PL" dirty="0"/>
              <a:t>SYN: Nie włożę kurtki od deszczu. Nie lubię chodzić w takich ciuchach!</a:t>
            </a:r>
            <a:br>
              <a:rPr lang="pl-PL" dirty="0"/>
            </a:br>
            <a:r>
              <a:rPr lang="pl-PL" u="sng" dirty="0"/>
              <a:t>OJCIEC: Nie chcę dłużej spierać się z tobą. Włóż tę kurtkę!</a:t>
            </a:r>
            <a:br>
              <a:rPr lang="pl-PL" u="sng" dirty="0"/>
            </a:br>
            <a:r>
              <a:rPr lang="pl-PL" dirty="0"/>
              <a:t>SYN: Nienawidzę tej kurtki - nie chcę jej zakładać!</a:t>
            </a:r>
            <a:br>
              <a:rPr lang="pl-PL" dirty="0"/>
            </a:br>
            <a:r>
              <a:rPr lang="pl-PL" u="sng" dirty="0"/>
              <a:t>OJCIEC: Żadne ale - jeśli jej nie założysz, dostaniesz karę i nie pójdziesz na mecz swojej ulubionej drużyny</a:t>
            </a:r>
          </a:p>
          <a:p>
            <a:pPr marL="0" indent="0">
              <a:buNone/>
            </a:pPr>
            <a:r>
              <a:rPr lang="pl-PL" dirty="0"/>
              <a:t>SYN: Już dobrze włożę tę kurtkę, ale jestem na ciebie wściekły. </a:t>
            </a:r>
            <a:br>
              <a:rPr lang="pl-PL" dirty="0"/>
            </a:br>
            <a:endParaRPr lang="pl-PL" dirty="0"/>
          </a:p>
          <a:p>
            <a:r>
              <a:rPr lang="pl-PL" dirty="0"/>
              <a:t>Porozmawiajcie o tej scence</a:t>
            </a:r>
          </a:p>
        </p:txBody>
      </p:sp>
    </p:spTree>
    <p:extLst>
      <p:ext uri="{BB962C8B-B14F-4D97-AF65-F5344CB8AC3E}">
        <p14:creationId xmlns:p14="http://schemas.microsoft.com/office/powerpoint/2010/main" val="95521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Rodzice, dziadkowie jako pierwsi uczą nas prawidłowych zachowań, co wolno robić a czego nie wolno. </a:t>
            </a:r>
          </a:p>
          <a:p>
            <a:pPr marL="0" indent="0">
              <a:buNone/>
            </a:pPr>
            <a:r>
              <a:rPr lang="pl-PL" dirty="0"/>
              <a:t>Kiedy jesteśmy mali, to rodzice są dla nas wzorem, który staramy się naśladować. Kiedy jednaj wchodzimy w okres dojrzewania, często zdarza się, że kłócimy się z rodzicami, nie chcemy słuchać ich rad i wskazówek. Niekiedy prowadzi to do poważnych konfliktów w rodzinie. </a:t>
            </a:r>
          </a:p>
          <a:p>
            <a:pPr marL="0" indent="0">
              <a:buNone/>
            </a:pPr>
            <a:r>
              <a:rPr lang="pl-PL" dirty="0"/>
              <a:t>Normalne jest to, że dzieci i rodzice mają różne zdania na dany temat, ważne jest, aby móc o tym rozmawiać bez nerwów i krzyków. </a:t>
            </a:r>
          </a:p>
          <a:p>
            <a:pPr marL="0" indent="0">
              <a:buNone/>
            </a:pPr>
            <a:r>
              <a:rPr lang="pl-PL" dirty="0"/>
              <a:t>Zaproponuję wam zadanie, które pokaże, rozumieć wam czym jest konflikt pokoleń i co można zrobić kiedy występuje w waszej rodzinie lub w rodzinach waszych przyjaciół.</a:t>
            </a:r>
          </a:p>
        </p:txBody>
      </p:sp>
    </p:spTree>
    <p:extLst>
      <p:ext uri="{BB962C8B-B14F-4D97-AF65-F5344CB8AC3E}">
        <p14:creationId xmlns:p14="http://schemas.microsoft.com/office/powerpoint/2010/main" val="128175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Zadanie: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I CZĘŚĆ:</a:t>
            </a:r>
          </a:p>
          <a:p>
            <a:pPr marL="0" indent="0">
              <a:buNone/>
            </a:pPr>
            <a:r>
              <a:rPr lang="pl-PL" b="1" dirty="0"/>
              <a:t>Pierwszą część zadania wykonacie wspólnie całą klasą </a:t>
            </a:r>
            <a:r>
              <a:rPr lang="pl-PL" dirty="0"/>
              <a:t>(jeżeli klasa jest liczna można podzielić się na dwie grupy)</a:t>
            </a:r>
          </a:p>
          <a:p>
            <a:pPr marL="0" indent="0">
              <a:buNone/>
            </a:pPr>
            <a:r>
              <a:rPr lang="pl-PL" dirty="0"/>
              <a:t>Waszym zadaniem będzie przygotowanie mapy mentalnej (mapy myśli), pokazującej możliwe przyczyny konfliktów miedzy nastolatkami i rodzicami oraz rodzaje zachowań (emocji) które towarzyszą konfliktom. </a:t>
            </a:r>
          </a:p>
        </p:txBody>
      </p:sp>
    </p:spTree>
    <p:extLst>
      <p:ext uri="{BB962C8B-B14F-4D97-AF65-F5344CB8AC3E}">
        <p14:creationId xmlns:p14="http://schemas.microsoft.com/office/powerpoint/2010/main" val="96723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II CZĘŚĆ:</a:t>
            </a:r>
          </a:p>
          <a:p>
            <a:pPr marL="0" indent="0">
              <a:buNone/>
            </a:pPr>
            <a:r>
              <a:rPr lang="pl-PL" b="1" dirty="0"/>
              <a:t>Drugą część zadania, każdy wykona samodzielnie </a:t>
            </a:r>
            <a:r>
              <a:rPr lang="pl-PL" dirty="0"/>
              <a:t>(jeżeli dla niektórych uczniów będzie to zbyt trudne, mogą pracować w parach)</a:t>
            </a:r>
          </a:p>
          <a:p>
            <a:pPr marL="0" indent="0">
              <a:buNone/>
            </a:pPr>
            <a:r>
              <a:rPr lang="pl-PL" dirty="0"/>
              <a:t>Każdy z uczniów samodzielnie spróbuje zastanowić się i napisać swój sposób rozwiązywania  konfliktów miedzy dziećmi i rodzicami, które wypisywaliście w pierwszej części zadania na mapie myśli (wysokość otrzymanej oceny będzie zależna od ilości i poprawności rozwiązania wybranych konfliktów). Jeśli uczniowie mają zdolności plastyczne mogą pokazać sposób rozwiązania wybranego problemu za pomocą rysunku, komiksu itp. Na koniec wspólnie wybierzecie najlepsze i najskuteczniejsze sposoby pozwalające w najlepszy sposób rozwiązywać różne problemy.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424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367358"/>
              </p:ext>
            </p:extLst>
          </p:nvPr>
        </p:nvGraphicFramePr>
        <p:xfrm>
          <a:off x="323528" y="1988840"/>
          <a:ext cx="8640960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64445">
                <a:tc>
                  <a:txBody>
                    <a:bodyPr/>
                    <a:lstStyle/>
                    <a:p>
                      <a:r>
                        <a:rPr lang="pl-PL" dirty="0"/>
                        <a:t>I</a:t>
                      </a:r>
                      <a:r>
                        <a:rPr lang="pl-PL" baseline="0" dirty="0"/>
                        <a:t> TYDZIEŃ PRACY: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280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Przed przystąpieniem do zadania musicie poznać zasady przygotowywania mapy mentalnej (pomoże wam w tym nauczyciel).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Metoda ta, przy pomocy niewielkiej ilości słów, rysunków, zdjęć, może pomóc opowiedzieć, przedstawić ważne zagadnienie.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Poszukajcie w czasopismach, Internecie ilustracji, które pokazują emocje, które towarzyszą tym kłótniom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677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685747"/>
              </p:ext>
            </p:extLst>
          </p:nvPr>
        </p:nvGraphicFramePr>
        <p:xfrm>
          <a:off x="179512" y="1628800"/>
          <a:ext cx="8784976" cy="328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pl-PL" dirty="0"/>
                        <a:t>II TYDZIEŃ PRACY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Zanim zaczniecie przygotowywać mapę porozmawiajcie w klasie dlaczego dochodzi do kłótni miedzy np. rodzicami i dziećmi. Może spróbujcie odegrać scenki, które pokazują przyczyny różnych kłótni i konfliktów.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/>
                        <a:t>Następnie wspólnie opracujcie na podstawie zebranych informacji mapę myśli.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/>
                        <a:t>Wspólne</a:t>
                      </a:r>
                      <a:r>
                        <a:rPr lang="pl-PL" baseline="0" dirty="0"/>
                        <a:t> omówienie, przeanalizowanie stworzonej przez uczniów mapy myśli dotyczącej przyczyn konfliktów między rodzicami i nastolatkami.</a:t>
                      </a:r>
                      <a:endParaRPr lang="pl-PL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206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328</TotalTime>
  <Words>1663</Words>
  <Application>Microsoft Office PowerPoint</Application>
  <PresentationFormat>Pokaz na ekranie (4:3)</PresentationFormat>
  <Paragraphs>153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Arial</vt:lpstr>
      <vt:lpstr>Georgia</vt:lpstr>
      <vt:lpstr>Times New Roman</vt:lpstr>
      <vt:lpstr>Wingdings</vt:lpstr>
      <vt:lpstr>Wingdings 2</vt:lpstr>
      <vt:lpstr>Miejski</vt:lpstr>
      <vt:lpstr>Budowa prawidłowych relacji z rodzicami.  Konflikt pokoleń</vt:lpstr>
      <vt:lpstr>Spis treści:</vt:lpstr>
      <vt:lpstr>Wprowadzenie:</vt:lpstr>
      <vt:lpstr>Wprowadzenie:</vt:lpstr>
      <vt:lpstr>Wprowadzenie:</vt:lpstr>
      <vt:lpstr> Zadanie:</vt:lpstr>
      <vt:lpstr>Zadanie: </vt:lpstr>
      <vt:lpstr>Proces:</vt:lpstr>
      <vt:lpstr>Proces:</vt:lpstr>
      <vt:lpstr>Proces:</vt:lpstr>
      <vt:lpstr>Źródła:</vt:lpstr>
      <vt:lpstr> Ewaluacja: </vt:lpstr>
      <vt:lpstr>Ewaluacja:</vt:lpstr>
      <vt:lpstr>Ewaluacja ocena:</vt:lpstr>
      <vt:lpstr>Konkluzja:</vt:lpstr>
      <vt:lpstr>Konkluzja: </vt:lpstr>
      <vt:lpstr>Konkluzje:</vt:lpstr>
      <vt:lpstr>Poradnik dla nauczyciela:</vt:lpstr>
      <vt:lpstr>Poradnik dla nauczyciela: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 prawidłowych relacji z rodzicami.  Konflikt pokoleń</dc:title>
  <dc:creator>Andrzej Smorąg</dc:creator>
  <cp:lastModifiedBy>Anna Basta</cp:lastModifiedBy>
  <cp:revision>43</cp:revision>
  <dcterms:created xsi:type="dcterms:W3CDTF">2017-01-02T13:56:03Z</dcterms:created>
  <dcterms:modified xsi:type="dcterms:W3CDTF">2020-01-14T16:26:45Z</dcterms:modified>
</cp:coreProperties>
</file>