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9" r:id="rId7"/>
    <p:sldId id="261" r:id="rId8"/>
    <p:sldId id="270" r:id="rId9"/>
    <p:sldId id="271" r:id="rId10"/>
    <p:sldId id="272" r:id="rId11"/>
    <p:sldId id="264" r:id="rId12"/>
    <p:sldId id="265" r:id="rId13"/>
    <p:sldId id="266" r:id="rId14"/>
    <p:sldId id="273" r:id="rId15"/>
    <p:sldId id="267" r:id="rId16"/>
    <p:sldId id="274" r:id="rId17"/>
    <p:sldId id="275" r:id="rId18"/>
    <p:sldId id="268" r:id="rId19"/>
    <p:sldId id="276" r:id="rId20"/>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2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9" name="Podtytuł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l-PL"/>
              <a:t>Kliknij, aby edytować styl wzorca podtytułu</a:t>
            </a:r>
            <a:endParaRPr kumimoji="0" lang="en-US"/>
          </a:p>
        </p:txBody>
      </p:sp>
      <p:sp>
        <p:nvSpPr>
          <p:cNvPr id="28" name="Tytuł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pl-PL"/>
              <a:t>Kliknij, aby edytować styl</a:t>
            </a:r>
            <a:endParaRPr kumimoji="0" lang="en-US"/>
          </a:p>
        </p:txBody>
      </p:sp>
      <p:cxnSp>
        <p:nvCxnSpPr>
          <p:cNvPr id="8" name="Łącznik prostoliniowy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Łącznik prostoliniowy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Elipsa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Symbol zastępczy daty 14"/>
          <p:cNvSpPr>
            <a:spLocks noGrp="1"/>
          </p:cNvSpPr>
          <p:nvPr>
            <p:ph type="dt" sz="half" idx="10"/>
          </p:nvPr>
        </p:nvSpPr>
        <p:spPr/>
        <p:txBody>
          <a:bodyPr/>
          <a:lstStyle/>
          <a:p>
            <a:fld id="{E8F09B88-E308-4513-A931-17915AC0EDF5}" type="datetimeFigureOut">
              <a:rPr lang="pl-PL" smtClean="0"/>
              <a:t>14.01.2020</a:t>
            </a:fld>
            <a:endParaRPr lang="pl-PL"/>
          </a:p>
        </p:txBody>
      </p:sp>
      <p:sp>
        <p:nvSpPr>
          <p:cNvPr id="16" name="Symbol zastępczy numeru slajdu 15"/>
          <p:cNvSpPr>
            <a:spLocks noGrp="1"/>
          </p:cNvSpPr>
          <p:nvPr>
            <p:ph type="sldNum" sz="quarter" idx="11"/>
          </p:nvPr>
        </p:nvSpPr>
        <p:spPr/>
        <p:txBody>
          <a:bodyPr/>
          <a:lstStyle/>
          <a:p>
            <a:fld id="{F894508B-3E0C-4D51-A0E7-A515D3A164DB}" type="slidenum">
              <a:rPr lang="pl-PL" smtClean="0"/>
              <a:t>‹#›</a:t>
            </a:fld>
            <a:endParaRPr lang="pl-PL"/>
          </a:p>
        </p:txBody>
      </p:sp>
      <p:sp>
        <p:nvSpPr>
          <p:cNvPr id="17" name="Symbol zastępczy stopki 16"/>
          <p:cNvSpPr>
            <a:spLocks noGrp="1"/>
          </p:cNvSpPr>
          <p:nvPr>
            <p:ph type="ftr" sz="quarter" idx="12"/>
          </p:nvPr>
        </p:nvSpPr>
        <p:spPr/>
        <p:txBody>
          <a:bodyPr/>
          <a:lstStyle/>
          <a:p>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a:t>Kliknij, aby edytować styl</a:t>
            </a:r>
            <a:endParaRPr kumimoji="0" lang="en-US"/>
          </a:p>
        </p:txBody>
      </p:sp>
      <p:sp>
        <p:nvSpPr>
          <p:cNvPr id="3" name="Symbol zastępczy tytułu pionowego 2"/>
          <p:cNvSpPr>
            <a:spLocks noGrp="1"/>
          </p:cNvSpPr>
          <p:nvPr>
            <p:ph type="body" orient="vert" idx="1"/>
          </p:nvPr>
        </p:nvSpPr>
        <p:spPr/>
        <p:txBody>
          <a:bodyPr vert="eaVer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4" name="Symbol zastępczy daty 3"/>
          <p:cNvSpPr>
            <a:spLocks noGrp="1"/>
          </p:cNvSpPr>
          <p:nvPr>
            <p:ph type="dt" sz="half" idx="10"/>
          </p:nvPr>
        </p:nvSpPr>
        <p:spPr/>
        <p:txBody>
          <a:bodyPr/>
          <a:lstStyle/>
          <a:p>
            <a:fld id="{E8F09B88-E308-4513-A931-17915AC0EDF5}" type="datetimeFigureOut">
              <a:rPr lang="pl-PL" smtClean="0"/>
              <a:t>14.01.2020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F894508B-3E0C-4D51-A0E7-A515D3A164DB}"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kumimoji="0" lang="pl-PL"/>
              <a:t>Kliknij, aby edytować styl</a:t>
            </a:r>
            <a:endParaRPr kumimoji="0" lang="en-US"/>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4" name="Symbol zastępczy daty 3"/>
          <p:cNvSpPr>
            <a:spLocks noGrp="1"/>
          </p:cNvSpPr>
          <p:nvPr>
            <p:ph type="dt" sz="half" idx="10"/>
          </p:nvPr>
        </p:nvSpPr>
        <p:spPr/>
        <p:txBody>
          <a:bodyPr/>
          <a:lstStyle/>
          <a:p>
            <a:fld id="{E8F09B88-E308-4513-A931-17915AC0EDF5}" type="datetimeFigureOut">
              <a:rPr lang="pl-PL" smtClean="0"/>
              <a:t>14.01.2020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F894508B-3E0C-4D51-A0E7-A515D3A164DB}"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9" name="Symbol zastępczy zawartości 8"/>
          <p:cNvSpPr>
            <a:spLocks noGrp="1"/>
          </p:cNvSpPr>
          <p:nvPr>
            <p:ph idx="1"/>
          </p:nvPr>
        </p:nvSpPr>
        <p:spPr>
          <a:xfrm>
            <a:off x="457200" y="1524000"/>
            <a:ext cx="8229600" cy="4572000"/>
          </a:xfrm>
        </p:spPr>
        <p:txBody>
          <a:bodyPr/>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14" name="Symbol zastępczy daty 13"/>
          <p:cNvSpPr>
            <a:spLocks noGrp="1"/>
          </p:cNvSpPr>
          <p:nvPr>
            <p:ph type="dt" sz="half" idx="14"/>
          </p:nvPr>
        </p:nvSpPr>
        <p:spPr/>
        <p:txBody>
          <a:bodyPr/>
          <a:lstStyle/>
          <a:p>
            <a:fld id="{E8F09B88-E308-4513-A931-17915AC0EDF5}" type="datetimeFigureOut">
              <a:rPr lang="pl-PL" smtClean="0"/>
              <a:t>14.01.2020</a:t>
            </a:fld>
            <a:endParaRPr lang="pl-PL"/>
          </a:p>
        </p:txBody>
      </p:sp>
      <p:sp>
        <p:nvSpPr>
          <p:cNvPr id="15" name="Symbol zastępczy numeru slajdu 14"/>
          <p:cNvSpPr>
            <a:spLocks noGrp="1"/>
          </p:cNvSpPr>
          <p:nvPr>
            <p:ph type="sldNum" sz="quarter" idx="15"/>
          </p:nvPr>
        </p:nvSpPr>
        <p:spPr/>
        <p:txBody>
          <a:bodyPr/>
          <a:lstStyle>
            <a:lvl1pPr algn="ctr">
              <a:defRPr/>
            </a:lvl1pPr>
          </a:lstStyle>
          <a:p>
            <a:fld id="{F894508B-3E0C-4D51-A0E7-A515D3A164DB}" type="slidenum">
              <a:rPr lang="pl-PL" smtClean="0"/>
              <a:t>‹#›</a:t>
            </a:fld>
            <a:endParaRPr lang="pl-PL"/>
          </a:p>
        </p:txBody>
      </p:sp>
      <p:sp>
        <p:nvSpPr>
          <p:cNvPr id="16" name="Symbol zastępczy stopki 15"/>
          <p:cNvSpPr>
            <a:spLocks noGrp="1"/>
          </p:cNvSpPr>
          <p:nvPr>
            <p:ph type="ftr" sz="quarter" idx="16"/>
          </p:nvPr>
        </p:nvSpPr>
        <p:spPr/>
        <p:txBody>
          <a:bodyPr/>
          <a:lstStyle/>
          <a:p>
            <a:endParaRPr lang="pl-PL"/>
          </a:p>
        </p:txBody>
      </p:sp>
      <p:sp>
        <p:nvSpPr>
          <p:cNvPr id="17" name="Tytuł 16"/>
          <p:cNvSpPr>
            <a:spLocks noGrp="1"/>
          </p:cNvSpPr>
          <p:nvPr>
            <p:ph type="title"/>
          </p:nvPr>
        </p:nvSpPr>
        <p:spPr/>
        <p:txBody>
          <a:bodyPr rtlCol="0" anchor="b" anchorCtr="0"/>
          <a:lstStyle/>
          <a:p>
            <a:r>
              <a:rPr kumimoji="0" lang="pl-PL"/>
              <a:t>Kliknij, aby edytować styl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4" name="Symbol zastępczy daty 3"/>
          <p:cNvSpPr>
            <a:spLocks noGrp="1"/>
          </p:cNvSpPr>
          <p:nvPr>
            <p:ph type="dt" sz="half" idx="10"/>
          </p:nvPr>
        </p:nvSpPr>
        <p:spPr/>
        <p:txBody>
          <a:bodyPr/>
          <a:lstStyle/>
          <a:p>
            <a:fld id="{E8F09B88-E308-4513-A931-17915AC0EDF5}" type="datetimeFigureOut">
              <a:rPr lang="pl-PL" smtClean="0"/>
              <a:t>14.01.2020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F894508B-3E0C-4D51-A0E7-A515D3A164DB}" type="slidenum">
              <a:rPr lang="pl-PL" smtClean="0"/>
              <a:t>‹#›</a:t>
            </a:fld>
            <a:endParaRPr lang="pl-PL"/>
          </a:p>
        </p:txBody>
      </p:sp>
      <p:sp>
        <p:nvSpPr>
          <p:cNvPr id="2" name="Tytuł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pl-PL"/>
              <a:t>Kliknij, aby edytować styl</a:t>
            </a:r>
            <a:endParaRPr kumimoji="0" lang="en-US"/>
          </a:p>
        </p:txBody>
      </p:sp>
      <p:sp>
        <p:nvSpPr>
          <p:cNvPr id="3" name="Symbol zastępczy tekstu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l-PL"/>
              <a:t>Kliknij, aby edytować style wzorca tekstu</a:t>
            </a:r>
          </a:p>
        </p:txBody>
      </p:sp>
      <p:cxnSp>
        <p:nvCxnSpPr>
          <p:cNvPr id="7" name="Łącznik prostoliniowy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5" name="Symbol zastępczy daty 4"/>
          <p:cNvSpPr>
            <a:spLocks noGrp="1"/>
          </p:cNvSpPr>
          <p:nvPr>
            <p:ph type="dt" sz="half" idx="10"/>
          </p:nvPr>
        </p:nvSpPr>
        <p:spPr/>
        <p:txBody>
          <a:bodyPr/>
          <a:lstStyle/>
          <a:p>
            <a:fld id="{E8F09B88-E308-4513-A931-17915AC0EDF5}" type="datetimeFigureOut">
              <a:rPr lang="pl-PL" smtClean="0"/>
              <a:t>14.01.2020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F894508B-3E0C-4D51-A0E7-A515D3A164DB}" type="slidenum">
              <a:rPr lang="pl-PL" smtClean="0"/>
              <a:t>‹#›</a:t>
            </a:fld>
            <a:endParaRPr lang="pl-PL"/>
          </a:p>
        </p:txBody>
      </p:sp>
      <p:sp>
        <p:nvSpPr>
          <p:cNvPr id="2" name="Tytuł 1"/>
          <p:cNvSpPr>
            <a:spLocks noGrp="1"/>
          </p:cNvSpPr>
          <p:nvPr>
            <p:ph type="title"/>
          </p:nvPr>
        </p:nvSpPr>
        <p:spPr/>
        <p:txBody>
          <a:bodyPr/>
          <a:lstStyle/>
          <a:p>
            <a:r>
              <a:rPr kumimoji="0" lang="pl-PL"/>
              <a:t>Kliknij, aby edytować styl</a:t>
            </a:r>
            <a:endParaRPr kumimoji="0" lang="en-US"/>
          </a:p>
        </p:txBody>
      </p:sp>
      <p:sp>
        <p:nvSpPr>
          <p:cNvPr id="11" name="Symbol zastępczy zawartości 10"/>
          <p:cNvSpPr>
            <a:spLocks noGrp="1"/>
          </p:cNvSpPr>
          <p:nvPr>
            <p:ph sz="half" idx="1"/>
          </p:nvPr>
        </p:nvSpPr>
        <p:spPr>
          <a:xfrm>
            <a:off x="457200" y="1524000"/>
            <a:ext cx="4059936" cy="4572000"/>
          </a:xfrm>
        </p:spPr>
        <p:txBody>
          <a:bodyPr/>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13" name="Symbol zastępczy zawartości 12"/>
          <p:cNvSpPr>
            <a:spLocks noGrp="1"/>
          </p:cNvSpPr>
          <p:nvPr>
            <p:ph sz="half" idx="2"/>
          </p:nvPr>
        </p:nvSpPr>
        <p:spPr>
          <a:xfrm>
            <a:off x="4648200" y="1524000"/>
            <a:ext cx="4059936" cy="4572000"/>
          </a:xfrm>
        </p:spPr>
        <p:txBody>
          <a:bodyPr/>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9" name="Symbol zastępczy numeru slajdu 8"/>
          <p:cNvSpPr>
            <a:spLocks noGrp="1"/>
          </p:cNvSpPr>
          <p:nvPr>
            <p:ph type="sldNum" sz="quarter" idx="12"/>
          </p:nvPr>
        </p:nvSpPr>
        <p:spPr/>
        <p:txBody>
          <a:bodyPr/>
          <a:lstStyle/>
          <a:p>
            <a:fld id="{F894508B-3E0C-4D51-A0E7-A515D3A164DB}" type="slidenum">
              <a:rPr lang="pl-PL" smtClean="0"/>
              <a:t>‹#›</a:t>
            </a:fld>
            <a:endParaRPr lang="pl-PL"/>
          </a:p>
        </p:txBody>
      </p:sp>
      <p:sp>
        <p:nvSpPr>
          <p:cNvPr id="8" name="Symbol zastępczy stopki 7"/>
          <p:cNvSpPr>
            <a:spLocks noGrp="1"/>
          </p:cNvSpPr>
          <p:nvPr>
            <p:ph type="ftr" sz="quarter" idx="11"/>
          </p:nvPr>
        </p:nvSpPr>
        <p:spPr/>
        <p:txBody>
          <a:bodyPr/>
          <a:lstStyle/>
          <a:p>
            <a:endParaRPr lang="pl-PL"/>
          </a:p>
        </p:txBody>
      </p:sp>
      <p:sp>
        <p:nvSpPr>
          <p:cNvPr id="7" name="Symbol zastępczy daty 6"/>
          <p:cNvSpPr>
            <a:spLocks noGrp="1"/>
          </p:cNvSpPr>
          <p:nvPr>
            <p:ph type="dt" sz="half" idx="10"/>
          </p:nvPr>
        </p:nvSpPr>
        <p:spPr/>
        <p:txBody>
          <a:bodyPr/>
          <a:lstStyle/>
          <a:p>
            <a:fld id="{E8F09B88-E308-4513-A931-17915AC0EDF5}" type="datetimeFigureOut">
              <a:rPr lang="pl-PL" smtClean="0"/>
              <a:t>14.01.2020</a:t>
            </a:fld>
            <a:endParaRPr lang="pl-PL"/>
          </a:p>
        </p:txBody>
      </p:sp>
      <p:sp>
        <p:nvSpPr>
          <p:cNvPr id="3" name="Symbol zastępczy tekstu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l-PL"/>
              <a:t>Kliknij, aby edytować style wzorca tekstu</a:t>
            </a:r>
          </a:p>
        </p:txBody>
      </p:sp>
      <p:sp>
        <p:nvSpPr>
          <p:cNvPr id="32" name="Symbol zastępczy zawartości 31"/>
          <p:cNvSpPr>
            <a:spLocks noGrp="1"/>
          </p:cNvSpPr>
          <p:nvPr>
            <p:ph sz="half" idx="2"/>
          </p:nvPr>
        </p:nvSpPr>
        <p:spPr>
          <a:xfrm>
            <a:off x="457200" y="2201896"/>
            <a:ext cx="4038600" cy="3913632"/>
          </a:xfrm>
        </p:spPr>
        <p:txBody>
          <a:bodyPr/>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34" name="Symbol zastępczy zawartości 33"/>
          <p:cNvSpPr>
            <a:spLocks noGrp="1"/>
          </p:cNvSpPr>
          <p:nvPr>
            <p:ph sz="quarter" idx="4"/>
          </p:nvPr>
        </p:nvSpPr>
        <p:spPr>
          <a:xfrm>
            <a:off x="4649788" y="2201896"/>
            <a:ext cx="4038600" cy="3913632"/>
          </a:xfrm>
        </p:spPr>
        <p:txBody>
          <a:bodyPr/>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2" name="Tytuł 1"/>
          <p:cNvSpPr>
            <a:spLocks noGrp="1"/>
          </p:cNvSpPr>
          <p:nvPr>
            <p:ph type="title"/>
          </p:nvPr>
        </p:nvSpPr>
        <p:spPr>
          <a:xfrm>
            <a:off x="457200" y="155448"/>
            <a:ext cx="8229600" cy="1143000"/>
          </a:xfrm>
        </p:spPr>
        <p:txBody>
          <a:bodyPr anchor="b" anchorCtr="0"/>
          <a:lstStyle>
            <a:lvl1pPr>
              <a:defRPr/>
            </a:lvl1pPr>
          </a:lstStyle>
          <a:p>
            <a:r>
              <a:rPr kumimoji="0" lang="pl-PL"/>
              <a:t>Kliknij, aby edytować styl</a:t>
            </a:r>
            <a:endParaRPr kumimoji="0" lang="en-US"/>
          </a:p>
        </p:txBody>
      </p:sp>
      <p:sp>
        <p:nvSpPr>
          <p:cNvPr id="12" name="Symbol zastępczy tekstu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l-PL"/>
              <a:t>Kliknij, aby edytować style wzorca tekstu</a:t>
            </a:r>
          </a:p>
        </p:txBody>
      </p:sp>
      <p:cxnSp>
        <p:nvCxnSpPr>
          <p:cNvPr id="10" name="Łącznik prostoliniowy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Łącznik prostoliniowy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3" name="Symbol zastępczy daty 2"/>
          <p:cNvSpPr>
            <a:spLocks noGrp="1"/>
          </p:cNvSpPr>
          <p:nvPr>
            <p:ph type="dt" sz="half" idx="10"/>
          </p:nvPr>
        </p:nvSpPr>
        <p:spPr/>
        <p:txBody>
          <a:bodyPr/>
          <a:lstStyle/>
          <a:p>
            <a:fld id="{E8F09B88-E308-4513-A931-17915AC0EDF5}" type="datetimeFigureOut">
              <a:rPr lang="pl-PL" smtClean="0"/>
              <a:t>14.01.2020</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F894508B-3E0C-4D51-A0E7-A515D3A164DB}" type="slidenum">
              <a:rPr lang="pl-PL" smtClean="0"/>
              <a:t>‹#›</a:t>
            </a:fld>
            <a:endParaRPr lang="pl-PL"/>
          </a:p>
        </p:txBody>
      </p:sp>
      <p:sp>
        <p:nvSpPr>
          <p:cNvPr id="2" name="Tytuł 1"/>
          <p:cNvSpPr>
            <a:spLocks noGrp="1"/>
          </p:cNvSpPr>
          <p:nvPr>
            <p:ph type="title"/>
          </p:nvPr>
        </p:nvSpPr>
        <p:spPr/>
        <p:txBody>
          <a:bodyPr/>
          <a:lstStyle/>
          <a:p>
            <a:r>
              <a:rPr kumimoji="0" lang="pl-PL"/>
              <a:t>Kliknij, aby edytować styl</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E8F09B88-E308-4513-A931-17915AC0EDF5}" type="datetimeFigureOut">
              <a:rPr lang="pl-PL" smtClean="0"/>
              <a:t>14.01.2020</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F894508B-3E0C-4D51-A0E7-A515D3A164DB}"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29" name="Symbol zastępczy zawartości 28"/>
          <p:cNvSpPr>
            <a:spLocks noGrp="1"/>
          </p:cNvSpPr>
          <p:nvPr>
            <p:ph sz="quarter" idx="1"/>
          </p:nvPr>
        </p:nvSpPr>
        <p:spPr>
          <a:xfrm>
            <a:off x="457200" y="457200"/>
            <a:ext cx="6248400" cy="5715000"/>
          </a:xfrm>
        </p:spPr>
        <p:txBody>
          <a:bodyPr/>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3" name="Symbol zastępczy tekstu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pl-PL"/>
              <a:t>Kliknij, aby edytować style wzorca tekstu</a:t>
            </a:r>
          </a:p>
        </p:txBody>
      </p:sp>
      <p:sp>
        <p:nvSpPr>
          <p:cNvPr id="31" name="Tytuł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pl-PL"/>
              <a:t>Kliknij, aby edytować styl</a:t>
            </a:r>
            <a:endParaRPr kumimoji="0" lang="en-US"/>
          </a:p>
        </p:txBody>
      </p:sp>
      <p:sp>
        <p:nvSpPr>
          <p:cNvPr id="8" name="Symbol zastępczy daty 7"/>
          <p:cNvSpPr>
            <a:spLocks noGrp="1"/>
          </p:cNvSpPr>
          <p:nvPr>
            <p:ph type="dt" sz="half" idx="14"/>
          </p:nvPr>
        </p:nvSpPr>
        <p:spPr/>
        <p:txBody>
          <a:bodyPr/>
          <a:lstStyle/>
          <a:p>
            <a:fld id="{E8F09B88-E308-4513-A931-17915AC0EDF5}" type="datetimeFigureOut">
              <a:rPr lang="pl-PL" smtClean="0"/>
              <a:t>14.01.2020</a:t>
            </a:fld>
            <a:endParaRPr lang="pl-PL"/>
          </a:p>
        </p:txBody>
      </p:sp>
      <p:sp>
        <p:nvSpPr>
          <p:cNvPr id="9" name="Symbol zastępczy numeru slajdu 8"/>
          <p:cNvSpPr>
            <a:spLocks noGrp="1"/>
          </p:cNvSpPr>
          <p:nvPr>
            <p:ph type="sldNum" sz="quarter" idx="15"/>
          </p:nvPr>
        </p:nvSpPr>
        <p:spPr/>
        <p:txBody>
          <a:bodyPr/>
          <a:lstStyle/>
          <a:p>
            <a:fld id="{F894508B-3E0C-4D51-A0E7-A515D3A164DB}" type="slidenum">
              <a:rPr lang="pl-PL" smtClean="0"/>
              <a:t>‹#›</a:t>
            </a:fld>
            <a:endParaRPr lang="pl-PL"/>
          </a:p>
        </p:txBody>
      </p:sp>
      <p:sp>
        <p:nvSpPr>
          <p:cNvPr id="10" name="Symbol zastępczy stopki 9"/>
          <p:cNvSpPr>
            <a:spLocks noGrp="1"/>
          </p:cNvSpPr>
          <p:nvPr>
            <p:ph type="ftr" sz="quarter" idx="16"/>
          </p:nvPr>
        </p:nvSpPr>
        <p:spPr/>
        <p:txBody>
          <a:bodyPr/>
          <a:lstStyle/>
          <a:p>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pl-PL"/>
              <a:t>Kliknij, aby edytować styl</a:t>
            </a:r>
            <a:endParaRPr kumimoji="0" lang="en-US"/>
          </a:p>
        </p:txBody>
      </p:sp>
      <p:sp>
        <p:nvSpPr>
          <p:cNvPr id="3" name="Symbol zastępczy obrazu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pl-PL"/>
              <a:t>Kliknij ikonę, aby dodać obraz</a:t>
            </a:r>
            <a:endParaRPr kumimoji="0" lang="en-US"/>
          </a:p>
        </p:txBody>
      </p:sp>
      <p:sp>
        <p:nvSpPr>
          <p:cNvPr id="4" name="Symbol zastępczy tekstu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pl-PL"/>
              <a:t>Kliknij, aby edytować style wzorca tekstu</a:t>
            </a:r>
          </a:p>
        </p:txBody>
      </p:sp>
      <p:sp>
        <p:nvSpPr>
          <p:cNvPr id="8" name="Symbol zastępczy daty 7"/>
          <p:cNvSpPr>
            <a:spLocks noGrp="1"/>
          </p:cNvSpPr>
          <p:nvPr>
            <p:ph type="dt" sz="half" idx="10"/>
          </p:nvPr>
        </p:nvSpPr>
        <p:spPr/>
        <p:txBody>
          <a:bodyPr/>
          <a:lstStyle/>
          <a:p>
            <a:fld id="{E8F09B88-E308-4513-A931-17915AC0EDF5}" type="datetimeFigureOut">
              <a:rPr lang="pl-PL" smtClean="0"/>
              <a:t>14.01.2020</a:t>
            </a:fld>
            <a:endParaRPr lang="pl-PL"/>
          </a:p>
        </p:txBody>
      </p:sp>
      <p:sp>
        <p:nvSpPr>
          <p:cNvPr id="9" name="Symbol zastępczy numeru slajdu 8"/>
          <p:cNvSpPr>
            <a:spLocks noGrp="1"/>
          </p:cNvSpPr>
          <p:nvPr>
            <p:ph type="sldNum" sz="quarter" idx="11"/>
          </p:nvPr>
        </p:nvSpPr>
        <p:spPr/>
        <p:txBody>
          <a:bodyPr/>
          <a:lstStyle/>
          <a:p>
            <a:fld id="{F894508B-3E0C-4D51-A0E7-A515D3A164DB}" type="slidenum">
              <a:rPr lang="pl-PL" smtClean="0"/>
              <a:t>‹#›</a:t>
            </a:fld>
            <a:endParaRPr lang="pl-PL"/>
          </a:p>
        </p:txBody>
      </p:sp>
      <p:sp>
        <p:nvSpPr>
          <p:cNvPr id="10" name="Symbol zastępczy stopki 9"/>
          <p:cNvSpPr>
            <a:spLocks noGrp="1"/>
          </p:cNvSpPr>
          <p:nvPr>
            <p:ph type="ftr" sz="quarter" idx="12"/>
          </p:nvPr>
        </p:nvSpPr>
        <p:spPr/>
        <p:txBody>
          <a:bodyPr/>
          <a:lstStyle/>
          <a:p>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Symbol zastępczy tekstu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pl-PL"/>
              <a:t>Kliknij, aby edytować style wzorca tekstu</a:t>
            </a:r>
          </a:p>
          <a:p>
            <a:pPr lvl="1" eaLnBrk="1" latinLnBrk="0" hangingPunct="1"/>
            <a:r>
              <a:rPr kumimoji="0" lang="pl-PL"/>
              <a:t>Drugi poziom</a:t>
            </a:r>
          </a:p>
          <a:p>
            <a:pPr lvl="2" eaLnBrk="1" latinLnBrk="0" hangingPunct="1"/>
            <a:r>
              <a:rPr kumimoji="0" lang="pl-PL"/>
              <a:t>Trzeci poziom</a:t>
            </a:r>
          </a:p>
          <a:p>
            <a:pPr lvl="3" eaLnBrk="1" latinLnBrk="0" hangingPunct="1"/>
            <a:r>
              <a:rPr kumimoji="0" lang="pl-PL"/>
              <a:t>Czwarty poziom</a:t>
            </a:r>
          </a:p>
          <a:p>
            <a:pPr lvl="4" eaLnBrk="1" latinLnBrk="0" hangingPunct="1"/>
            <a:r>
              <a:rPr kumimoji="0" lang="pl-PL"/>
              <a:t>Piąty poziom</a:t>
            </a:r>
            <a:endParaRPr kumimoji="0" lang="en-US"/>
          </a:p>
        </p:txBody>
      </p:sp>
      <p:sp>
        <p:nvSpPr>
          <p:cNvPr id="24" name="Symbol zastępczy daty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E8F09B88-E308-4513-A931-17915AC0EDF5}" type="datetimeFigureOut">
              <a:rPr lang="pl-PL" smtClean="0"/>
              <a:t>14.01.2020</a:t>
            </a:fld>
            <a:endParaRPr lang="pl-PL"/>
          </a:p>
        </p:txBody>
      </p:sp>
      <p:sp>
        <p:nvSpPr>
          <p:cNvPr id="10" name="Symbol zastępczy stopki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pl-PL"/>
          </a:p>
        </p:txBody>
      </p:sp>
      <p:sp>
        <p:nvSpPr>
          <p:cNvPr id="22" name="Symbol zastępczy numeru slajdu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F894508B-3E0C-4D51-A0E7-A515D3A164DB}" type="slidenum">
              <a:rPr lang="pl-PL" smtClean="0"/>
              <a:t>‹#›</a:t>
            </a:fld>
            <a:endParaRPr lang="pl-PL"/>
          </a:p>
        </p:txBody>
      </p:sp>
      <p:sp>
        <p:nvSpPr>
          <p:cNvPr id="5" name="Symbol zastępczy tytułu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pl-PL"/>
              <a:t>Kliknij, aby edytować styl</a:t>
            </a:r>
            <a:endParaRPr kumimoji="0"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 Id="rId5" Type="http://schemas.openxmlformats.org/officeDocument/2006/relationships/image" Target="../media/image6.jpe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pl.wikibooks.org/wiki/Historia_dla_gimnazjum/Wielkie_odkrycia_geograficzne" TargetMode="External"/><Relationship Id="rId7" Type="http://schemas.openxmlformats.org/officeDocument/2006/relationships/hyperlink" Target="http://historia.na6.pl/przebieg_wielkich_odkryc_geograficznych" TargetMode="External"/><Relationship Id="rId2" Type="http://schemas.openxmlformats.org/officeDocument/2006/relationships/hyperlink" Target="http://klasowka.onet.pl/podrecznik/blizej-historii-klasa-2-gimnazjum/podrozdzial-rozdzial-i-wielkie-odkrycia-geograficzne/wytlumaczenie" TargetMode="External"/><Relationship Id="rId1" Type="http://schemas.openxmlformats.org/officeDocument/2006/relationships/slideLayout" Target="../slideLayouts/slideLayout2.xml"/><Relationship Id="rId6" Type="http://schemas.openxmlformats.org/officeDocument/2006/relationships/hyperlink" Target="https://pl.wikipedia.org/wiki/Wielkie_odkrycia_geograficzne" TargetMode="External"/><Relationship Id="rId5" Type="http://schemas.openxmlformats.org/officeDocument/2006/relationships/hyperlink" Target="http://www.scholaris.pl/zasob/52576" TargetMode="External"/><Relationship Id="rId4" Type="http://schemas.openxmlformats.org/officeDocument/2006/relationships/hyperlink" Target="http://www.bryk.pl/wypracowania/historia/xvi_wiek/3718wielkie_odkrycia_geograficzne_przyczyny_przebieg_i_skutki.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1035" name="Picture 11" descr="Znalezione obrazy dla zapytania mapy &amp;sacute;wiata przed odkryciami geograficznym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32240" y="3227825"/>
            <a:ext cx="1800200" cy="873364"/>
          </a:xfrm>
          <a:prstGeom prst="rect">
            <a:avLst/>
          </a:prstGeom>
          <a:noFill/>
          <a:extLst>
            <a:ext uri="{909E8E84-426E-40DD-AFC4-6F175D3DCCD1}">
              <a14:hiddenFill xmlns:a14="http://schemas.microsoft.com/office/drawing/2010/main">
                <a:solidFill>
                  <a:srgbClr val="FFFFFF"/>
                </a:solidFill>
              </a14:hiddenFill>
            </a:ext>
          </a:extLst>
        </p:spPr>
      </p:pic>
      <p:sp>
        <p:nvSpPr>
          <p:cNvPr id="3" name="Podtytuł 2"/>
          <p:cNvSpPr>
            <a:spLocks noGrp="1"/>
          </p:cNvSpPr>
          <p:nvPr>
            <p:ph type="subTitle" idx="1"/>
          </p:nvPr>
        </p:nvSpPr>
        <p:spPr>
          <a:xfrm>
            <a:off x="2483768" y="4221088"/>
            <a:ext cx="5688632" cy="1386311"/>
          </a:xfrm>
        </p:spPr>
        <p:txBody>
          <a:bodyPr>
            <a:normAutofit lnSpcReduction="10000"/>
          </a:bodyPr>
          <a:lstStyle/>
          <a:p>
            <a:r>
              <a:rPr lang="pl-PL" sz="1600" b="1" dirty="0">
                <a:solidFill>
                  <a:srgbClr val="FF0000"/>
                </a:solidFill>
              </a:rPr>
              <a:t>Web Quest przeznaczony dla uczniów gimnazjum jako wsparcie w zajęciach z historii z uczniami z dysfunkcją słuchu </a:t>
            </a:r>
            <a:endParaRPr lang="pl-PL" sz="1600" dirty="0">
              <a:solidFill>
                <a:srgbClr val="FF0000"/>
              </a:solidFill>
            </a:endParaRPr>
          </a:p>
          <a:p>
            <a:endParaRPr lang="pl-PL" sz="1600" b="1" dirty="0">
              <a:solidFill>
                <a:srgbClr val="FF0000"/>
              </a:solidFill>
            </a:endParaRPr>
          </a:p>
          <a:p>
            <a:r>
              <a:rPr lang="pl-PL" sz="1600" b="1" dirty="0">
                <a:solidFill>
                  <a:srgbClr val="FF0000"/>
                </a:solidFill>
              </a:rPr>
              <a:t>Opracowała: Maria Smorąg</a:t>
            </a:r>
          </a:p>
          <a:p>
            <a:endParaRPr lang="pl-PL" dirty="0"/>
          </a:p>
        </p:txBody>
      </p:sp>
      <p:sp>
        <p:nvSpPr>
          <p:cNvPr id="2" name="Tytuł 1"/>
          <p:cNvSpPr>
            <a:spLocks noGrp="1"/>
          </p:cNvSpPr>
          <p:nvPr>
            <p:ph type="ctrTitle"/>
          </p:nvPr>
        </p:nvSpPr>
        <p:spPr/>
        <p:txBody>
          <a:bodyPr/>
          <a:lstStyle/>
          <a:p>
            <a:r>
              <a:rPr lang="pl-PL" sz="3600" dirty="0">
                <a:solidFill>
                  <a:schemeClr val="bg1"/>
                </a:solidFill>
              </a:rPr>
              <a:t>Wielkie odkrycia geograficzne – wielcy podróżnicy.</a:t>
            </a:r>
          </a:p>
        </p:txBody>
      </p:sp>
      <p:pic>
        <p:nvPicPr>
          <p:cNvPr id="1033"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3326940"/>
            <a:ext cx="1947343" cy="14605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Obraz 4">
            <a:extLst>
              <a:ext uri="{FF2B5EF4-FFF2-40B4-BE49-F238E27FC236}">
                <a16:creationId xmlns:a16="http://schemas.microsoft.com/office/drawing/2014/main" xmlns="" id="{7BD950D5-3BD7-4604-B6E4-14C187A3CA4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369" y="0"/>
            <a:ext cx="9144000" cy="1877232"/>
          </a:xfrm>
          <a:prstGeom prst="rect">
            <a:avLst/>
          </a:prstGeom>
        </p:spPr>
      </p:pic>
      <p:pic>
        <p:nvPicPr>
          <p:cNvPr id="7" name="Obraz 6"/>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79912" y="6300788"/>
            <a:ext cx="1743075"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174426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ext uri="{D42A27DB-BD31-4B8C-83A1-F6EECF244321}">
                <p14:modId xmlns:p14="http://schemas.microsoft.com/office/powerpoint/2010/main" val="1417071790"/>
              </p:ext>
            </p:extLst>
          </p:nvPr>
        </p:nvGraphicFramePr>
        <p:xfrm>
          <a:off x="457200" y="1524000"/>
          <a:ext cx="8229600" cy="4851400"/>
        </p:xfrm>
        <a:graphic>
          <a:graphicData uri="http://schemas.openxmlformats.org/drawingml/2006/table">
            <a:tbl>
              <a:tblPr firstRow="1" bandRow="1">
                <a:tableStyleId>{5C22544A-7EE6-4342-B048-85BDC9FD1C3A}</a:tableStyleId>
              </a:tblPr>
              <a:tblGrid>
                <a:gridCol w="8229600">
                  <a:extLst>
                    <a:ext uri="{9D8B030D-6E8A-4147-A177-3AD203B41FA5}">
                      <a16:colId xmlns:a16="http://schemas.microsoft.com/office/drawing/2014/main" xmlns="" val="20000"/>
                    </a:ext>
                  </a:extLst>
                </a:gridCol>
              </a:tblGrid>
              <a:tr h="370840">
                <a:tc>
                  <a:txBody>
                    <a:bodyPr/>
                    <a:lstStyle/>
                    <a:p>
                      <a:r>
                        <a:rPr lang="pl-PL" dirty="0"/>
                        <a:t>III/IV</a:t>
                      </a:r>
                      <a:r>
                        <a:rPr lang="pl-PL" baseline="0" dirty="0"/>
                        <a:t> TYDZIEŃ PRACY:</a:t>
                      </a:r>
                      <a:endParaRPr lang="pl-PL" dirty="0"/>
                    </a:p>
                  </a:txBody>
                  <a:tcPr/>
                </a:tc>
                <a:extLst>
                  <a:ext uri="{0D108BD9-81ED-4DB2-BD59-A6C34878D82A}">
                    <a16:rowId xmlns:a16="http://schemas.microsoft.com/office/drawing/2014/main" xmlns="" val="10000"/>
                  </a:ext>
                </a:extLst>
              </a:tr>
              <a:tr h="370840">
                <a:tc>
                  <a:txBody>
                    <a:bodyPr/>
                    <a:lstStyle/>
                    <a:p>
                      <a:pPr marL="285750" indent="-285750">
                        <a:buFont typeface="Arial" panose="020B0604020202020204" pitchFamily="34" charset="0"/>
                        <a:buChar char="•"/>
                      </a:pPr>
                      <a:r>
                        <a:rPr lang="pl-PL" dirty="0"/>
                        <a:t>Wspólne</a:t>
                      </a:r>
                      <a:r>
                        <a:rPr lang="pl-PL" baseline="0" dirty="0"/>
                        <a:t> opracowanie mapy,  przedstawiającej efekty geograficzne Wielkich Odkryć</a:t>
                      </a:r>
                    </a:p>
                    <a:p>
                      <a:pPr marL="285750" indent="-285750">
                        <a:buFont typeface="Arial" panose="020B0604020202020204" pitchFamily="34" charset="0"/>
                        <a:buChar char="•"/>
                      </a:pPr>
                      <a:r>
                        <a:rPr lang="pl-PL" baseline="0" dirty="0"/>
                        <a:t>Zadanie to wykonują uczniowie na zajęciach szkolnych, wraz z nauczycielem</a:t>
                      </a:r>
                    </a:p>
                    <a:p>
                      <a:pPr marL="285750" indent="-285750">
                        <a:buFont typeface="Arial" panose="020B0604020202020204" pitchFamily="34" charset="0"/>
                        <a:buChar char="•"/>
                      </a:pPr>
                      <a:r>
                        <a:rPr lang="pl-PL" dirty="0"/>
                        <a:t>Do wykonania drugiej części zadania , nauczyciel powinien wydrukować slajdy z prezentacji uczniów oraz przygotować odpowiednią mapę (mapa  świata XV</a:t>
                      </a:r>
                      <a:r>
                        <a:rPr lang="pl-PL" baseline="0" dirty="0"/>
                        <a:t> wiek, może być to również mapa świata - konturowa ,współczesna </a:t>
                      </a:r>
                      <a:r>
                        <a:rPr lang="pl-PL" dirty="0"/>
                        <a:t>). Jeżeli</a:t>
                      </a:r>
                      <a:r>
                        <a:rPr lang="pl-PL" baseline="0" dirty="0"/>
                        <a:t> jest to mapa konturowa, to uczniowie powinni zamalować obszary, kontynenty, które, zostały odkryte w czasie Wielkich Odkryć Geograficznych. Jeśli jest to mapa XV-wieczna to uczniowie powinni dorysować odkryte lądy, tworząc swoją mapę.</a:t>
                      </a:r>
                      <a:endParaRPr lang="pl-PL" dirty="0"/>
                    </a:p>
                    <a:p>
                      <a:pPr marL="0" indent="0">
                        <a:buNone/>
                      </a:pPr>
                      <a:r>
                        <a:rPr lang="pl-PL" dirty="0"/>
                        <a:t>Uczniowie powinni </a:t>
                      </a:r>
                    </a:p>
                    <a:p>
                      <a:pPr marL="514350" indent="-514350">
                        <a:buAutoNum type="arabicPeriod"/>
                      </a:pPr>
                      <a:r>
                        <a:rPr lang="pl-PL" dirty="0"/>
                        <a:t>Przykleić do mapy zdjęcia odkrywców.</a:t>
                      </a:r>
                    </a:p>
                    <a:p>
                      <a:pPr marL="514350" indent="-514350">
                        <a:buAutoNum type="arabicPeriod"/>
                      </a:pPr>
                      <a:r>
                        <a:rPr lang="pl-PL" dirty="0"/>
                        <a:t>Narysować szlak morski jaki pokonali, lub ląd który odkryli.</a:t>
                      </a:r>
                    </a:p>
                    <a:p>
                      <a:pPr marL="514350" indent="-514350">
                        <a:buAutoNum type="arabicPeriod"/>
                      </a:pPr>
                      <a:r>
                        <a:rPr lang="pl-PL" dirty="0"/>
                        <a:t>Napisać daty odkryć nowych szlaków, lądów.</a:t>
                      </a:r>
                    </a:p>
                    <a:p>
                      <a:pPr marL="514350" indent="-514350">
                        <a:buAutoNum type="arabicPeriod"/>
                      </a:pPr>
                      <a:r>
                        <a:rPr lang="pl-PL" dirty="0"/>
                        <a:t>Przykleić ilustracje ze statkami oraz przyrządami nawigacyjnymi.</a:t>
                      </a:r>
                    </a:p>
                    <a:p>
                      <a:pPr marL="285750" indent="-285750">
                        <a:buFont typeface="Arial" panose="020B0604020202020204" pitchFamily="34" charset="0"/>
                        <a:buChar char="•"/>
                      </a:pPr>
                      <a:endParaRPr lang="pl-PL" dirty="0"/>
                    </a:p>
                  </a:txBody>
                  <a:tcPr/>
                </a:tc>
                <a:extLst>
                  <a:ext uri="{0D108BD9-81ED-4DB2-BD59-A6C34878D82A}">
                    <a16:rowId xmlns:a16="http://schemas.microsoft.com/office/drawing/2014/main" xmlns="" val="10001"/>
                  </a:ext>
                </a:extLst>
              </a:tr>
            </a:tbl>
          </a:graphicData>
        </a:graphic>
      </p:graphicFrame>
      <p:sp>
        <p:nvSpPr>
          <p:cNvPr id="3" name="Tytuł 2"/>
          <p:cNvSpPr>
            <a:spLocks noGrp="1"/>
          </p:cNvSpPr>
          <p:nvPr>
            <p:ph type="title"/>
          </p:nvPr>
        </p:nvSpPr>
        <p:spPr/>
        <p:txBody>
          <a:bodyPr/>
          <a:lstStyle/>
          <a:p>
            <a:r>
              <a:rPr lang="pl-PL" dirty="0"/>
              <a:t>Proces – plan pracy:</a:t>
            </a:r>
          </a:p>
        </p:txBody>
      </p:sp>
    </p:spTree>
    <p:extLst>
      <p:ext uri="{BB962C8B-B14F-4D97-AF65-F5344CB8AC3E}">
        <p14:creationId xmlns:p14="http://schemas.microsoft.com/office/powerpoint/2010/main" val="14068868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lnSpcReduction="20000"/>
          </a:bodyPr>
          <a:lstStyle/>
          <a:p>
            <a:r>
              <a:rPr lang="pl-PL" dirty="0">
                <a:solidFill>
                  <a:schemeClr val="tx2">
                    <a:lumMod val="75000"/>
                  </a:schemeClr>
                </a:solidFill>
                <a:hlinkClick r:id="rId2"/>
              </a:rPr>
              <a:t>http://klasowka.onet.pl/podrecznik/blizej-historii-klasa-2-gimnazjum/podrozdzial-rozdzial-i-wielkie-odkrycia-geograficzne/wytlumaczenie</a:t>
            </a:r>
            <a:endParaRPr lang="pl-PL" dirty="0">
              <a:solidFill>
                <a:schemeClr val="tx2">
                  <a:lumMod val="75000"/>
                </a:schemeClr>
              </a:solidFill>
            </a:endParaRPr>
          </a:p>
          <a:p>
            <a:r>
              <a:rPr lang="pl-PL" dirty="0">
                <a:hlinkClick r:id="rId3"/>
              </a:rPr>
              <a:t>https://pl.wikibooks.org/wiki/Historia_dla_gimnazjum/Wielkie_odkrycia_geograficzne</a:t>
            </a:r>
            <a:endParaRPr lang="pl-PL" dirty="0"/>
          </a:p>
          <a:p>
            <a:r>
              <a:rPr lang="pl-PL" dirty="0">
                <a:hlinkClick r:id="rId4"/>
              </a:rPr>
              <a:t>http://www.bryk.pl/wypracowania/historia/xvi_wiek/3718wielkie_odkrycia_geograficzne_przyczyny_przebieg_i_skutki.html</a:t>
            </a:r>
            <a:endParaRPr lang="pl-PL" dirty="0"/>
          </a:p>
          <a:p>
            <a:r>
              <a:rPr lang="pl-PL" dirty="0">
                <a:hlinkClick r:id="rId5"/>
              </a:rPr>
              <a:t>http://www.scholaris.pl/zasob/52576</a:t>
            </a:r>
            <a:endParaRPr lang="pl-PL" dirty="0"/>
          </a:p>
          <a:p>
            <a:r>
              <a:rPr lang="pl-PL" dirty="0">
                <a:hlinkClick r:id="rId6"/>
              </a:rPr>
              <a:t>https://pl.wikipedia.org/wiki/Wielkie_odkrycia_geograficzne</a:t>
            </a:r>
            <a:endParaRPr lang="pl-PL" dirty="0"/>
          </a:p>
          <a:p>
            <a:r>
              <a:rPr lang="pl-PL" dirty="0">
                <a:hlinkClick r:id="rId7"/>
              </a:rPr>
              <a:t>http://historia.na6.pl/przebieg_wielkich_odkryc_geograficznych</a:t>
            </a:r>
            <a:endParaRPr lang="pl-PL" dirty="0"/>
          </a:p>
          <a:p>
            <a:pPr marL="0" indent="0">
              <a:buNone/>
            </a:pPr>
            <a:endParaRPr lang="pl-PL" dirty="0"/>
          </a:p>
          <a:p>
            <a:endParaRPr lang="pl-PL" dirty="0"/>
          </a:p>
        </p:txBody>
      </p:sp>
      <p:sp>
        <p:nvSpPr>
          <p:cNvPr id="3" name="Tytuł 2"/>
          <p:cNvSpPr>
            <a:spLocks noGrp="1"/>
          </p:cNvSpPr>
          <p:nvPr>
            <p:ph type="title"/>
          </p:nvPr>
        </p:nvSpPr>
        <p:spPr/>
        <p:txBody>
          <a:bodyPr/>
          <a:lstStyle/>
          <a:p>
            <a:r>
              <a:rPr lang="pl-PL" dirty="0"/>
              <a:t>Źródła:</a:t>
            </a:r>
          </a:p>
        </p:txBody>
      </p:sp>
    </p:spTree>
    <p:extLst>
      <p:ext uri="{BB962C8B-B14F-4D97-AF65-F5344CB8AC3E}">
        <p14:creationId xmlns:p14="http://schemas.microsoft.com/office/powerpoint/2010/main" val="39003138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ext uri="{D42A27DB-BD31-4B8C-83A1-F6EECF244321}">
                <p14:modId xmlns:p14="http://schemas.microsoft.com/office/powerpoint/2010/main" val="847072780"/>
              </p:ext>
            </p:extLst>
          </p:nvPr>
        </p:nvGraphicFramePr>
        <p:xfrm>
          <a:off x="457200" y="1524000"/>
          <a:ext cx="8229600" cy="4668520"/>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xmlns="" val="20000"/>
                    </a:ext>
                  </a:extLst>
                </a:gridCol>
                <a:gridCol w="2057400">
                  <a:extLst>
                    <a:ext uri="{9D8B030D-6E8A-4147-A177-3AD203B41FA5}">
                      <a16:colId xmlns:a16="http://schemas.microsoft.com/office/drawing/2014/main" xmlns="" val="20001"/>
                    </a:ext>
                  </a:extLst>
                </a:gridCol>
                <a:gridCol w="2057400">
                  <a:extLst>
                    <a:ext uri="{9D8B030D-6E8A-4147-A177-3AD203B41FA5}">
                      <a16:colId xmlns:a16="http://schemas.microsoft.com/office/drawing/2014/main" xmlns="" val="20002"/>
                    </a:ext>
                  </a:extLst>
                </a:gridCol>
                <a:gridCol w="2057400">
                  <a:extLst>
                    <a:ext uri="{9D8B030D-6E8A-4147-A177-3AD203B41FA5}">
                      <a16:colId xmlns:a16="http://schemas.microsoft.com/office/drawing/2014/main" xmlns="" val="20003"/>
                    </a:ext>
                  </a:extLst>
                </a:gridCol>
              </a:tblGrid>
              <a:tr h="370840">
                <a:tc>
                  <a:txBody>
                    <a:bodyPr/>
                    <a:lstStyle/>
                    <a:p>
                      <a:r>
                        <a:rPr lang="pl-PL" dirty="0"/>
                        <a:t>Liczba</a:t>
                      </a:r>
                      <a:r>
                        <a:rPr lang="pl-PL" baseline="0" dirty="0"/>
                        <a:t> punktów</a:t>
                      </a:r>
                      <a:endParaRPr lang="pl-PL" dirty="0"/>
                    </a:p>
                  </a:txBody>
                  <a:tcPr/>
                </a:tc>
                <a:tc>
                  <a:txBody>
                    <a:bodyPr/>
                    <a:lstStyle/>
                    <a:p>
                      <a:r>
                        <a:rPr lang="pl-PL" dirty="0" err="1"/>
                        <a:t>1p</a:t>
                      </a:r>
                      <a:r>
                        <a:rPr lang="pl-PL" dirty="0"/>
                        <a:t>.</a:t>
                      </a:r>
                    </a:p>
                  </a:txBody>
                  <a:tcPr/>
                </a:tc>
                <a:tc>
                  <a:txBody>
                    <a:bodyPr/>
                    <a:lstStyle/>
                    <a:p>
                      <a:r>
                        <a:rPr lang="pl-PL" dirty="0" err="1"/>
                        <a:t>2p</a:t>
                      </a:r>
                      <a:r>
                        <a:rPr lang="pl-PL" dirty="0"/>
                        <a:t>.</a:t>
                      </a:r>
                    </a:p>
                  </a:txBody>
                  <a:tcPr/>
                </a:tc>
                <a:tc>
                  <a:txBody>
                    <a:bodyPr/>
                    <a:lstStyle/>
                    <a:p>
                      <a:r>
                        <a:rPr lang="pl-PL" dirty="0" err="1"/>
                        <a:t>3p</a:t>
                      </a:r>
                      <a:r>
                        <a:rPr lang="pl-PL" dirty="0"/>
                        <a:t>.</a:t>
                      </a:r>
                    </a:p>
                  </a:txBody>
                  <a:tcPr/>
                </a:tc>
                <a:extLst>
                  <a:ext uri="{0D108BD9-81ED-4DB2-BD59-A6C34878D82A}">
                    <a16:rowId xmlns:a16="http://schemas.microsoft.com/office/drawing/2014/main" xmlns="" val="10000"/>
                  </a:ext>
                </a:extLst>
              </a:tr>
              <a:tr h="370840">
                <a:tc>
                  <a:txBody>
                    <a:bodyPr/>
                    <a:lstStyle/>
                    <a:p>
                      <a:r>
                        <a:rPr lang="pl-PL" b="1" dirty="0"/>
                        <a:t>Zawartość merytoryczna-</a:t>
                      </a:r>
                    </a:p>
                    <a:p>
                      <a:r>
                        <a:rPr lang="pl-PL" b="1" dirty="0"/>
                        <a:t>I część zadania</a:t>
                      </a:r>
                    </a:p>
                  </a:txBody>
                  <a:tcPr/>
                </a:tc>
                <a:tc>
                  <a:txBody>
                    <a:bodyPr/>
                    <a:lstStyle/>
                    <a:p>
                      <a:r>
                        <a:rPr lang="pl-PL" dirty="0"/>
                        <a:t>Informacja niepełna, często nie na temat. Wykorzystanie źródeł powierzchowne.</a:t>
                      </a:r>
                    </a:p>
                  </a:txBody>
                  <a:tcPr/>
                </a:tc>
                <a:tc>
                  <a:txBody>
                    <a:bodyPr/>
                    <a:lstStyle/>
                    <a:p>
                      <a:r>
                        <a:rPr lang="pl-PL" dirty="0"/>
                        <a:t>Opracowanie wszystkich zagadnień zgodnie z tematem. Wykorzystanie większości podanych źródeł</a:t>
                      </a:r>
                    </a:p>
                  </a:txBody>
                  <a:tcPr/>
                </a:tc>
                <a:tc>
                  <a:txBody>
                    <a:bodyPr/>
                    <a:lstStyle/>
                    <a:p>
                      <a:r>
                        <a:rPr lang="pl-PL" dirty="0"/>
                        <a:t>Wyczerpujące opracowanie tematu. Pełne wykorzystanie podanych źródeł oraz innych informacji.</a:t>
                      </a:r>
                    </a:p>
                  </a:txBody>
                  <a:tcPr/>
                </a:tc>
                <a:extLst>
                  <a:ext uri="{0D108BD9-81ED-4DB2-BD59-A6C34878D82A}">
                    <a16:rowId xmlns:a16="http://schemas.microsoft.com/office/drawing/2014/main" xmlns="" val="10001"/>
                  </a:ext>
                </a:extLst>
              </a:tr>
              <a:tr h="370840">
                <a:tc>
                  <a:txBody>
                    <a:bodyPr/>
                    <a:lstStyle/>
                    <a:p>
                      <a:r>
                        <a:rPr lang="pl-PL" b="1" dirty="0"/>
                        <a:t>Wrażenia wizualne</a:t>
                      </a:r>
                    </a:p>
                  </a:txBody>
                  <a:tcPr/>
                </a:tc>
                <a:tc>
                  <a:txBody>
                    <a:bodyPr/>
                    <a:lstStyle/>
                    <a:p>
                      <a:r>
                        <a:rPr lang="pl-PL" dirty="0"/>
                        <a:t>Złe rozplanowanie elementów na slajdzie. Słabo czytelna praca, nieestetyczna.</a:t>
                      </a:r>
                    </a:p>
                  </a:txBody>
                  <a:tcPr/>
                </a:tc>
                <a:tc>
                  <a:txBody>
                    <a:bodyPr/>
                    <a:lstStyle/>
                    <a:p>
                      <a:r>
                        <a:rPr lang="pl-PL" dirty="0"/>
                        <a:t>Treść poprawnie rozmieszczona. Odpowiednia ilość slajdów, praca czytelna.</a:t>
                      </a:r>
                    </a:p>
                  </a:txBody>
                  <a:tcPr/>
                </a:tc>
                <a:tc>
                  <a:txBody>
                    <a:bodyPr/>
                    <a:lstStyle/>
                    <a:p>
                      <a:r>
                        <a:rPr lang="pl-PL" dirty="0"/>
                        <a:t>Przejrzysta, czytelna, estetyczna praca. Treść uporządkowana. Odpowiednio dobrane elementy graficzne</a:t>
                      </a:r>
                    </a:p>
                  </a:txBody>
                  <a:tcPr/>
                </a:tc>
                <a:extLst>
                  <a:ext uri="{0D108BD9-81ED-4DB2-BD59-A6C34878D82A}">
                    <a16:rowId xmlns:a16="http://schemas.microsoft.com/office/drawing/2014/main" xmlns="" val="10002"/>
                  </a:ext>
                </a:extLst>
              </a:tr>
            </a:tbl>
          </a:graphicData>
        </a:graphic>
      </p:graphicFrame>
      <p:sp>
        <p:nvSpPr>
          <p:cNvPr id="3" name="Tytuł 2"/>
          <p:cNvSpPr>
            <a:spLocks noGrp="1"/>
          </p:cNvSpPr>
          <p:nvPr>
            <p:ph type="title"/>
          </p:nvPr>
        </p:nvSpPr>
        <p:spPr/>
        <p:txBody>
          <a:bodyPr/>
          <a:lstStyle/>
          <a:p>
            <a:r>
              <a:rPr lang="pl-PL" dirty="0"/>
              <a:t>Ewaluacja:</a:t>
            </a:r>
          </a:p>
        </p:txBody>
      </p:sp>
    </p:spTree>
    <p:extLst>
      <p:ext uri="{BB962C8B-B14F-4D97-AF65-F5344CB8AC3E}">
        <p14:creationId xmlns:p14="http://schemas.microsoft.com/office/powerpoint/2010/main" val="36147467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0" fontAlgn="t">
              <a:spcBef>
                <a:spcPts val="0"/>
              </a:spcBef>
            </a:pPr>
            <a:endParaRPr lang="pl-PL" sz="2800" dirty="0">
              <a:latin typeface="Arial"/>
            </a:endParaRPr>
          </a:p>
          <a:p>
            <a:pPr marL="0" indent="0">
              <a:buNone/>
            </a:pPr>
            <a:endParaRPr lang="pl-PL" dirty="0"/>
          </a:p>
          <a:p>
            <a:pPr marL="0" indent="0">
              <a:buNone/>
            </a:pPr>
            <a:endParaRPr lang="pl-PL" dirty="0"/>
          </a:p>
        </p:txBody>
      </p:sp>
      <p:sp>
        <p:nvSpPr>
          <p:cNvPr id="3" name="Tytuł 2"/>
          <p:cNvSpPr>
            <a:spLocks noGrp="1"/>
          </p:cNvSpPr>
          <p:nvPr>
            <p:ph type="title"/>
          </p:nvPr>
        </p:nvSpPr>
        <p:spPr/>
        <p:txBody>
          <a:bodyPr>
            <a:normAutofit fontScale="90000"/>
          </a:bodyPr>
          <a:lstStyle/>
          <a:p>
            <a:r>
              <a:rPr lang="pl-PL" dirty="0"/>
              <a:t/>
            </a:r>
            <a:br>
              <a:rPr lang="pl-PL" dirty="0"/>
            </a:br>
            <a:r>
              <a:rPr lang="pl-PL" dirty="0"/>
              <a:t/>
            </a:r>
            <a:br>
              <a:rPr lang="pl-PL" dirty="0"/>
            </a:br>
            <a:endParaRPr lang="pl-PL" dirty="0"/>
          </a:p>
        </p:txBody>
      </p:sp>
      <p:graphicFrame>
        <p:nvGraphicFramePr>
          <p:cNvPr id="4" name="Tabela 3"/>
          <p:cNvGraphicFramePr>
            <a:graphicFrameLocks noGrp="1"/>
          </p:cNvGraphicFramePr>
          <p:nvPr>
            <p:extLst>
              <p:ext uri="{D42A27DB-BD31-4B8C-83A1-F6EECF244321}">
                <p14:modId xmlns:p14="http://schemas.microsoft.com/office/powerpoint/2010/main" val="1132345600"/>
              </p:ext>
            </p:extLst>
          </p:nvPr>
        </p:nvGraphicFramePr>
        <p:xfrm>
          <a:off x="467544" y="1397000"/>
          <a:ext cx="8208912" cy="5339080"/>
        </p:xfrm>
        <a:graphic>
          <a:graphicData uri="http://schemas.openxmlformats.org/drawingml/2006/table">
            <a:tbl>
              <a:tblPr firstRow="1" bandRow="1">
                <a:tableStyleId>{5C22544A-7EE6-4342-B048-85BDC9FD1C3A}</a:tableStyleId>
              </a:tblPr>
              <a:tblGrid>
                <a:gridCol w="2052228">
                  <a:extLst>
                    <a:ext uri="{9D8B030D-6E8A-4147-A177-3AD203B41FA5}">
                      <a16:colId xmlns:a16="http://schemas.microsoft.com/office/drawing/2014/main" xmlns="" val="20000"/>
                    </a:ext>
                  </a:extLst>
                </a:gridCol>
                <a:gridCol w="2052228">
                  <a:extLst>
                    <a:ext uri="{9D8B030D-6E8A-4147-A177-3AD203B41FA5}">
                      <a16:colId xmlns:a16="http://schemas.microsoft.com/office/drawing/2014/main" xmlns="" val="20001"/>
                    </a:ext>
                  </a:extLst>
                </a:gridCol>
                <a:gridCol w="2052228">
                  <a:extLst>
                    <a:ext uri="{9D8B030D-6E8A-4147-A177-3AD203B41FA5}">
                      <a16:colId xmlns:a16="http://schemas.microsoft.com/office/drawing/2014/main" xmlns="" val="20002"/>
                    </a:ext>
                  </a:extLst>
                </a:gridCol>
                <a:gridCol w="2052228">
                  <a:extLst>
                    <a:ext uri="{9D8B030D-6E8A-4147-A177-3AD203B41FA5}">
                      <a16:colId xmlns:a16="http://schemas.microsoft.com/office/drawing/2014/main" xmlns="" val="20003"/>
                    </a:ext>
                  </a:extLst>
                </a:gridCol>
              </a:tblGrid>
              <a:tr h="370840">
                <a:tc>
                  <a:txBody>
                    <a:bodyPr/>
                    <a:lstStyle/>
                    <a:p>
                      <a:r>
                        <a:rPr lang="pl-PL" dirty="0"/>
                        <a:t>Liczba</a:t>
                      </a:r>
                      <a:r>
                        <a:rPr lang="pl-PL" baseline="0" dirty="0"/>
                        <a:t> punktów</a:t>
                      </a:r>
                      <a:endParaRPr lang="pl-PL" dirty="0"/>
                    </a:p>
                  </a:txBody>
                  <a:tcPr/>
                </a:tc>
                <a:tc>
                  <a:txBody>
                    <a:bodyPr/>
                    <a:lstStyle/>
                    <a:p>
                      <a:r>
                        <a:rPr lang="pl-PL" dirty="0" err="1"/>
                        <a:t>1p</a:t>
                      </a:r>
                      <a:r>
                        <a:rPr lang="pl-PL" dirty="0"/>
                        <a:t>.</a:t>
                      </a:r>
                    </a:p>
                  </a:txBody>
                  <a:tcPr/>
                </a:tc>
                <a:tc>
                  <a:txBody>
                    <a:bodyPr/>
                    <a:lstStyle/>
                    <a:p>
                      <a:r>
                        <a:rPr lang="pl-PL" dirty="0" err="1"/>
                        <a:t>2p</a:t>
                      </a:r>
                      <a:r>
                        <a:rPr lang="pl-PL" dirty="0"/>
                        <a:t>.</a:t>
                      </a:r>
                    </a:p>
                  </a:txBody>
                  <a:tcPr/>
                </a:tc>
                <a:tc>
                  <a:txBody>
                    <a:bodyPr/>
                    <a:lstStyle/>
                    <a:p>
                      <a:r>
                        <a:rPr lang="pl-PL" dirty="0" err="1"/>
                        <a:t>3p</a:t>
                      </a:r>
                      <a:r>
                        <a:rPr lang="pl-PL" dirty="0"/>
                        <a:t>.</a:t>
                      </a:r>
                    </a:p>
                  </a:txBody>
                  <a:tcPr/>
                </a:tc>
                <a:extLst>
                  <a:ext uri="{0D108BD9-81ED-4DB2-BD59-A6C34878D82A}">
                    <a16:rowId xmlns:a16="http://schemas.microsoft.com/office/drawing/2014/main" xmlns="" val="10000"/>
                  </a:ext>
                </a:extLst>
              </a:tr>
              <a:tr h="370840">
                <a:tc>
                  <a:txBody>
                    <a:bodyPr/>
                    <a:lstStyle/>
                    <a:p>
                      <a:r>
                        <a:rPr lang="pl-PL" b="1"/>
                        <a:t>Pokaz</a:t>
                      </a:r>
                      <a:r>
                        <a:rPr lang="pl-PL" b="1" baseline="0"/>
                        <a:t> prezentacji</a:t>
                      </a:r>
                      <a:endParaRPr lang="pl-PL" b="1" dirty="0"/>
                    </a:p>
                  </a:txBody>
                  <a:tcPr/>
                </a:tc>
                <a:tc>
                  <a:txBody>
                    <a:bodyPr/>
                    <a:lstStyle/>
                    <a:p>
                      <a:r>
                        <a:rPr lang="pl-PL" dirty="0"/>
                        <a:t>Prezentacja tylko przeczytana (zamigana), słaba znajomość</a:t>
                      </a:r>
                      <a:r>
                        <a:rPr lang="pl-PL" baseline="0" dirty="0"/>
                        <a:t> tematu, słownictwa. Brak odpowiedzi na pytania nauczyciela</a:t>
                      </a:r>
                      <a:endParaRPr lang="pl-PL" dirty="0"/>
                    </a:p>
                  </a:txBody>
                  <a:tcPr/>
                </a:tc>
                <a:tc>
                  <a:txBody>
                    <a:bodyPr/>
                    <a:lstStyle/>
                    <a:p>
                      <a:r>
                        <a:rPr lang="pl-PL" dirty="0"/>
                        <a:t>Prezentacja częściowo przeczytana, częściowo samodzielnie</a:t>
                      </a:r>
                      <a:r>
                        <a:rPr lang="pl-PL" baseline="0" dirty="0"/>
                        <a:t> powiedziana (zamigana). Słabe odpowiedzi na pytania nauczyciela</a:t>
                      </a:r>
                      <a:endParaRPr lang="pl-PL" dirty="0"/>
                    </a:p>
                  </a:txBody>
                  <a:tcPr/>
                </a:tc>
                <a:tc>
                  <a:txBody>
                    <a:bodyPr/>
                    <a:lstStyle/>
                    <a:p>
                      <a:r>
                        <a:rPr lang="pl-PL" dirty="0"/>
                        <a:t>Prezentacja przedstawiona samodzielnie, duża</a:t>
                      </a:r>
                      <a:r>
                        <a:rPr lang="pl-PL" baseline="0" dirty="0"/>
                        <a:t> znajomość tematu. Dobre odpowiedzi na pytania nauczyciela</a:t>
                      </a:r>
                      <a:endParaRPr lang="pl-PL" dirty="0"/>
                    </a:p>
                  </a:txBody>
                  <a:tcPr/>
                </a:tc>
                <a:extLst>
                  <a:ext uri="{0D108BD9-81ED-4DB2-BD59-A6C34878D82A}">
                    <a16:rowId xmlns:a16="http://schemas.microsoft.com/office/drawing/2014/main" xmlns="" val="10001"/>
                  </a:ext>
                </a:extLst>
              </a:tr>
              <a:tr h="370840">
                <a:tc>
                  <a:txBody>
                    <a:bodyPr/>
                    <a:lstStyle/>
                    <a:p>
                      <a:r>
                        <a:rPr lang="pl-PL" b="1" dirty="0"/>
                        <a:t>Zaangażowanie grupy i umiejętność współpracy – II część</a:t>
                      </a:r>
                      <a:r>
                        <a:rPr lang="pl-PL" b="1" baseline="0" dirty="0"/>
                        <a:t> zadania </a:t>
                      </a:r>
                      <a:r>
                        <a:rPr lang="pl-PL" sz="1100" b="1" baseline="0" dirty="0"/>
                        <a:t>(w tej części zadania punkty przyznajemy indywidualnie a następnie sumujemy dla obu grup)</a:t>
                      </a:r>
                      <a:endParaRPr lang="pl-PL" sz="1100" b="1" dirty="0"/>
                    </a:p>
                  </a:txBody>
                  <a:tcPr marL="94492" marR="94492"/>
                </a:tc>
                <a:tc>
                  <a:txBody>
                    <a:bodyPr/>
                    <a:lstStyle/>
                    <a:p>
                      <a:r>
                        <a:rPr lang="pl-PL" dirty="0"/>
                        <a:t>Brak zaangażowania w pracę wszystkich członków grupy,</a:t>
                      </a:r>
                      <a:r>
                        <a:rPr lang="pl-PL" baseline="0" dirty="0"/>
                        <a:t> słaba komunikacja w grupie.</a:t>
                      </a:r>
                      <a:endParaRPr lang="pl-PL" dirty="0"/>
                    </a:p>
                  </a:txBody>
                  <a:tcPr marL="94492" marR="94492"/>
                </a:tc>
                <a:tc>
                  <a:txBody>
                    <a:bodyPr/>
                    <a:lstStyle/>
                    <a:p>
                      <a:r>
                        <a:rPr lang="pl-PL" dirty="0"/>
                        <a:t>Zaangażowanie w pracę całej grupy. Drobne nieporozumienia.</a:t>
                      </a:r>
                    </a:p>
                  </a:txBody>
                  <a:tcPr marL="94492" marR="94492"/>
                </a:tc>
                <a:tc>
                  <a:txBody>
                    <a:bodyPr/>
                    <a:lstStyle/>
                    <a:p>
                      <a:r>
                        <a:rPr lang="pl-PL" dirty="0"/>
                        <a:t>Bardzo dobra współpraca w grupie. Zrozumiała komunikacja i wymiana informacji.</a:t>
                      </a:r>
                    </a:p>
                  </a:txBody>
                  <a:tcPr marL="94492" marR="94492"/>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33004909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ext uri="{D42A27DB-BD31-4B8C-83A1-F6EECF244321}">
                <p14:modId xmlns:p14="http://schemas.microsoft.com/office/powerpoint/2010/main" val="2407001517"/>
              </p:ext>
            </p:extLst>
          </p:nvPr>
        </p:nvGraphicFramePr>
        <p:xfrm>
          <a:off x="457200" y="1524000"/>
          <a:ext cx="8229600" cy="259588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xmlns="" val="20000"/>
                    </a:ext>
                  </a:extLst>
                </a:gridCol>
                <a:gridCol w="4114800">
                  <a:extLst>
                    <a:ext uri="{9D8B030D-6E8A-4147-A177-3AD203B41FA5}">
                      <a16:colId xmlns:a16="http://schemas.microsoft.com/office/drawing/2014/main" xmlns="" val="20001"/>
                    </a:ext>
                  </a:extLst>
                </a:gridCol>
              </a:tblGrid>
              <a:tr h="370840">
                <a:tc>
                  <a:txBody>
                    <a:bodyPr/>
                    <a:lstStyle/>
                    <a:p>
                      <a:pPr algn="ctr"/>
                      <a:r>
                        <a:rPr lang="pl-PL" dirty="0">
                          <a:effectLst/>
                        </a:rPr>
                        <a:t>PUNKTY</a:t>
                      </a:r>
                    </a:p>
                  </a:txBody>
                  <a:tcPr marL="68580" marR="68580" marT="0" marB="0"/>
                </a:tc>
                <a:tc>
                  <a:txBody>
                    <a:bodyPr/>
                    <a:lstStyle/>
                    <a:p>
                      <a:pPr algn="ctr"/>
                      <a:r>
                        <a:rPr lang="pl-PL" sz="1800" dirty="0">
                          <a:effectLst/>
                          <a:latin typeface="Times New Roman"/>
                        </a:rPr>
                        <a:t>OCENA</a:t>
                      </a:r>
                      <a:endParaRPr lang="pl-PL" sz="1800" dirty="0">
                        <a:effectLst/>
                      </a:endParaRPr>
                    </a:p>
                  </a:txBody>
                  <a:tcPr marL="68580" marR="68580" marT="0" marB="0"/>
                </a:tc>
                <a:extLst>
                  <a:ext uri="{0D108BD9-81ED-4DB2-BD59-A6C34878D82A}">
                    <a16:rowId xmlns:a16="http://schemas.microsoft.com/office/drawing/2014/main" xmlns="" val="10000"/>
                  </a:ext>
                </a:extLst>
              </a:tr>
              <a:tr h="370840">
                <a:tc>
                  <a:txBody>
                    <a:bodyPr/>
                    <a:lstStyle/>
                    <a:p>
                      <a:pPr algn="ctr"/>
                      <a:r>
                        <a:rPr lang="pl-PL" dirty="0">
                          <a:effectLst/>
                        </a:rPr>
                        <a:t>   &lt;2</a:t>
                      </a:r>
                    </a:p>
                  </a:txBody>
                  <a:tcPr marL="68580" marR="68580" marT="0" marB="0"/>
                </a:tc>
                <a:tc>
                  <a:txBody>
                    <a:bodyPr/>
                    <a:lstStyle/>
                    <a:p>
                      <a:pPr algn="ctr"/>
                      <a:r>
                        <a:rPr lang="pl-PL" dirty="0">
                          <a:effectLst/>
                        </a:rPr>
                        <a:t>Niedostateczna</a:t>
                      </a:r>
                    </a:p>
                  </a:txBody>
                  <a:tcPr marL="68580" marR="68580" marT="0" marB="0"/>
                </a:tc>
                <a:extLst>
                  <a:ext uri="{0D108BD9-81ED-4DB2-BD59-A6C34878D82A}">
                    <a16:rowId xmlns:a16="http://schemas.microsoft.com/office/drawing/2014/main" xmlns="" val="10001"/>
                  </a:ext>
                </a:extLst>
              </a:tr>
              <a:tr h="370840">
                <a:tc>
                  <a:txBody>
                    <a:bodyPr/>
                    <a:lstStyle/>
                    <a:p>
                      <a:pPr algn="ctr"/>
                      <a:r>
                        <a:rPr lang="pl-PL" dirty="0">
                          <a:effectLst/>
                        </a:rPr>
                        <a:t>  4-3</a:t>
                      </a:r>
                    </a:p>
                  </a:txBody>
                  <a:tcPr marL="68580" marR="68580" marT="0" marB="0"/>
                </a:tc>
                <a:tc>
                  <a:txBody>
                    <a:bodyPr/>
                    <a:lstStyle/>
                    <a:p>
                      <a:pPr algn="ctr"/>
                      <a:r>
                        <a:rPr lang="pl-PL" dirty="0">
                          <a:effectLst/>
                        </a:rPr>
                        <a:t>Dopuszczająca</a:t>
                      </a:r>
                    </a:p>
                  </a:txBody>
                  <a:tcPr marL="68580" marR="68580" marT="0" marB="0"/>
                </a:tc>
                <a:extLst>
                  <a:ext uri="{0D108BD9-81ED-4DB2-BD59-A6C34878D82A}">
                    <a16:rowId xmlns:a16="http://schemas.microsoft.com/office/drawing/2014/main" xmlns="" val="10002"/>
                  </a:ext>
                </a:extLst>
              </a:tr>
              <a:tr h="370840">
                <a:tc>
                  <a:txBody>
                    <a:bodyPr/>
                    <a:lstStyle/>
                    <a:p>
                      <a:pPr algn="ctr"/>
                      <a:r>
                        <a:rPr lang="pl-PL" dirty="0">
                          <a:effectLst/>
                        </a:rPr>
                        <a:t>6-5</a:t>
                      </a:r>
                    </a:p>
                  </a:txBody>
                  <a:tcPr marL="68580" marR="68580" marT="0" marB="0"/>
                </a:tc>
                <a:tc>
                  <a:txBody>
                    <a:bodyPr/>
                    <a:lstStyle/>
                    <a:p>
                      <a:pPr algn="ctr"/>
                      <a:r>
                        <a:rPr lang="pl-PL" dirty="0">
                          <a:effectLst/>
                        </a:rPr>
                        <a:t>Dostateczna</a:t>
                      </a:r>
                    </a:p>
                  </a:txBody>
                  <a:tcPr marL="68580" marR="68580" marT="0" marB="0"/>
                </a:tc>
                <a:extLst>
                  <a:ext uri="{0D108BD9-81ED-4DB2-BD59-A6C34878D82A}">
                    <a16:rowId xmlns:a16="http://schemas.microsoft.com/office/drawing/2014/main" xmlns="" val="10003"/>
                  </a:ext>
                </a:extLst>
              </a:tr>
              <a:tr h="370840">
                <a:tc>
                  <a:txBody>
                    <a:bodyPr/>
                    <a:lstStyle/>
                    <a:p>
                      <a:pPr algn="ctr"/>
                      <a:r>
                        <a:rPr lang="pl-PL" dirty="0">
                          <a:effectLst/>
                        </a:rPr>
                        <a:t>8-7</a:t>
                      </a:r>
                    </a:p>
                  </a:txBody>
                  <a:tcPr marL="68580" marR="68580" marT="0" marB="0"/>
                </a:tc>
                <a:tc>
                  <a:txBody>
                    <a:bodyPr/>
                    <a:lstStyle/>
                    <a:p>
                      <a:pPr algn="ctr"/>
                      <a:r>
                        <a:rPr lang="pl-PL" dirty="0">
                          <a:effectLst/>
                        </a:rPr>
                        <a:t>Dobra</a:t>
                      </a:r>
                    </a:p>
                  </a:txBody>
                  <a:tcPr marL="68580" marR="68580" marT="0" marB="0"/>
                </a:tc>
                <a:extLst>
                  <a:ext uri="{0D108BD9-81ED-4DB2-BD59-A6C34878D82A}">
                    <a16:rowId xmlns:a16="http://schemas.microsoft.com/office/drawing/2014/main" xmlns="" val="10004"/>
                  </a:ext>
                </a:extLst>
              </a:tr>
              <a:tr h="370840">
                <a:tc>
                  <a:txBody>
                    <a:bodyPr/>
                    <a:lstStyle/>
                    <a:p>
                      <a:pPr algn="ctr"/>
                      <a:r>
                        <a:rPr lang="pl-PL" dirty="0">
                          <a:effectLst/>
                        </a:rPr>
                        <a:t> 9-10</a:t>
                      </a:r>
                    </a:p>
                  </a:txBody>
                  <a:tcPr marL="68580" marR="68580" marT="0" marB="0"/>
                </a:tc>
                <a:tc>
                  <a:txBody>
                    <a:bodyPr/>
                    <a:lstStyle/>
                    <a:p>
                      <a:pPr algn="ctr"/>
                      <a:r>
                        <a:rPr lang="pl-PL" dirty="0">
                          <a:effectLst/>
                        </a:rPr>
                        <a:t>Bardzo Dobra</a:t>
                      </a:r>
                    </a:p>
                  </a:txBody>
                  <a:tcPr marL="68580" marR="68580" marT="0" marB="0"/>
                </a:tc>
                <a:extLst>
                  <a:ext uri="{0D108BD9-81ED-4DB2-BD59-A6C34878D82A}">
                    <a16:rowId xmlns:a16="http://schemas.microsoft.com/office/drawing/2014/main" xmlns="" val="10005"/>
                  </a:ext>
                </a:extLst>
              </a:tr>
              <a:tr h="370840">
                <a:tc>
                  <a:txBody>
                    <a:bodyPr/>
                    <a:lstStyle/>
                    <a:p>
                      <a:pPr algn="ctr"/>
                      <a:r>
                        <a:rPr lang="pl-PL" dirty="0">
                          <a:effectLst/>
                        </a:rPr>
                        <a:t> 11-12</a:t>
                      </a:r>
                    </a:p>
                  </a:txBody>
                  <a:tcPr marL="68580" marR="68580" marT="0" marB="0"/>
                </a:tc>
                <a:tc>
                  <a:txBody>
                    <a:bodyPr/>
                    <a:lstStyle/>
                    <a:p>
                      <a:pPr algn="ctr"/>
                      <a:r>
                        <a:rPr lang="pl-PL" dirty="0">
                          <a:effectLst/>
                        </a:rPr>
                        <a:t>Celująca</a:t>
                      </a:r>
                    </a:p>
                  </a:txBody>
                  <a:tcPr marL="68580" marR="68580" marT="0" marB="0"/>
                </a:tc>
                <a:extLst>
                  <a:ext uri="{0D108BD9-81ED-4DB2-BD59-A6C34878D82A}">
                    <a16:rowId xmlns:a16="http://schemas.microsoft.com/office/drawing/2014/main" xmlns="" val="10006"/>
                  </a:ext>
                </a:extLst>
              </a:tr>
            </a:tbl>
          </a:graphicData>
        </a:graphic>
      </p:graphicFrame>
      <p:sp>
        <p:nvSpPr>
          <p:cNvPr id="3" name="Tytuł 2"/>
          <p:cNvSpPr>
            <a:spLocks noGrp="1"/>
          </p:cNvSpPr>
          <p:nvPr>
            <p:ph type="title"/>
          </p:nvPr>
        </p:nvSpPr>
        <p:spPr/>
        <p:txBody>
          <a:bodyPr/>
          <a:lstStyle/>
          <a:p>
            <a:r>
              <a:rPr lang="pl-PL" dirty="0"/>
              <a:t>Ewaluacja – </a:t>
            </a:r>
            <a:r>
              <a:rPr lang="pl-PL" dirty="0">
                <a:solidFill>
                  <a:srgbClr val="FF0000"/>
                </a:solidFill>
              </a:rPr>
              <a:t>ocenianie</a:t>
            </a:r>
            <a:r>
              <a:rPr lang="pl-PL" dirty="0"/>
              <a:t>:</a:t>
            </a:r>
          </a:p>
        </p:txBody>
      </p:sp>
    </p:spTree>
    <p:extLst>
      <p:ext uri="{BB962C8B-B14F-4D97-AF65-F5344CB8AC3E}">
        <p14:creationId xmlns:p14="http://schemas.microsoft.com/office/powerpoint/2010/main" val="31204049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r>
              <a:rPr lang="pl-PL" dirty="0"/>
              <a:t>Opracowując ten temat, zostaliście prawdziwymi odkrywcami poszukując informacje o słynnych żeglarzach i ich wielkich odkryciach.</a:t>
            </a:r>
          </a:p>
          <a:p>
            <a:r>
              <a:rPr lang="pl-PL" dirty="0"/>
              <a:t>Poznaliście, jakie były przyczyny wielkich odkryć geograficznych, czym kierowali się podróżnicy wyruszając na nowy, nieznany szlak.</a:t>
            </a:r>
          </a:p>
          <a:p>
            <a:r>
              <a:rPr lang="pl-PL" dirty="0"/>
              <a:t>Poznaliście najsławniejszych podróżników oraz szlaki i lądy, które odkryli.</a:t>
            </a:r>
          </a:p>
          <a:p>
            <a:r>
              <a:rPr lang="pl-PL" dirty="0"/>
              <a:t>Poznaliście sprzęty nawigacyjne, które ułatwiały podróżnikom żeglowanie po morzach.</a:t>
            </a:r>
          </a:p>
        </p:txBody>
      </p:sp>
      <p:sp>
        <p:nvSpPr>
          <p:cNvPr id="3" name="Tytuł 2"/>
          <p:cNvSpPr>
            <a:spLocks noGrp="1"/>
          </p:cNvSpPr>
          <p:nvPr>
            <p:ph type="title"/>
          </p:nvPr>
        </p:nvSpPr>
        <p:spPr/>
        <p:txBody>
          <a:bodyPr/>
          <a:lstStyle/>
          <a:p>
            <a:r>
              <a:rPr lang="pl-PL" dirty="0"/>
              <a:t>Konkluzja:</a:t>
            </a:r>
          </a:p>
        </p:txBody>
      </p:sp>
    </p:spTree>
    <p:extLst>
      <p:ext uri="{BB962C8B-B14F-4D97-AF65-F5344CB8AC3E}">
        <p14:creationId xmlns:p14="http://schemas.microsoft.com/office/powerpoint/2010/main" val="41622711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lnSpcReduction="20000"/>
          </a:bodyPr>
          <a:lstStyle/>
          <a:p>
            <a:r>
              <a:rPr lang="pl-PL" dirty="0"/>
              <a:t>Zaobserwowaliście jak zmieniała się wiedza ludzi o świecie w XV i XVI wieku, jak zmieniała się mapa świata.</a:t>
            </a:r>
          </a:p>
          <a:p>
            <a:r>
              <a:rPr lang="pl-PL" dirty="0"/>
              <a:t>Mieliście niepowtarzalną okazję stworzyć własna mapę zmieniającego się świata w wyniku Wielkich Odkryć Geograficznych</a:t>
            </a:r>
          </a:p>
          <a:p>
            <a:r>
              <a:rPr lang="pl-PL" dirty="0"/>
              <a:t>Zgłębiając ten temat, poszerzyliście swoją wiedzę nie tylko z historii ale i geografii, którą zapamiętacie na długo.</a:t>
            </a:r>
          </a:p>
          <a:p>
            <a:r>
              <a:rPr lang="pl-PL" dirty="0"/>
              <a:t>Poznaliście jaką wiedzę mieli o świecie ludzie żyjący w XV wieku. </a:t>
            </a:r>
          </a:p>
          <a:p>
            <a:r>
              <a:rPr lang="pl-PL" dirty="0"/>
              <a:t>Dowiedzieliście się, jak odważnymi ludźmi byli odkrywcy, jak wiele musieli pokonać przeciwności, żeby odkryć nowe ziemie. Dowiedzieliście się jaki towarzyszył im strach przed tym co nieznane, ale i odwaga, żeby to nieznane odkryć.</a:t>
            </a:r>
          </a:p>
        </p:txBody>
      </p:sp>
      <p:sp>
        <p:nvSpPr>
          <p:cNvPr id="3" name="Tytuł 2"/>
          <p:cNvSpPr>
            <a:spLocks noGrp="1"/>
          </p:cNvSpPr>
          <p:nvPr>
            <p:ph type="title"/>
          </p:nvPr>
        </p:nvSpPr>
        <p:spPr/>
        <p:txBody>
          <a:bodyPr/>
          <a:lstStyle/>
          <a:p>
            <a:r>
              <a:rPr lang="pl-PL" dirty="0"/>
              <a:t>Konkluzja:</a:t>
            </a:r>
          </a:p>
        </p:txBody>
      </p:sp>
    </p:spTree>
    <p:extLst>
      <p:ext uri="{BB962C8B-B14F-4D97-AF65-F5344CB8AC3E}">
        <p14:creationId xmlns:p14="http://schemas.microsoft.com/office/powerpoint/2010/main" val="23580503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r>
              <a:rPr lang="pl-PL" dirty="0"/>
              <a:t>Wykonując samodzielnie ten projekt mieliście możliwość poznania różnych źródeł internetowych, oraz zasad bezpiecznego korzystania z Internetu.</a:t>
            </a:r>
          </a:p>
          <a:p>
            <a:pPr algn="just"/>
            <a:r>
              <a:rPr lang="pl-PL" dirty="0"/>
              <a:t>Prezentując swoje zadania poznaliście zasady autoprezentacji oraz umiejętności występów publicznych.</a:t>
            </a:r>
          </a:p>
          <a:p>
            <a:pPr algn="just"/>
            <a:r>
              <a:rPr lang="pl-PL" dirty="0"/>
              <a:t>Byliście w pełni odpowiedzialni za zdobywanie wiedzy.</a:t>
            </a:r>
          </a:p>
          <a:p>
            <a:pPr algn="just"/>
            <a:r>
              <a:rPr lang="pl-PL" dirty="0"/>
              <a:t>Wasza praca może posłużyć za wzorzec współpracy i współdziałania dla innych grup, klas.</a:t>
            </a:r>
          </a:p>
          <a:p>
            <a:endParaRPr lang="pl-PL" dirty="0"/>
          </a:p>
        </p:txBody>
      </p:sp>
      <p:sp>
        <p:nvSpPr>
          <p:cNvPr id="3" name="Tytuł 2"/>
          <p:cNvSpPr>
            <a:spLocks noGrp="1"/>
          </p:cNvSpPr>
          <p:nvPr>
            <p:ph type="title"/>
          </p:nvPr>
        </p:nvSpPr>
        <p:spPr/>
        <p:txBody>
          <a:bodyPr/>
          <a:lstStyle/>
          <a:p>
            <a:r>
              <a:rPr lang="pl-PL" dirty="0"/>
              <a:t>Konkluzje:</a:t>
            </a:r>
          </a:p>
        </p:txBody>
      </p:sp>
    </p:spTree>
    <p:extLst>
      <p:ext uri="{BB962C8B-B14F-4D97-AF65-F5344CB8AC3E}">
        <p14:creationId xmlns:p14="http://schemas.microsoft.com/office/powerpoint/2010/main" val="23052646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62500" lnSpcReduction="20000"/>
          </a:bodyPr>
          <a:lstStyle/>
          <a:p>
            <a:pPr marL="0" indent="0">
              <a:buNone/>
            </a:pPr>
            <a:r>
              <a:rPr lang="pl-PL" sz="2800" dirty="0"/>
              <a:t>1. Przed rozpoczęciem projektu, należy dokładnie zapoznać uczniów z treścią zadań, dostosowując sposób komunikacji do możliwości uczniów.</a:t>
            </a:r>
          </a:p>
          <a:p>
            <a:pPr marL="0" indent="0">
              <a:buNone/>
            </a:pPr>
            <a:r>
              <a:rPr lang="pl-PL" sz="2800" dirty="0"/>
              <a:t>2. Należy zapoznać uczniów z zasadami bezpiecznego korzystania z Internetu. Nauczyciel powinien z uczniami przejrzeć źródła internetowe, pomagając w ich zrozumieniu.</a:t>
            </a:r>
          </a:p>
          <a:p>
            <a:pPr marL="0" indent="0">
              <a:buNone/>
            </a:pPr>
            <a:r>
              <a:rPr lang="pl-PL" sz="2800" dirty="0"/>
              <a:t>3. Projekt powinien być zrealizowany przez 3-4 tygodnie. W pierwszym tygodniu nauczyciel powinien omówić z uczniami projekt i przeglądnąć strony  internetowe, podzielić klasę na dwie grupy oraz przypomnienie zasad tworzenia prezentacji (jeżeli ta forma jest dla uczniów za trudna, mogą wykonać plakat lub mapę myśli). W drugim tygodniu zajęć uczniowie powinni mieć czas na przygotowanie prezentacji oraz zaprezentowanie jej na forum klasy. Czas na przygotowanie pierwszej części projektu można wydłużyć do trzech tygodni jeśli zachodzi taka potrzeba. Ostatni tydzień projektu powinien być przeznaczony na drugą część zadania:  wydrukowanie materiałów z prezentacji potrzebnych do wykonania mapy odkryć geograficznych. Na ostatnie zajęciach nauczyciel powinien przygotować wydrukowaną lub ręcznie odrysowaną XV/XVI mapę świata, (można wykorzystać mapę z prezentacji, o ile nie będzie zbyt trudna dla uczniów) na którą uczniowie będą naklejać zdjęcia żeglarzy, rysować ich szlaki podróży.</a:t>
            </a:r>
          </a:p>
          <a:p>
            <a:pPr marL="0" indent="0">
              <a:buNone/>
            </a:pPr>
            <a:endParaRPr lang="pl-PL" dirty="0"/>
          </a:p>
        </p:txBody>
      </p:sp>
      <p:sp>
        <p:nvSpPr>
          <p:cNvPr id="3" name="Tytuł 2"/>
          <p:cNvSpPr>
            <a:spLocks noGrp="1"/>
          </p:cNvSpPr>
          <p:nvPr>
            <p:ph type="title"/>
          </p:nvPr>
        </p:nvSpPr>
        <p:spPr/>
        <p:txBody>
          <a:bodyPr/>
          <a:lstStyle/>
          <a:p>
            <a:r>
              <a:rPr lang="pl-PL" dirty="0"/>
              <a:t>Poradnik dla nauczyciela:</a:t>
            </a:r>
          </a:p>
        </p:txBody>
      </p:sp>
    </p:spTree>
    <p:extLst>
      <p:ext uri="{BB962C8B-B14F-4D97-AF65-F5344CB8AC3E}">
        <p14:creationId xmlns:p14="http://schemas.microsoft.com/office/powerpoint/2010/main" val="27675461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124535" y="3093940"/>
            <a:ext cx="8894928" cy="3429000"/>
          </a:xfrm>
        </p:spPr>
        <p:txBody>
          <a:bodyPr>
            <a:normAutofit/>
          </a:bodyPr>
          <a:lstStyle/>
          <a:p>
            <a:pPr marL="0" indent="0">
              <a:buNone/>
            </a:pPr>
            <a:r>
              <a:rPr lang="pl-PL" sz="1500" dirty="0">
                <a:solidFill>
                  <a:schemeClr val="bg1"/>
                </a:solidFill>
              </a:rPr>
              <a:t>4. Nauczyciel powinien zachęcić uczniów do pracy nad mapą, tłumacząc uczniom, że ta część zadania również podlega ocenie.</a:t>
            </a:r>
          </a:p>
          <a:p>
            <a:pPr marL="0" indent="0">
              <a:buNone/>
            </a:pPr>
            <a:r>
              <a:rPr lang="pl-PL" sz="1500" dirty="0">
                <a:solidFill>
                  <a:schemeClr val="bg1"/>
                </a:solidFill>
              </a:rPr>
              <a:t>5. Uczniowie w czasie tworzenia mapy, mogą korzystać z pomocy nauczyciela, jeśli taka zasada będzie wprowadzona przed rozpoczęciem pracy. Nauczyciel nie powinien jednak w trakcie wykonywania mapy interweniować, jeśli uczniowie popełnią jakiś błąd może jedynie zasugerować, aby się zastanowili nad danym zagadnieniem.</a:t>
            </a:r>
          </a:p>
          <a:p>
            <a:pPr marL="0" indent="0">
              <a:buNone/>
            </a:pPr>
            <a:r>
              <a:rPr lang="pl-PL" sz="1500" dirty="0">
                <a:solidFill>
                  <a:schemeClr val="bg1"/>
                </a:solidFill>
              </a:rPr>
              <a:t>6. Nauczyciel na początku wykonywania drugiej części zadania,  powinien wyświetlić lub wydrukować uczniom wszystkie wskazówki dotyczące treści jakie powinny znaleźć się w tej części zadania.</a:t>
            </a:r>
          </a:p>
          <a:p>
            <a:pPr marL="0" indent="0">
              <a:buNone/>
            </a:pPr>
            <a:r>
              <a:rPr lang="pl-PL" sz="1500" dirty="0">
                <a:solidFill>
                  <a:schemeClr val="bg1"/>
                </a:solidFill>
              </a:rPr>
              <a:t>7. Stworzona przez uczniów mapa powinna być wspólnie podsumowana , odczytana przez uczniów. Mapa powinna być zawieszona w klasopracowni historycznej.</a:t>
            </a:r>
          </a:p>
          <a:p>
            <a:pPr marL="0" indent="0">
              <a:buNone/>
            </a:pPr>
            <a:endParaRPr lang="pl-PL" dirty="0"/>
          </a:p>
          <a:p>
            <a:endParaRPr lang="pl-PL" dirty="0"/>
          </a:p>
        </p:txBody>
      </p:sp>
      <p:sp>
        <p:nvSpPr>
          <p:cNvPr id="3" name="Tytuł 2"/>
          <p:cNvSpPr>
            <a:spLocks noGrp="1"/>
          </p:cNvSpPr>
          <p:nvPr>
            <p:ph type="title"/>
          </p:nvPr>
        </p:nvSpPr>
        <p:spPr>
          <a:xfrm>
            <a:off x="1863378" y="2204864"/>
            <a:ext cx="5417243" cy="561444"/>
          </a:xfrm>
        </p:spPr>
        <p:txBody>
          <a:bodyPr>
            <a:normAutofit fontScale="90000"/>
          </a:bodyPr>
          <a:lstStyle/>
          <a:p>
            <a:r>
              <a:rPr lang="pl-PL" sz="4000" dirty="0">
                <a:solidFill>
                  <a:schemeClr val="bg1"/>
                </a:solidFill>
              </a:rPr>
              <a:t>Poradnik dla nauczyciela:</a:t>
            </a:r>
          </a:p>
        </p:txBody>
      </p:sp>
      <p:pic>
        <p:nvPicPr>
          <p:cNvPr id="5" name="Obraz 4">
            <a:extLst>
              <a:ext uri="{FF2B5EF4-FFF2-40B4-BE49-F238E27FC236}">
                <a16:creationId xmlns:a16="http://schemas.microsoft.com/office/drawing/2014/main" xmlns="" id="{75FF511D-8101-40A0-9AE2-EBEB4CA38CF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1877232"/>
          </a:xfrm>
          <a:prstGeom prst="rect">
            <a:avLst/>
          </a:prstGeom>
        </p:spPr>
      </p:pic>
      <p:pic>
        <p:nvPicPr>
          <p:cNvPr id="6" name="Obraz 5"/>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00461" y="6300788"/>
            <a:ext cx="1743075"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4733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buNone/>
            </a:pPr>
            <a:r>
              <a:rPr lang="pl-PL" dirty="0"/>
              <a:t>1. Wprowadzenie</a:t>
            </a:r>
          </a:p>
          <a:p>
            <a:pPr marL="0" indent="0">
              <a:buNone/>
            </a:pPr>
            <a:r>
              <a:rPr lang="pl-PL" dirty="0"/>
              <a:t>2. Zadania</a:t>
            </a:r>
          </a:p>
          <a:p>
            <a:pPr marL="0" indent="0">
              <a:buNone/>
            </a:pPr>
            <a:r>
              <a:rPr lang="pl-PL" dirty="0"/>
              <a:t>3. Proces</a:t>
            </a:r>
          </a:p>
          <a:p>
            <a:pPr marL="0" indent="0">
              <a:buNone/>
            </a:pPr>
            <a:r>
              <a:rPr lang="pl-PL" dirty="0"/>
              <a:t>4. Źródła</a:t>
            </a:r>
          </a:p>
          <a:p>
            <a:pPr marL="0" indent="0">
              <a:buNone/>
            </a:pPr>
            <a:r>
              <a:rPr lang="pl-PL" dirty="0"/>
              <a:t>5. Ewaluacja</a:t>
            </a:r>
          </a:p>
          <a:p>
            <a:pPr marL="0" indent="0">
              <a:buNone/>
            </a:pPr>
            <a:r>
              <a:rPr lang="pl-PL" dirty="0"/>
              <a:t>6. Konkluzja</a:t>
            </a:r>
          </a:p>
          <a:p>
            <a:pPr marL="0" indent="0">
              <a:buNone/>
            </a:pPr>
            <a:r>
              <a:rPr lang="pl-PL" dirty="0"/>
              <a:t>7. Poradnik dla nauczyciela</a:t>
            </a:r>
          </a:p>
          <a:p>
            <a:endParaRPr lang="pl-PL" dirty="0"/>
          </a:p>
        </p:txBody>
      </p:sp>
      <p:sp>
        <p:nvSpPr>
          <p:cNvPr id="2" name="Tytuł 1"/>
          <p:cNvSpPr>
            <a:spLocks noGrp="1"/>
          </p:cNvSpPr>
          <p:nvPr>
            <p:ph type="title"/>
          </p:nvPr>
        </p:nvSpPr>
        <p:spPr/>
        <p:txBody>
          <a:bodyPr/>
          <a:lstStyle/>
          <a:p>
            <a:r>
              <a:rPr lang="pl-PL" dirty="0"/>
              <a:t>Spis treści:</a:t>
            </a:r>
          </a:p>
        </p:txBody>
      </p:sp>
    </p:spTree>
    <p:extLst>
      <p:ext uri="{BB962C8B-B14F-4D97-AF65-F5344CB8AC3E}">
        <p14:creationId xmlns:p14="http://schemas.microsoft.com/office/powerpoint/2010/main" val="22765521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lnSpcReduction="10000"/>
          </a:bodyPr>
          <a:lstStyle/>
          <a:p>
            <a:r>
              <a:rPr lang="pl-PL" dirty="0"/>
              <a:t>Wielkie odkrycia geograficzne to wspaniały czas w historii w którym ludzie dzięki swojej ciekawości, mądrości, odkryli nowe lądy, poznali nowe kultury i poszerzyli swoją wiedzę z dziedziny geografii, astronomii, przyrody i techniki.</a:t>
            </a:r>
          </a:p>
          <a:p>
            <a:r>
              <a:rPr lang="pl-PL" dirty="0"/>
              <a:t>W XV w. rozpoczęła się nowa era, podróżnicy, pokonując ogromne odległości w poszukiwaniu towarów, skarbów i nowych terytoriów, odkrywali nieznane ziemie, a nawet całe kontynenty i kultury. </a:t>
            </a:r>
          </a:p>
          <a:p>
            <a:pPr marL="0" indent="0">
              <a:buNone/>
            </a:pPr>
            <a:r>
              <a:rPr lang="pl-PL" dirty="0"/>
              <a:t>Dziś na zajęciach Wy zabawicie się w odkrywców zbierając wiedzę o wielkich podróżnikach i ich odkryciach.</a:t>
            </a:r>
          </a:p>
        </p:txBody>
      </p:sp>
      <p:sp>
        <p:nvSpPr>
          <p:cNvPr id="2" name="Tytuł 1"/>
          <p:cNvSpPr>
            <a:spLocks noGrp="1"/>
          </p:cNvSpPr>
          <p:nvPr>
            <p:ph type="title"/>
          </p:nvPr>
        </p:nvSpPr>
        <p:spPr/>
        <p:txBody>
          <a:bodyPr/>
          <a:lstStyle/>
          <a:p>
            <a:r>
              <a:rPr lang="pl-PL" dirty="0"/>
              <a:t>Wprowadzenie:</a:t>
            </a:r>
          </a:p>
        </p:txBody>
      </p:sp>
    </p:spTree>
    <p:extLst>
      <p:ext uri="{BB962C8B-B14F-4D97-AF65-F5344CB8AC3E}">
        <p14:creationId xmlns:p14="http://schemas.microsoft.com/office/powerpoint/2010/main" val="2072781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Wprowadzenie:</a:t>
            </a:r>
          </a:p>
        </p:txBody>
      </p:sp>
      <p:pic>
        <p:nvPicPr>
          <p:cNvPr id="4" name="Picture 2"/>
          <p:cNvPicPr>
            <a:picLocks noGrp="1" noChangeAspect="1" noChangeArrowheads="1"/>
          </p:cNvPicPr>
          <p:nvPr>
            <p:ph sz="half" idx="1"/>
          </p:nvPr>
        </p:nvPicPr>
        <p:blipFill rotWithShape="1">
          <a:blip r:embed="rId2">
            <a:extLst>
              <a:ext uri="{28A0092B-C50C-407E-A947-70E740481C1C}">
                <a14:useLocalDpi xmlns:a14="http://schemas.microsoft.com/office/drawing/2010/main" val="0"/>
              </a:ext>
            </a:extLst>
          </a:blip>
          <a:srcRect r="4999"/>
          <a:stretch/>
        </p:blipFill>
        <p:spPr bwMode="auto">
          <a:xfrm>
            <a:off x="323529" y="2060848"/>
            <a:ext cx="3729856" cy="30622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Symbol zastępczy zawartości 4"/>
          <p:cNvSpPr>
            <a:spLocks noGrp="1"/>
          </p:cNvSpPr>
          <p:nvPr>
            <p:ph sz="half" idx="2"/>
          </p:nvPr>
        </p:nvSpPr>
        <p:spPr>
          <a:xfrm>
            <a:off x="4499992" y="1600200"/>
            <a:ext cx="4248472" cy="4526280"/>
          </a:xfrm>
        </p:spPr>
        <p:txBody>
          <a:bodyPr>
            <a:normAutofit/>
          </a:bodyPr>
          <a:lstStyle/>
          <a:p>
            <a:pPr marL="0" indent="0">
              <a:buNone/>
            </a:pPr>
            <a:r>
              <a:rPr lang="pl-PL" dirty="0"/>
              <a:t>Zobaczcie jak wyglądała mapa świata przed odkryciami geograficznymi. Jak widać, brakuje na niej wielu ziem, kontynentów, które Wy znacie z geografii. Waszym zadaniem będzie uzupełnienie tej mapy o wiedzę którą zdobędziecie w czasie lekcji historii.</a:t>
            </a:r>
          </a:p>
          <a:p>
            <a:pPr marL="0" indent="0">
              <a:buNone/>
            </a:pPr>
            <a:r>
              <a:rPr lang="pl-PL" dirty="0"/>
              <a:t>Powodzenia odkrywcy!</a:t>
            </a:r>
          </a:p>
        </p:txBody>
      </p:sp>
    </p:spTree>
    <p:extLst>
      <p:ext uri="{BB962C8B-B14F-4D97-AF65-F5344CB8AC3E}">
        <p14:creationId xmlns:p14="http://schemas.microsoft.com/office/powerpoint/2010/main" val="2221679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ymbol zastępczy zawartości 5"/>
          <p:cNvSpPr>
            <a:spLocks noGrp="1"/>
          </p:cNvSpPr>
          <p:nvPr>
            <p:ph idx="1"/>
          </p:nvPr>
        </p:nvSpPr>
        <p:spPr/>
        <p:txBody>
          <a:bodyPr>
            <a:normAutofit/>
          </a:bodyPr>
          <a:lstStyle/>
          <a:p>
            <a:r>
              <a:rPr lang="pl-PL" dirty="0"/>
              <a:t>Zadanie będzie składało się z dwóch części.  </a:t>
            </a:r>
          </a:p>
          <a:p>
            <a:r>
              <a:rPr lang="pl-PL" dirty="0"/>
              <a:t>W pierwszej części, podzielicie się na dwie grupy i poszukacie wskazanych informacji. </a:t>
            </a:r>
          </a:p>
          <a:p>
            <a:r>
              <a:rPr lang="pl-PL" dirty="0"/>
              <a:t>W drugiej części, całą klasą stworzycie mapę, na której umieścicie zdobyte informacje.</a:t>
            </a:r>
          </a:p>
        </p:txBody>
      </p:sp>
      <p:sp>
        <p:nvSpPr>
          <p:cNvPr id="5" name="Tytuł 4"/>
          <p:cNvSpPr>
            <a:spLocks noGrp="1"/>
          </p:cNvSpPr>
          <p:nvPr>
            <p:ph type="title"/>
          </p:nvPr>
        </p:nvSpPr>
        <p:spPr/>
        <p:txBody>
          <a:bodyPr/>
          <a:lstStyle/>
          <a:p>
            <a:r>
              <a:rPr lang="pl-PL" dirty="0"/>
              <a:t>Zadanie:</a:t>
            </a:r>
          </a:p>
        </p:txBody>
      </p:sp>
    </p:spTree>
    <p:extLst>
      <p:ext uri="{BB962C8B-B14F-4D97-AF65-F5344CB8AC3E}">
        <p14:creationId xmlns:p14="http://schemas.microsoft.com/office/powerpoint/2010/main" val="78685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lnSpcReduction="20000"/>
          </a:bodyPr>
          <a:lstStyle/>
          <a:p>
            <a:pPr marL="0" indent="0">
              <a:buNone/>
            </a:pPr>
            <a:r>
              <a:rPr lang="pl-PL" dirty="0"/>
              <a:t>Pierwsza część zadania – praca w dwóch grupach.</a:t>
            </a:r>
          </a:p>
          <a:p>
            <a:r>
              <a:rPr lang="pl-PL" b="1" dirty="0"/>
              <a:t>Grupa I </a:t>
            </a:r>
            <a:r>
              <a:rPr lang="pl-PL" dirty="0"/>
              <a:t>– Waszym zadaniem będzie przygotowanie prezentacji lub plakatu zawierających:</a:t>
            </a:r>
          </a:p>
          <a:p>
            <a:pPr>
              <a:buFont typeface="Wingdings" panose="05000000000000000000" pitchFamily="2" charset="2"/>
              <a:buChar char="Ø"/>
            </a:pPr>
            <a:r>
              <a:rPr lang="pl-PL" dirty="0"/>
              <a:t>informacje o przyczynach odkryć geograficznych</a:t>
            </a:r>
          </a:p>
          <a:p>
            <a:pPr>
              <a:buFont typeface="Wingdings" panose="05000000000000000000" pitchFamily="2" charset="2"/>
              <a:buChar char="Ø"/>
            </a:pPr>
            <a:r>
              <a:rPr lang="pl-PL" dirty="0"/>
              <a:t>informacje o urządzeniach nawigacyjnych</a:t>
            </a:r>
          </a:p>
          <a:p>
            <a:pPr>
              <a:buFont typeface="Wingdings" panose="05000000000000000000" pitchFamily="2" charset="2"/>
              <a:buChar char="Ø"/>
            </a:pPr>
            <a:r>
              <a:rPr lang="pl-PL" dirty="0"/>
              <a:t>Informacje nowych statkach dzięki którym można było podróżować po nieznanych morzach</a:t>
            </a:r>
          </a:p>
          <a:p>
            <a:pPr marL="0" indent="0">
              <a:buNone/>
            </a:pPr>
            <a:endParaRPr lang="pl-PL" dirty="0"/>
          </a:p>
          <a:p>
            <a:r>
              <a:rPr lang="pl-PL" b="1" dirty="0"/>
              <a:t>Grupa II </a:t>
            </a:r>
            <a:r>
              <a:rPr lang="pl-PL" dirty="0"/>
              <a:t>– Waszym zadaniem będzie przygotowanie prezentacji lub plakatu zawierających : </a:t>
            </a:r>
          </a:p>
          <a:p>
            <a:pPr>
              <a:buFont typeface="Wingdings" panose="05000000000000000000" pitchFamily="2" charset="2"/>
              <a:buChar char="Ø"/>
            </a:pPr>
            <a:r>
              <a:rPr lang="pl-PL" dirty="0"/>
              <a:t>informacje o sławnych żeglarzach Krzysztof Kolumb, Vasco da Gama, Ferdynand Magellan, Henryk Żeglarz</a:t>
            </a:r>
          </a:p>
          <a:p>
            <a:pPr>
              <a:buFont typeface="Wingdings" panose="05000000000000000000" pitchFamily="2" charset="2"/>
              <a:buChar char="Ø"/>
            </a:pPr>
            <a:r>
              <a:rPr lang="pl-PL" dirty="0"/>
              <a:t>Informacje o ich wielkich odkryciach geograficznych</a:t>
            </a:r>
          </a:p>
        </p:txBody>
      </p:sp>
      <p:sp>
        <p:nvSpPr>
          <p:cNvPr id="3" name="Tytuł 2"/>
          <p:cNvSpPr>
            <a:spLocks noGrp="1"/>
          </p:cNvSpPr>
          <p:nvPr>
            <p:ph type="title"/>
          </p:nvPr>
        </p:nvSpPr>
        <p:spPr/>
        <p:txBody>
          <a:bodyPr/>
          <a:lstStyle/>
          <a:p>
            <a:r>
              <a:rPr lang="pl-PL" dirty="0"/>
              <a:t>Zadanie:</a:t>
            </a:r>
          </a:p>
        </p:txBody>
      </p:sp>
    </p:spTree>
    <p:extLst>
      <p:ext uri="{BB962C8B-B14F-4D97-AF65-F5344CB8AC3E}">
        <p14:creationId xmlns:p14="http://schemas.microsoft.com/office/powerpoint/2010/main" val="19606931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buNone/>
            </a:pPr>
            <a:r>
              <a:rPr lang="pl-PL" dirty="0"/>
              <a:t>Druga część zadania – wspólna praca całej klasy.</a:t>
            </a:r>
          </a:p>
          <a:p>
            <a:pPr marL="0" indent="0">
              <a:buNone/>
            </a:pPr>
            <a:r>
              <a:rPr lang="pl-PL" dirty="0"/>
              <a:t>W drugiej części zadania zbierzecie wszystkie zdobyte przez Was informacje i stworzycie własną mapę odkryć geograficznych. Przykleicie obrazy przedstawiające najsłynniejszych odkrywców, statki którymi płynęli, urządzenia nawigacyjne, które umożliwiły im żeglowanie oraz narysujecie szlaki i lądy, które odkryli.</a:t>
            </a:r>
          </a:p>
        </p:txBody>
      </p:sp>
      <p:sp>
        <p:nvSpPr>
          <p:cNvPr id="2" name="Tytuł 1"/>
          <p:cNvSpPr>
            <a:spLocks noGrp="1"/>
          </p:cNvSpPr>
          <p:nvPr>
            <p:ph type="title"/>
          </p:nvPr>
        </p:nvSpPr>
        <p:spPr/>
        <p:txBody>
          <a:bodyPr/>
          <a:lstStyle/>
          <a:p>
            <a:r>
              <a:rPr lang="pl-PL" dirty="0"/>
              <a:t>Zadanie:</a:t>
            </a:r>
          </a:p>
        </p:txBody>
      </p:sp>
    </p:spTree>
    <p:extLst>
      <p:ext uri="{BB962C8B-B14F-4D97-AF65-F5344CB8AC3E}">
        <p14:creationId xmlns:p14="http://schemas.microsoft.com/office/powerpoint/2010/main" val="24030698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ext uri="{D42A27DB-BD31-4B8C-83A1-F6EECF244321}">
                <p14:modId xmlns:p14="http://schemas.microsoft.com/office/powerpoint/2010/main" val="1584285045"/>
              </p:ext>
            </p:extLst>
          </p:nvPr>
        </p:nvGraphicFramePr>
        <p:xfrm>
          <a:off x="457200" y="1524000"/>
          <a:ext cx="8229600" cy="3479800"/>
        </p:xfrm>
        <a:graphic>
          <a:graphicData uri="http://schemas.openxmlformats.org/drawingml/2006/table">
            <a:tbl>
              <a:tblPr firstRow="1" bandRow="1">
                <a:tableStyleId>{5C22544A-7EE6-4342-B048-85BDC9FD1C3A}</a:tableStyleId>
              </a:tblPr>
              <a:tblGrid>
                <a:gridCol w="8229600">
                  <a:extLst>
                    <a:ext uri="{9D8B030D-6E8A-4147-A177-3AD203B41FA5}">
                      <a16:colId xmlns:a16="http://schemas.microsoft.com/office/drawing/2014/main" xmlns="" val="20000"/>
                    </a:ext>
                  </a:extLst>
                </a:gridCol>
              </a:tblGrid>
              <a:tr h="370840">
                <a:tc>
                  <a:txBody>
                    <a:bodyPr/>
                    <a:lstStyle/>
                    <a:p>
                      <a:r>
                        <a:rPr lang="pl-PL" baseline="0" dirty="0"/>
                        <a:t> I TYDZIEŃ PRACY:</a:t>
                      </a:r>
                      <a:endParaRPr lang="pl-PL" dirty="0"/>
                    </a:p>
                  </a:txBody>
                  <a:tcPr/>
                </a:tc>
                <a:extLst>
                  <a:ext uri="{0D108BD9-81ED-4DB2-BD59-A6C34878D82A}">
                    <a16:rowId xmlns:a16="http://schemas.microsoft.com/office/drawing/2014/main" xmlns="" val="10000"/>
                  </a:ext>
                </a:extLst>
              </a:tr>
              <a:tr h="370840">
                <a:tc>
                  <a:txBody>
                    <a:bodyPr/>
                    <a:lstStyle/>
                    <a:p>
                      <a:pPr marL="285750" indent="-285750">
                        <a:buFont typeface="Arial" panose="020B0604020202020204" pitchFamily="34" charset="0"/>
                        <a:buChar char="•"/>
                      </a:pPr>
                      <a:r>
                        <a:rPr lang="pl-PL" dirty="0"/>
                        <a:t>Zapoznanie</a:t>
                      </a:r>
                      <a:r>
                        <a:rPr lang="pl-PL" baseline="0" dirty="0"/>
                        <a:t> z treścią zadania</a:t>
                      </a:r>
                    </a:p>
                    <a:p>
                      <a:pPr marL="285750" indent="-285750">
                        <a:buFont typeface="Arial" panose="020B0604020202020204" pitchFamily="34" charset="0"/>
                        <a:buChar char="•"/>
                      </a:pPr>
                      <a:r>
                        <a:rPr lang="pl-PL" baseline="0" dirty="0"/>
                        <a:t>Zapoznanie z zasadami korzystania ze źródeł internetowych</a:t>
                      </a:r>
                    </a:p>
                    <a:p>
                      <a:pPr marL="285750" indent="-285750">
                        <a:buFont typeface="Arial" panose="020B0604020202020204" pitchFamily="34" charset="0"/>
                        <a:buChar char="•"/>
                      </a:pPr>
                      <a:r>
                        <a:rPr lang="pl-PL" baseline="0" dirty="0"/>
                        <a:t>Podział klasy na dwie grupy</a:t>
                      </a:r>
                    </a:p>
                    <a:p>
                      <a:pPr marL="285750" indent="-285750">
                        <a:buFont typeface="Arial" panose="020B0604020202020204" pitchFamily="34" charset="0"/>
                        <a:buChar char="•"/>
                      </a:pPr>
                      <a:r>
                        <a:rPr lang="pl-PL" baseline="0" dirty="0"/>
                        <a:t>Zapoznanie grup z treściami ze źródeł internetowych oraz innych</a:t>
                      </a:r>
                    </a:p>
                    <a:p>
                      <a:pPr marL="285750" indent="-285750">
                        <a:buFont typeface="Arial" panose="020B0604020202020204" pitchFamily="34" charset="0"/>
                        <a:buChar char="•"/>
                      </a:pPr>
                      <a:r>
                        <a:rPr lang="pl-PL" baseline="0" dirty="0"/>
                        <a:t>Opracowanie planu, treści informacji, które wykorzystane będą w prezentacjach – uczniowie na zajęciach szkolnych, korzystając z dostępnych źródeł, powinni wynotować najważniejsze informacje potrzebne do przygotowania prezentacji multimedialnej (lub plakatu) zawierającej wymagane informacje. Wykonanie prezentacji może być w domu, na zajęciach pozalekcyjnych, lub na lekcji.</a:t>
                      </a:r>
                      <a:endParaRPr lang="pl-PL" dirty="0"/>
                    </a:p>
                    <a:p>
                      <a:endParaRPr lang="pl-PL" dirty="0"/>
                    </a:p>
                  </a:txBody>
                  <a:tcPr/>
                </a:tc>
                <a:extLst>
                  <a:ext uri="{0D108BD9-81ED-4DB2-BD59-A6C34878D82A}">
                    <a16:rowId xmlns:a16="http://schemas.microsoft.com/office/drawing/2014/main" xmlns="" val="10001"/>
                  </a:ext>
                </a:extLst>
              </a:tr>
            </a:tbl>
          </a:graphicData>
        </a:graphic>
      </p:graphicFrame>
      <p:sp>
        <p:nvSpPr>
          <p:cNvPr id="3" name="Tytuł 2"/>
          <p:cNvSpPr>
            <a:spLocks noGrp="1"/>
          </p:cNvSpPr>
          <p:nvPr>
            <p:ph type="title"/>
          </p:nvPr>
        </p:nvSpPr>
        <p:spPr/>
        <p:txBody>
          <a:bodyPr/>
          <a:lstStyle/>
          <a:p>
            <a:r>
              <a:rPr lang="pl-PL" dirty="0"/>
              <a:t>Proces – plan pracy:</a:t>
            </a:r>
          </a:p>
        </p:txBody>
      </p:sp>
    </p:spTree>
    <p:extLst>
      <p:ext uri="{BB962C8B-B14F-4D97-AF65-F5344CB8AC3E}">
        <p14:creationId xmlns:p14="http://schemas.microsoft.com/office/powerpoint/2010/main" val="29856601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ext uri="{D42A27DB-BD31-4B8C-83A1-F6EECF244321}">
                <p14:modId xmlns:p14="http://schemas.microsoft.com/office/powerpoint/2010/main" val="1344053026"/>
              </p:ext>
            </p:extLst>
          </p:nvPr>
        </p:nvGraphicFramePr>
        <p:xfrm>
          <a:off x="457200" y="1524000"/>
          <a:ext cx="8229600" cy="6114688"/>
        </p:xfrm>
        <a:graphic>
          <a:graphicData uri="http://schemas.openxmlformats.org/drawingml/2006/table">
            <a:tbl>
              <a:tblPr firstRow="1" bandRow="1">
                <a:tableStyleId>{5C22544A-7EE6-4342-B048-85BDC9FD1C3A}</a:tableStyleId>
              </a:tblPr>
              <a:tblGrid>
                <a:gridCol w="8229600">
                  <a:extLst>
                    <a:ext uri="{9D8B030D-6E8A-4147-A177-3AD203B41FA5}">
                      <a16:colId xmlns:a16="http://schemas.microsoft.com/office/drawing/2014/main" xmlns="" val="20000"/>
                    </a:ext>
                  </a:extLst>
                </a:gridCol>
              </a:tblGrid>
              <a:tr h="536848">
                <a:tc>
                  <a:txBody>
                    <a:bodyPr/>
                    <a:lstStyle/>
                    <a:p>
                      <a:r>
                        <a:rPr lang="pl-PL" baseline="0" dirty="0"/>
                        <a:t>II TYDZIEŃ PRACY:</a:t>
                      </a:r>
                      <a:endParaRPr lang="pl-PL" dirty="0"/>
                    </a:p>
                  </a:txBody>
                  <a:tcPr/>
                </a:tc>
                <a:extLst>
                  <a:ext uri="{0D108BD9-81ED-4DB2-BD59-A6C34878D82A}">
                    <a16:rowId xmlns:a16="http://schemas.microsoft.com/office/drawing/2014/main" xmlns="" val="10000"/>
                  </a:ext>
                </a:extLst>
              </a:tr>
              <a:tr h="1492560">
                <a:tc>
                  <a:txBody>
                    <a:bodyPr/>
                    <a:lstStyle/>
                    <a:p>
                      <a:pPr marL="285750" indent="-285750">
                        <a:buFont typeface="Arial" panose="020B0604020202020204" pitchFamily="34" charset="0"/>
                        <a:buChar char="•"/>
                      </a:pPr>
                      <a:r>
                        <a:rPr lang="pl-PL" dirty="0"/>
                        <a:t>Przygotowywanie</a:t>
                      </a:r>
                      <a:r>
                        <a:rPr lang="pl-PL" baseline="0" dirty="0"/>
                        <a:t> prezentacji multimedialnych lub plakatów przedstawiających zadania</a:t>
                      </a:r>
                    </a:p>
                    <a:p>
                      <a:pPr marL="285750" indent="-285750">
                        <a:buFont typeface="Arial" panose="020B0604020202020204" pitchFamily="34" charset="0"/>
                        <a:buChar char="•"/>
                      </a:pPr>
                      <a:r>
                        <a:rPr lang="pl-PL" dirty="0"/>
                        <a:t>Prezentowanie zadań przez uczniów obu grup na forum klasy</a:t>
                      </a:r>
                    </a:p>
                    <a:p>
                      <a:pPr marL="285750" indent="-285750">
                        <a:buFont typeface="Arial" panose="020B0604020202020204" pitchFamily="34" charset="0"/>
                        <a:buChar char="•"/>
                      </a:pPr>
                      <a:r>
                        <a:rPr lang="pl-PL" dirty="0"/>
                        <a:t>Pogadanka na temat przedstawionych prezentacja</a:t>
                      </a:r>
                    </a:p>
                    <a:p>
                      <a:pPr marL="285750" indent="-285750">
                        <a:buFont typeface="Arial" panose="020B0604020202020204" pitchFamily="34" charset="0"/>
                        <a:buChar char="•"/>
                      </a:pPr>
                      <a:r>
                        <a:rPr lang="pl-PL" dirty="0"/>
                        <a:t>Ocena wyników prac uczniów</a:t>
                      </a:r>
                    </a:p>
                    <a:p>
                      <a:pPr marL="0" indent="0">
                        <a:buNone/>
                      </a:pPr>
                      <a:r>
                        <a:rPr lang="pl-PL" u="sng" dirty="0"/>
                        <a:t>Prezentacja Grupy I powinna zawierać:</a:t>
                      </a:r>
                    </a:p>
                    <a:p>
                      <a:pPr marL="514350" indent="-514350">
                        <a:buAutoNum type="arabicPeriod"/>
                      </a:pPr>
                      <a:r>
                        <a:rPr lang="pl-PL" dirty="0"/>
                        <a:t>Tytuł, autorów.</a:t>
                      </a:r>
                    </a:p>
                    <a:p>
                      <a:pPr marL="514350" indent="-514350">
                        <a:buAutoNum type="arabicPeriod"/>
                      </a:pPr>
                      <a:r>
                        <a:rPr lang="pl-PL" dirty="0"/>
                        <a:t> Wypisane w punktach najważniejsze przyczyny odkryć geograficznych</a:t>
                      </a:r>
                    </a:p>
                    <a:p>
                      <a:pPr marL="514350" indent="-514350">
                        <a:buAutoNum type="arabicPeriod"/>
                      </a:pPr>
                      <a:r>
                        <a:rPr lang="pl-PL" dirty="0"/>
                        <a:t>Nazwy i rysunki urządzeń nawigacyjnych oraz krótkie ich opisy: astrolabium, busola morska, kwadrant</a:t>
                      </a:r>
                    </a:p>
                    <a:p>
                      <a:pPr marL="514350" indent="-514350">
                        <a:buAutoNum type="arabicPeriod"/>
                      </a:pPr>
                      <a:r>
                        <a:rPr lang="pl-PL" dirty="0"/>
                        <a:t>Ilustracje i krótki opis statku: karawela.</a:t>
                      </a:r>
                    </a:p>
                    <a:p>
                      <a:pPr marL="0" indent="0">
                        <a:buNone/>
                      </a:pPr>
                      <a:r>
                        <a:rPr lang="pl-PL" u="sng" dirty="0"/>
                        <a:t>Prezentacja Grupy II powinna zawierać:</a:t>
                      </a:r>
                    </a:p>
                    <a:p>
                      <a:pPr marL="0" indent="0">
                        <a:buNone/>
                      </a:pPr>
                      <a:r>
                        <a:rPr lang="pl-PL" dirty="0"/>
                        <a:t>1. Tytuł, autorów.</a:t>
                      </a:r>
                    </a:p>
                    <a:p>
                      <a:pPr marL="0" indent="0">
                        <a:buNone/>
                      </a:pPr>
                      <a:r>
                        <a:rPr lang="pl-PL" dirty="0"/>
                        <a:t>2. Ilustracje przedstawiające wymienionych w zadaniu żeglarzy, imiona i nazwiska krótkie informacje co odkryli i mapkę pokazującą podróż jaką odbyli (ewentualnie jej opis) oraz datę odkrycia.</a:t>
                      </a:r>
                    </a:p>
                    <a:p>
                      <a:pPr marL="0" indent="0">
                        <a:buNone/>
                      </a:pPr>
                      <a:r>
                        <a:rPr lang="pl-PL" dirty="0"/>
                        <a:t>3. Informacje o każdym z wymienionych żeglarzy powinna być zamieszczona na osobnym slajdzie.</a:t>
                      </a:r>
                    </a:p>
                    <a:p>
                      <a:pPr marL="0" indent="0">
                        <a:buFont typeface="Arial" panose="020B0604020202020204" pitchFamily="34" charset="0"/>
                        <a:buNone/>
                      </a:pPr>
                      <a:endParaRPr lang="pl-PL" dirty="0"/>
                    </a:p>
                    <a:p>
                      <a:endParaRPr lang="pl-PL" dirty="0"/>
                    </a:p>
                  </a:txBody>
                  <a:tcPr/>
                </a:tc>
                <a:extLst>
                  <a:ext uri="{0D108BD9-81ED-4DB2-BD59-A6C34878D82A}">
                    <a16:rowId xmlns:a16="http://schemas.microsoft.com/office/drawing/2014/main" xmlns="" val="10001"/>
                  </a:ext>
                </a:extLst>
              </a:tr>
            </a:tbl>
          </a:graphicData>
        </a:graphic>
      </p:graphicFrame>
      <p:sp>
        <p:nvSpPr>
          <p:cNvPr id="3" name="Tytuł 2"/>
          <p:cNvSpPr>
            <a:spLocks noGrp="1"/>
          </p:cNvSpPr>
          <p:nvPr>
            <p:ph type="title"/>
          </p:nvPr>
        </p:nvSpPr>
        <p:spPr/>
        <p:txBody>
          <a:bodyPr/>
          <a:lstStyle/>
          <a:p>
            <a:r>
              <a:rPr lang="pl-PL" dirty="0"/>
              <a:t>Proces – plan pracy:</a:t>
            </a:r>
          </a:p>
        </p:txBody>
      </p:sp>
    </p:spTree>
    <p:extLst>
      <p:ext uri="{BB962C8B-B14F-4D97-AF65-F5344CB8AC3E}">
        <p14:creationId xmlns:p14="http://schemas.microsoft.com/office/powerpoint/2010/main" val="110140850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ier">
  <a:themeElements>
    <a:clrScheme name="Odlewnia metali">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Papi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254</TotalTime>
  <Words>1504</Words>
  <Application>Microsoft Office PowerPoint</Application>
  <PresentationFormat>Pokaz na ekranie (4:3)</PresentationFormat>
  <Paragraphs>143</Paragraphs>
  <Slides>19</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19</vt:i4>
      </vt:variant>
    </vt:vector>
  </HeadingPairs>
  <TitlesOfParts>
    <vt:vector size="25" baseType="lpstr">
      <vt:lpstr>Arial</vt:lpstr>
      <vt:lpstr>Constantia</vt:lpstr>
      <vt:lpstr>Times New Roman</vt:lpstr>
      <vt:lpstr>Wingdings</vt:lpstr>
      <vt:lpstr>Wingdings 2</vt:lpstr>
      <vt:lpstr>Papier</vt:lpstr>
      <vt:lpstr>Wielkie odkrycia geograficzne – wielcy podróżnicy.</vt:lpstr>
      <vt:lpstr>Spis treści:</vt:lpstr>
      <vt:lpstr>Wprowadzenie:</vt:lpstr>
      <vt:lpstr>Wprowadzenie:</vt:lpstr>
      <vt:lpstr>Zadanie:</vt:lpstr>
      <vt:lpstr>Zadanie:</vt:lpstr>
      <vt:lpstr>Zadanie:</vt:lpstr>
      <vt:lpstr>Proces – plan pracy:</vt:lpstr>
      <vt:lpstr>Proces – plan pracy:</vt:lpstr>
      <vt:lpstr>Proces – plan pracy:</vt:lpstr>
      <vt:lpstr>Źródła:</vt:lpstr>
      <vt:lpstr>Ewaluacja:</vt:lpstr>
      <vt:lpstr>  </vt:lpstr>
      <vt:lpstr>Ewaluacja – ocenianie:</vt:lpstr>
      <vt:lpstr>Konkluzja:</vt:lpstr>
      <vt:lpstr>Konkluzja:</vt:lpstr>
      <vt:lpstr>Konkluzje:</vt:lpstr>
      <vt:lpstr>Poradnik dla nauczyciela:</vt:lpstr>
      <vt:lpstr>Poradnik dla nauczyciela: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Wielkie odkrycia geograficzne</dc:title>
  <dc:creator>Andrzej Smorąg</dc:creator>
  <cp:lastModifiedBy>Anna Basta</cp:lastModifiedBy>
  <cp:revision>38</cp:revision>
  <dcterms:created xsi:type="dcterms:W3CDTF">2017-02-18T14:28:14Z</dcterms:created>
  <dcterms:modified xsi:type="dcterms:W3CDTF">2020-01-14T16:29:37Z</dcterms:modified>
</cp:coreProperties>
</file>