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67" r:id="rId4"/>
    <p:sldId id="268" r:id="rId5"/>
    <p:sldId id="258" r:id="rId6"/>
    <p:sldId id="259" r:id="rId7"/>
    <p:sldId id="269" r:id="rId8"/>
    <p:sldId id="260" r:id="rId9"/>
    <p:sldId id="270" r:id="rId10"/>
    <p:sldId id="271" r:id="rId11"/>
    <p:sldId id="272" r:id="rId12"/>
    <p:sldId id="262" r:id="rId13"/>
    <p:sldId id="263" r:id="rId14"/>
    <p:sldId id="264" r:id="rId15"/>
    <p:sldId id="273" r:id="rId16"/>
    <p:sldId id="265" r:id="rId17"/>
    <p:sldId id="274" r:id="rId18"/>
    <p:sldId id="275" r:id="rId19"/>
    <p:sldId id="266" r:id="rId20"/>
    <p:sldId id="276" r:id="rId2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pl-PL"/>
              <a:t>Kliknij, aby edytować styl</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7" name="Date Placeholder 6"/>
          <p:cNvSpPr>
            <a:spLocks noGrp="1"/>
          </p:cNvSpPr>
          <p:nvPr>
            <p:ph type="dt" sz="half" idx="10"/>
          </p:nvPr>
        </p:nvSpPr>
        <p:spPr/>
        <p:txBody>
          <a:bodyPr/>
          <a:lstStyle/>
          <a:p>
            <a:fld id="{5F09F16E-064B-4934-9F2E-1DDD6C577D1B}" type="datetimeFigureOut">
              <a:rPr lang="pl-PL" smtClean="0"/>
              <a:t>15.01.2020</a:t>
            </a:fld>
            <a:endParaRPr lang="pl-PL"/>
          </a:p>
        </p:txBody>
      </p:sp>
      <p:sp>
        <p:nvSpPr>
          <p:cNvPr id="8" name="Slide Number Placeholder 7"/>
          <p:cNvSpPr>
            <a:spLocks noGrp="1"/>
          </p:cNvSpPr>
          <p:nvPr>
            <p:ph type="sldNum" sz="quarter" idx="11"/>
          </p:nvPr>
        </p:nvSpPr>
        <p:spPr/>
        <p:txBody>
          <a:bodyPr/>
          <a:lstStyle/>
          <a:p>
            <a:fld id="{2A5929F6-D724-4E7D-B413-614E9D89C5A5}" type="slidenum">
              <a:rPr lang="pl-PL" smtClean="0"/>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5F09F16E-064B-4934-9F2E-1DDD6C577D1B}"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5929F6-D724-4E7D-B413-614E9D89C5A5}"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5F09F16E-064B-4934-9F2E-1DDD6C577D1B}"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5929F6-D724-4E7D-B413-614E9D89C5A5}"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F09F16E-064B-4934-9F2E-1DDD6C577D1B}"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5929F6-D724-4E7D-B413-614E9D89C5A5}"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pl-PL"/>
              <a:t>Kliknij, aby edytować styl</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5F09F16E-064B-4934-9F2E-1DDD6C577D1B}"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2A5929F6-D724-4E7D-B413-614E9D89C5A5}" type="slidenum">
              <a:rPr lang="pl-PL" smtClean="0"/>
              <a:t>‹#›</a:t>
            </a:fld>
            <a:endParaRPr lang="pl-PL"/>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F09F16E-064B-4934-9F2E-1DDD6C577D1B}" type="datetimeFigureOut">
              <a:rPr lang="pl-PL" smtClean="0"/>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A5929F6-D724-4E7D-B413-614E9D89C5A5}" type="slidenum">
              <a:rPr lang="pl-PL" smtClean="0"/>
              <a:t>‹#›</a:t>
            </a:fld>
            <a:endParaRPr lang="pl-PL"/>
          </a:p>
        </p:txBody>
      </p:sp>
      <p:sp>
        <p:nvSpPr>
          <p:cNvPr id="9" name="Content Placeholder 8"/>
          <p:cNvSpPr>
            <a:spLocks noGrp="1"/>
          </p:cNvSpPr>
          <p:nvPr>
            <p:ph sz="quarter" idx="13"/>
          </p:nvPr>
        </p:nvSpPr>
        <p:spPr>
          <a:xfrm>
            <a:off x="365760" y="1600200"/>
            <a:ext cx="4041648" cy="4526280"/>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5F09F16E-064B-4934-9F2E-1DDD6C577D1B}" type="datetimeFigureOut">
              <a:rPr lang="pl-PL" smtClean="0"/>
              <a:t>15.01.2020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2A5929F6-D724-4E7D-B413-614E9D89C5A5}" type="slidenum">
              <a:rPr lang="pl-PL" smtClean="0"/>
              <a:t>‹#›</a:t>
            </a:fld>
            <a:endParaRPr lang="pl-PL"/>
          </a:p>
        </p:txBody>
      </p:sp>
      <p:sp>
        <p:nvSpPr>
          <p:cNvPr id="11" name="Content Placeholder 10"/>
          <p:cNvSpPr>
            <a:spLocks noGrp="1"/>
          </p:cNvSpPr>
          <p:nvPr>
            <p:ph sz="quarter" idx="13"/>
          </p:nvPr>
        </p:nvSpPr>
        <p:spPr>
          <a:xfrm>
            <a:off x="457200" y="2212848"/>
            <a:ext cx="4041648" cy="391363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5F09F16E-064B-4934-9F2E-1DDD6C577D1B}" type="datetimeFigureOut">
              <a:rPr lang="pl-PL" smtClean="0"/>
              <a:t>15.01.2020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2A5929F6-D724-4E7D-B413-614E9D89C5A5}"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09F16E-064B-4934-9F2E-1DDD6C577D1B}" type="datetimeFigureOut">
              <a:rPr lang="pl-PL" smtClean="0"/>
              <a:t>15.01.2020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2A5929F6-D724-4E7D-B413-614E9D89C5A5}"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pl-PL"/>
              <a:t>Kliknij, aby edytować styl</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F09F16E-064B-4934-9F2E-1DDD6C577D1B}" type="datetimeFigureOut">
              <a:rPr lang="pl-PL" smtClean="0"/>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A5929F6-D724-4E7D-B413-614E9D89C5A5}" type="slidenum">
              <a:rPr lang="pl-PL" smtClean="0"/>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pl-PL"/>
              <a:t>Kliknij, aby edytować styl</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5F09F16E-064B-4934-9F2E-1DDD6C577D1B}" type="datetimeFigureOut">
              <a:rPr lang="pl-PL" smtClean="0"/>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2A5929F6-D724-4E7D-B413-614E9D89C5A5}"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F09F16E-064B-4934-9F2E-1DDD6C577D1B}" type="datetimeFigureOut">
              <a:rPr lang="pl-PL" smtClean="0"/>
              <a:t>15.01.2020</a:t>
            </a:fld>
            <a:endParaRPr lang="pl-PL"/>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pl-PL"/>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2A5929F6-D724-4E7D-B413-614E9D89C5A5}" type="slidenum">
              <a:rPr lang="pl-PL" smtClean="0"/>
              <a:t>‹#›</a:t>
            </a:fld>
            <a:endParaRPr lang="pl-PL"/>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google.pl/search?q=zasady+demokracji+na+obrazach" TargetMode="External"/><Relationship Id="rId2" Type="http://schemas.openxmlformats.org/officeDocument/2006/relationships/hyperlink" Target="http://www.ceo.org.pl/pl/koss/online/4/lekcje-online#lekcja_4.2" TargetMode="External"/><Relationship Id="rId1" Type="http://schemas.openxmlformats.org/officeDocument/2006/relationships/slideLayout" Target="../slideLayouts/slideLayout2.xml"/><Relationship Id="rId6" Type="http://schemas.openxmlformats.org/officeDocument/2006/relationships/hyperlink" Target="http://www.stowarzyszenie.romowie.net/PRAWA-I-OBOWIAZKI-OBYWATELA-309.html" TargetMode="External"/><Relationship Id="rId5" Type="http://schemas.openxmlformats.org/officeDocument/2006/relationships/hyperlink" Target="http://eszkola.pl/wos/prawa-i-obowiazki-obywatelskie-4938.html?strona=2" TargetMode="External"/><Relationship Id="rId4" Type="http://schemas.openxmlformats.org/officeDocument/2006/relationships/hyperlink" Target="http://www.ceo.org.p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924943"/>
            <a:ext cx="7772400" cy="1951857"/>
          </a:xfrm>
        </p:spPr>
        <p:txBody>
          <a:bodyPr>
            <a:normAutofit/>
          </a:bodyPr>
          <a:lstStyle/>
          <a:p>
            <a:r>
              <a:rPr lang="pl-PL" sz="4000" dirty="0"/>
              <a:t>Obywatel w systemie demokratycznym – narysuj demokrację.</a:t>
            </a:r>
          </a:p>
        </p:txBody>
      </p:sp>
      <p:sp>
        <p:nvSpPr>
          <p:cNvPr id="3" name="Podtytuł 2"/>
          <p:cNvSpPr>
            <a:spLocks noGrp="1"/>
          </p:cNvSpPr>
          <p:nvPr>
            <p:ph type="subTitle" idx="1"/>
          </p:nvPr>
        </p:nvSpPr>
        <p:spPr/>
        <p:txBody>
          <a:bodyPr>
            <a:normAutofit fontScale="85000" lnSpcReduction="20000"/>
          </a:bodyPr>
          <a:lstStyle/>
          <a:p>
            <a:r>
              <a:rPr lang="pl-PL" b="1" dirty="0"/>
              <a:t>Web Quest przeznaczony dla uczniów gimnazjum w ramach zajęć z wiedzy o społeczeństwie z uczniami z dysfunkcją słuchu</a:t>
            </a:r>
          </a:p>
          <a:p>
            <a:pPr algn="l"/>
            <a:r>
              <a:rPr lang="pl-PL" b="1" dirty="0">
                <a:solidFill>
                  <a:srgbClr val="FFFF00"/>
                </a:solidFill>
              </a:rPr>
              <a:t>Opracowała: Maria Smorąg</a:t>
            </a:r>
          </a:p>
          <a:p>
            <a:endParaRPr lang="pl-PL" dirty="0"/>
          </a:p>
        </p:txBody>
      </p:sp>
      <p:pic>
        <p:nvPicPr>
          <p:cNvPr id="1026" name="Picture 2" descr="Podobny obra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328953"/>
            <a:ext cx="1069244" cy="106924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Znalezione obrazy dla zapytania flaga polski obraz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6296" y="2148742"/>
            <a:ext cx="1644354" cy="1069245"/>
          </a:xfrm>
          <a:prstGeom prst="rect">
            <a:avLst/>
          </a:prstGeom>
          <a:noFill/>
          <a:extLst>
            <a:ext uri="{909E8E84-426E-40DD-AFC4-6F175D3DCCD1}">
              <a14:hiddenFill xmlns:a14="http://schemas.microsoft.com/office/drawing/2010/main">
                <a:solidFill>
                  <a:srgbClr val="FFFFFF"/>
                </a:solidFill>
              </a14:hiddenFill>
            </a:ext>
          </a:extLst>
        </p:spPr>
      </p:pic>
      <p:pic>
        <p:nvPicPr>
          <p:cNvPr id="5" name="Obraz 4">
            <a:extLst>
              <a:ext uri="{FF2B5EF4-FFF2-40B4-BE49-F238E27FC236}">
                <a16:creationId xmlns:a16="http://schemas.microsoft.com/office/drawing/2014/main" xmlns="" id="{CF4098C3-1DAE-48C1-97CF-B42ACE8F76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7" name="Obraz 6"/>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389060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 plan pracy:</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739114091"/>
              </p:ext>
            </p:extLst>
          </p:nvPr>
        </p:nvGraphicFramePr>
        <p:xfrm>
          <a:off x="457200" y="1600200"/>
          <a:ext cx="8229600" cy="512572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pl-PL" dirty="0"/>
                        <a:t>II/III</a:t>
                      </a:r>
                      <a:r>
                        <a:rPr lang="pl-PL" baseline="0" dirty="0"/>
                        <a:t> TYDZIEŃ PRACY:</a:t>
                      </a:r>
                      <a:endParaRPr lang="pl-PL" dirty="0"/>
                    </a:p>
                  </a:txBody>
                  <a:tcPr/>
                </a:tc>
                <a:extLst>
                  <a:ext uri="{0D108BD9-81ED-4DB2-BD59-A6C34878D82A}">
                    <a16:rowId xmlns:a16="http://schemas.microsoft.com/office/drawing/2014/main" xmlns="" val="10000"/>
                  </a:ext>
                </a:extLst>
              </a:tr>
              <a:tr h="370840">
                <a:tc>
                  <a:txBody>
                    <a:bodyPr/>
                    <a:lstStyle/>
                    <a:p>
                      <a:pPr marL="285750" indent="-285750">
                        <a:buFont typeface="Arial" panose="020B0604020202020204" pitchFamily="34" charset="0"/>
                        <a:buChar char="•"/>
                      </a:pPr>
                      <a:r>
                        <a:rPr lang="pl-PL" dirty="0"/>
                        <a:t>Przygotowywanie</a:t>
                      </a:r>
                      <a:r>
                        <a:rPr lang="pl-PL" baseline="0" dirty="0"/>
                        <a:t> prezentacji multimedialnych lub plakatów przedstawiających zadania</a:t>
                      </a:r>
                    </a:p>
                    <a:p>
                      <a:r>
                        <a:rPr lang="pl-PL" dirty="0"/>
                        <a:t>Każda prezentacja powinna zawierać:</a:t>
                      </a:r>
                    </a:p>
                    <a:p>
                      <a:pPr marL="514350" indent="-514350">
                        <a:buAutoNum type="arabicPeriod"/>
                      </a:pPr>
                      <a:r>
                        <a:rPr lang="pl-PL" dirty="0"/>
                        <a:t>Imiona, nazwiska autorów.</a:t>
                      </a:r>
                    </a:p>
                    <a:p>
                      <a:pPr marL="514350" indent="-514350">
                        <a:buAutoNum type="arabicPeriod"/>
                      </a:pPr>
                      <a:r>
                        <a:rPr lang="pl-PL" dirty="0"/>
                        <a:t>Tytuł, tematykę.</a:t>
                      </a:r>
                    </a:p>
                    <a:p>
                      <a:pPr marL="514350" indent="-514350">
                        <a:buAutoNum type="arabicPeriod"/>
                      </a:pPr>
                      <a:r>
                        <a:rPr lang="pl-PL" dirty="0"/>
                        <a:t>Każdy rodzaj omawianych praw lub</a:t>
                      </a:r>
                      <a:r>
                        <a:rPr lang="pl-PL" baseline="0" dirty="0"/>
                        <a:t> obowiązków </a:t>
                      </a:r>
                      <a:r>
                        <a:rPr lang="pl-PL" dirty="0"/>
                        <a:t>powinien być na osobnym slajdzie.</a:t>
                      </a:r>
                    </a:p>
                    <a:p>
                      <a:pPr marL="514350" indent="-514350">
                        <a:buAutoNum type="arabicPeriod"/>
                      </a:pPr>
                      <a:r>
                        <a:rPr lang="pl-PL" dirty="0"/>
                        <a:t>Każdy rodzaj omawianych praw lub obowiązków, powinien być krótko omówiony (prostym słownictwem np. co oznacza wolność zrzeszania się) oraz powinien być dołączone zdjęcie, rysunek który obrazuje to prawo, jak uczniowie go rozumieją.</a:t>
                      </a:r>
                    </a:p>
                    <a:p>
                      <a:r>
                        <a:rPr lang="pl-PL" dirty="0"/>
                        <a:t>Każda grupa prezentuje swoją pracę na forum klasy</a:t>
                      </a:r>
                    </a:p>
                    <a:p>
                      <a:pPr marL="0" indent="0">
                        <a:buFont typeface="Arial" panose="020B0604020202020204" pitchFamily="34" charset="0"/>
                        <a:buNone/>
                      </a:pPr>
                      <a:endParaRPr lang="pl-PL" baseline="0" dirty="0"/>
                    </a:p>
                    <a:p>
                      <a:pPr marL="285750" indent="-285750">
                        <a:buFont typeface="Arial" panose="020B0604020202020204" pitchFamily="34" charset="0"/>
                        <a:buChar char="•"/>
                      </a:pPr>
                      <a:r>
                        <a:rPr lang="pl-PL" dirty="0"/>
                        <a:t>Prezentowanie zadań przez uczniów obu grup na forum klasy</a:t>
                      </a:r>
                    </a:p>
                    <a:p>
                      <a:pPr marL="285750" indent="-285750">
                        <a:buFont typeface="Arial" panose="020B0604020202020204" pitchFamily="34" charset="0"/>
                        <a:buChar char="•"/>
                      </a:pPr>
                      <a:r>
                        <a:rPr lang="pl-PL" dirty="0"/>
                        <a:t>Pogadanka na temat przedstawionych prezentacja</a:t>
                      </a:r>
                    </a:p>
                    <a:p>
                      <a:pPr marL="285750" indent="-285750">
                        <a:buFont typeface="Arial" panose="020B0604020202020204" pitchFamily="34" charset="0"/>
                        <a:buChar char="•"/>
                      </a:pPr>
                      <a:r>
                        <a:rPr lang="pl-PL" dirty="0"/>
                        <a:t>Ocena wyników prac uczniów</a:t>
                      </a:r>
                    </a:p>
                    <a:p>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447002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 plan pracy:</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858636484"/>
              </p:ext>
            </p:extLst>
          </p:nvPr>
        </p:nvGraphicFramePr>
        <p:xfrm>
          <a:off x="457200" y="1600200"/>
          <a:ext cx="8229600" cy="402844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pl-PL" dirty="0"/>
                        <a:t>III/IV</a:t>
                      </a:r>
                      <a:r>
                        <a:rPr lang="pl-PL" baseline="0" dirty="0"/>
                        <a:t> TYDZIEŃ PRACY:</a:t>
                      </a:r>
                      <a:endParaRPr lang="pl-PL" dirty="0"/>
                    </a:p>
                  </a:txBody>
                  <a:tcPr/>
                </a:tc>
                <a:extLst>
                  <a:ext uri="{0D108BD9-81ED-4DB2-BD59-A6C34878D82A}">
                    <a16:rowId xmlns:a16="http://schemas.microsoft.com/office/drawing/2014/main" xmlns="" val="10000"/>
                  </a:ext>
                </a:extLst>
              </a:tr>
              <a:tr h="370840">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dirty="0"/>
                        <a:t>W drugiej części zadania uczniowie mają wykonać mapę myśli obrazującą prawa i</a:t>
                      </a:r>
                      <a:r>
                        <a:rPr lang="pl-PL" baseline="0" dirty="0"/>
                        <a:t> obowiązki</a:t>
                      </a:r>
                      <a:r>
                        <a:rPr lang="pl-PL" dirty="0"/>
                        <a:t> obywatelskie w systemie demokratycznym. Uczniowie mogą wykorzystać obrazy użyte w swoich prezentacjach lub narysować własne, ale zrozumiałe dla wszystkich.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dirty="0"/>
                        <a:t>Uczniowie wspólnie decydują, które prawa chcą wyszczególnić na swojej mapie myśli, które są dla nich najważniejsze z punktu widzenia obywatela. </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dirty="0"/>
                        <a:t>Przed rozpoczęciem pracy uczniowie ustalają czy opracowując</a:t>
                      </a:r>
                      <a:r>
                        <a:rPr lang="pl-PL" baseline="0" dirty="0"/>
                        <a:t> mapę myśli korzystają tylko w wydrukowanych ilustracji ze swoich prezentacji, czy sami wykonują rysunki lub wyszukują </a:t>
                      </a:r>
                      <a:r>
                        <a:rPr lang="pl-PL" dirty="0"/>
                        <a:t>odpowiednie ilustracje np. z czasopism,</a:t>
                      </a:r>
                      <a:r>
                        <a:rPr lang="pl-PL" baseline="0" dirty="0"/>
                        <a:t> Internetu.</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pl-PL" baseline="0" dirty="0"/>
                        <a:t>Po zakończeniu wspólne pracy – wykonaniu mapy myśli „</a:t>
                      </a:r>
                      <a:r>
                        <a:rPr lang="pl-PL" dirty="0"/>
                        <a:t>Demokracja – tak ją widzę”,</a:t>
                      </a:r>
                      <a:r>
                        <a:rPr lang="pl-PL" baseline="0" dirty="0"/>
                        <a:t> uczniowie wspólnie odczytują i analizują swoją zamieszczone na niej informacje.</a:t>
                      </a:r>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7043967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Źródła:</a:t>
            </a:r>
          </a:p>
        </p:txBody>
      </p:sp>
      <p:sp>
        <p:nvSpPr>
          <p:cNvPr id="3" name="Symbol zastępczy zawartości 2"/>
          <p:cNvSpPr>
            <a:spLocks noGrp="1"/>
          </p:cNvSpPr>
          <p:nvPr>
            <p:ph idx="1"/>
          </p:nvPr>
        </p:nvSpPr>
        <p:spPr/>
        <p:txBody>
          <a:bodyPr>
            <a:normAutofit/>
          </a:bodyPr>
          <a:lstStyle/>
          <a:p>
            <a:r>
              <a:rPr lang="pl-PL" dirty="0">
                <a:hlinkClick r:id="rId2"/>
              </a:rPr>
              <a:t>http://www.ceo.org.pl/pl/koss/online/4/lekcje-online#lekcja_4.2</a:t>
            </a:r>
            <a:endParaRPr lang="pl-PL" dirty="0"/>
          </a:p>
          <a:p>
            <a:r>
              <a:rPr lang="pl-PL" dirty="0"/>
              <a:t>C:\Users\Andrzej\Desktop\zasady_demokracji_plakat.pdf</a:t>
            </a:r>
          </a:p>
          <a:p>
            <a:r>
              <a:rPr lang="pl-PL" dirty="0">
                <a:hlinkClick r:id="rId3"/>
              </a:rPr>
              <a:t>https://www.google.pl/search?q=zasady+demokracji+na+obrazach</a:t>
            </a:r>
            <a:endParaRPr lang="pl-PL" dirty="0"/>
          </a:p>
          <a:p>
            <a:r>
              <a:rPr lang="pl-PL" dirty="0">
                <a:hlinkClick r:id="rId4"/>
              </a:rPr>
              <a:t>www.ceo.org.pl</a:t>
            </a:r>
            <a:endParaRPr lang="pl-PL" dirty="0"/>
          </a:p>
          <a:p>
            <a:r>
              <a:rPr lang="pl-PL" dirty="0">
                <a:hlinkClick r:id="rId5"/>
              </a:rPr>
              <a:t>http://eszkola.pl/wos/prawa-i-obowiazki-obywatelskie-4938.html?strona=2</a:t>
            </a:r>
            <a:endParaRPr lang="pl-PL" dirty="0"/>
          </a:p>
          <a:p>
            <a:r>
              <a:rPr lang="pl-PL" dirty="0">
                <a:hlinkClick r:id="rId6"/>
              </a:rPr>
              <a:t>http://www.stowarzyszenie.romowie.net/PRAWA-I-OBOWIAZKI-OBYWATELA-309.html</a:t>
            </a:r>
            <a:endParaRPr lang="pl-PL" dirty="0"/>
          </a:p>
          <a:p>
            <a:endParaRPr lang="pl-PL" dirty="0"/>
          </a:p>
          <a:p>
            <a:endParaRPr lang="pl-PL" dirty="0"/>
          </a:p>
        </p:txBody>
      </p:sp>
    </p:spTree>
    <p:extLst>
      <p:ext uri="{BB962C8B-B14F-4D97-AF65-F5344CB8AC3E}">
        <p14:creationId xmlns:p14="http://schemas.microsoft.com/office/powerpoint/2010/main" val="12871314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
            </a:r>
            <a:br>
              <a:rPr lang="pl-PL" dirty="0"/>
            </a:br>
            <a:r>
              <a:rPr lang="pl-PL" dirty="0"/>
              <a:t>Ewaluacja:</a:t>
            </a:r>
            <a:br>
              <a:rPr lang="pl-PL" dirty="0"/>
            </a:br>
            <a:endParaRPr lang="pl-PL"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441376077"/>
              </p:ext>
            </p:extLst>
          </p:nvPr>
        </p:nvGraphicFramePr>
        <p:xfrm>
          <a:off x="457200" y="1600200"/>
          <a:ext cx="8229600" cy="494284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70840">
                <a:tc>
                  <a:txBody>
                    <a:bodyPr/>
                    <a:lstStyle/>
                    <a:p>
                      <a:r>
                        <a:rPr lang="pl-PL" b="1" dirty="0"/>
                        <a:t>Zawartość merytoryczna</a:t>
                      </a:r>
                      <a:r>
                        <a:rPr lang="pl-PL" b="1" baseline="0" dirty="0"/>
                        <a:t> prezentacji -</a:t>
                      </a:r>
                      <a:endParaRPr lang="pl-PL" b="1" dirty="0"/>
                    </a:p>
                    <a:p>
                      <a:r>
                        <a:rPr lang="pl-PL" b="1" dirty="0"/>
                        <a:t>I część zadania</a:t>
                      </a:r>
                    </a:p>
                  </a:txBody>
                  <a:tcPr/>
                </a:tc>
                <a:tc>
                  <a:txBody>
                    <a:bodyPr/>
                    <a:lstStyle/>
                    <a:p>
                      <a:r>
                        <a:rPr lang="pl-PL" dirty="0"/>
                        <a:t>Informacja niepełna, często nie na temat. Wykorzystanie źródeł powierzchowne.</a:t>
                      </a:r>
                    </a:p>
                  </a:txBody>
                  <a:tcPr/>
                </a:tc>
                <a:tc>
                  <a:txBody>
                    <a:bodyPr/>
                    <a:lstStyle/>
                    <a:p>
                      <a:r>
                        <a:rPr lang="pl-PL" dirty="0"/>
                        <a:t>Opracowanie wszystkich zagadnień zgodnie z tematem. Wykorzystanie większości podanych źródeł</a:t>
                      </a:r>
                    </a:p>
                  </a:txBody>
                  <a:tcPr/>
                </a:tc>
                <a:tc>
                  <a:txBody>
                    <a:bodyPr/>
                    <a:lstStyle/>
                    <a:p>
                      <a:r>
                        <a:rPr lang="pl-PL" dirty="0"/>
                        <a:t>Wyczerpujące opracowanie tematu. Pełne wykorzystanie podanych źródeł oraz innych informacji.</a:t>
                      </a:r>
                    </a:p>
                  </a:txBody>
                  <a:tcPr/>
                </a:tc>
                <a:extLst>
                  <a:ext uri="{0D108BD9-81ED-4DB2-BD59-A6C34878D82A}">
                    <a16:rowId xmlns:a16="http://schemas.microsoft.com/office/drawing/2014/main" xmlns="" val="10001"/>
                  </a:ext>
                </a:extLst>
              </a:tr>
              <a:tr h="370840">
                <a:tc>
                  <a:txBody>
                    <a:bodyPr/>
                    <a:lstStyle/>
                    <a:p>
                      <a:r>
                        <a:rPr lang="pl-PL" b="1" dirty="0"/>
                        <a:t>Wrażenia wizualne</a:t>
                      </a:r>
                    </a:p>
                  </a:txBody>
                  <a:tcPr/>
                </a:tc>
                <a:tc>
                  <a:txBody>
                    <a:bodyPr/>
                    <a:lstStyle/>
                    <a:p>
                      <a:r>
                        <a:rPr lang="pl-PL" dirty="0"/>
                        <a:t>Złe rozplanowanie elementów na slajdzie. Słabo czytelna praca, nieestetyczna.</a:t>
                      </a:r>
                    </a:p>
                  </a:txBody>
                  <a:tcPr/>
                </a:tc>
                <a:tc>
                  <a:txBody>
                    <a:bodyPr/>
                    <a:lstStyle/>
                    <a:p>
                      <a:r>
                        <a:rPr lang="pl-PL" dirty="0"/>
                        <a:t>Treść poprawnie rozmieszczona. Odpowiednia ilość slajdów, praca czytelna.</a:t>
                      </a:r>
                    </a:p>
                  </a:txBody>
                  <a:tcPr/>
                </a:tc>
                <a:tc>
                  <a:txBody>
                    <a:bodyPr/>
                    <a:lstStyle/>
                    <a:p>
                      <a:r>
                        <a:rPr lang="pl-PL" dirty="0"/>
                        <a:t>Przejrzysta, czytelna, estetyczna praca. Treść uporządkowana. Odpowiednio dobrane elementy graficzne</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1589537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424613255"/>
              </p:ext>
            </p:extLst>
          </p:nvPr>
        </p:nvGraphicFramePr>
        <p:xfrm>
          <a:off x="457200" y="1600200"/>
          <a:ext cx="8229600" cy="53390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a:tc>
                <a:tc>
                  <a:txBody>
                    <a:bodyPr/>
                    <a:lstStyle/>
                    <a:p>
                      <a:r>
                        <a:rPr lang="pl-PL" dirty="0" err="1"/>
                        <a:t>1p</a:t>
                      </a:r>
                      <a:r>
                        <a:rPr lang="pl-PL" dirty="0"/>
                        <a:t>.</a:t>
                      </a:r>
                    </a:p>
                  </a:txBody>
                  <a:tcPr/>
                </a:tc>
                <a:tc>
                  <a:txBody>
                    <a:bodyPr/>
                    <a:lstStyle/>
                    <a:p>
                      <a:r>
                        <a:rPr lang="pl-PL" dirty="0" err="1"/>
                        <a:t>2p</a:t>
                      </a:r>
                      <a:r>
                        <a:rPr lang="pl-PL" dirty="0"/>
                        <a:t>.</a:t>
                      </a:r>
                    </a:p>
                  </a:txBody>
                  <a:tcPr/>
                </a:tc>
                <a:tc>
                  <a:txBody>
                    <a:bodyPr/>
                    <a:lstStyle/>
                    <a:p>
                      <a:r>
                        <a:rPr lang="pl-PL" dirty="0" err="1"/>
                        <a:t>3p</a:t>
                      </a:r>
                      <a:r>
                        <a:rPr lang="pl-PL" dirty="0"/>
                        <a:t>.</a:t>
                      </a:r>
                    </a:p>
                  </a:txBody>
                  <a:tcPr/>
                </a:tc>
                <a:extLst>
                  <a:ext uri="{0D108BD9-81ED-4DB2-BD59-A6C34878D82A}">
                    <a16:rowId xmlns:a16="http://schemas.microsoft.com/office/drawing/2014/main" xmlns="" val="10000"/>
                  </a:ext>
                </a:extLst>
              </a:tr>
              <a:tr h="370840">
                <a:tc>
                  <a:txBody>
                    <a:bodyPr/>
                    <a:lstStyle/>
                    <a:p>
                      <a:r>
                        <a:rPr lang="pl-PL" b="1" dirty="0"/>
                        <a:t>Pokaz</a:t>
                      </a:r>
                      <a:r>
                        <a:rPr lang="pl-PL" b="1" baseline="0" dirty="0"/>
                        <a:t> prezentacji</a:t>
                      </a:r>
                      <a:endParaRPr lang="pl-PL" b="1" dirty="0"/>
                    </a:p>
                  </a:txBody>
                  <a:tcPr/>
                </a:tc>
                <a:tc>
                  <a:txBody>
                    <a:bodyPr/>
                    <a:lstStyle/>
                    <a:p>
                      <a:r>
                        <a:rPr lang="pl-PL" dirty="0"/>
                        <a:t>Prezentacja tylko przeczytana (zamigana), słaba znajomość</a:t>
                      </a:r>
                      <a:r>
                        <a:rPr lang="pl-PL" baseline="0" dirty="0"/>
                        <a:t> tematu, słownictwa. Brak odpowiedzi na pytania nauczyciela</a:t>
                      </a:r>
                      <a:endParaRPr lang="pl-PL" dirty="0"/>
                    </a:p>
                  </a:txBody>
                  <a:tcPr/>
                </a:tc>
                <a:tc>
                  <a:txBody>
                    <a:bodyPr/>
                    <a:lstStyle/>
                    <a:p>
                      <a:r>
                        <a:rPr lang="pl-PL" dirty="0"/>
                        <a:t>Prezentacja częściowo przeczytana, częściowo samodzielnie</a:t>
                      </a:r>
                      <a:r>
                        <a:rPr lang="pl-PL" baseline="0" dirty="0"/>
                        <a:t> powiedziana (zamigana). Słabe odpowiedzi na pytania nauczyciela</a:t>
                      </a:r>
                      <a:endParaRPr lang="pl-PL" dirty="0"/>
                    </a:p>
                  </a:txBody>
                  <a:tcPr/>
                </a:tc>
                <a:tc>
                  <a:txBody>
                    <a:bodyPr/>
                    <a:lstStyle/>
                    <a:p>
                      <a:r>
                        <a:rPr lang="pl-PL" dirty="0"/>
                        <a:t>Prezentacja przedstawiona samodzielnie, duża</a:t>
                      </a:r>
                      <a:r>
                        <a:rPr lang="pl-PL" baseline="0" dirty="0"/>
                        <a:t> znajomość tematu. Dobre odpowiedzi na pytania nauczyciela</a:t>
                      </a:r>
                      <a:endParaRPr lang="pl-PL" dirty="0"/>
                    </a:p>
                  </a:txBody>
                  <a:tcPr/>
                </a:tc>
                <a:extLst>
                  <a:ext uri="{0D108BD9-81ED-4DB2-BD59-A6C34878D82A}">
                    <a16:rowId xmlns:a16="http://schemas.microsoft.com/office/drawing/2014/main" xmlns="" val="10001"/>
                  </a:ext>
                </a:extLst>
              </a:tr>
              <a:tr h="370840">
                <a:tc>
                  <a:txBody>
                    <a:bodyPr/>
                    <a:lstStyle/>
                    <a:p>
                      <a:r>
                        <a:rPr lang="pl-PL" b="1" dirty="0"/>
                        <a:t>Zaangażowanie grupy i umiejętność współpracy – II część</a:t>
                      </a:r>
                      <a:r>
                        <a:rPr lang="pl-PL" b="1" baseline="0" dirty="0"/>
                        <a:t> zadania </a:t>
                      </a:r>
                      <a:r>
                        <a:rPr lang="pl-PL" sz="1100" b="1" baseline="0" dirty="0"/>
                        <a:t>(w tej części zadania punkty przyznajemy indywidualnie a następnie sumujemy dla obu grup)</a:t>
                      </a:r>
                      <a:endParaRPr lang="pl-PL" sz="1100" b="1" dirty="0"/>
                    </a:p>
                  </a:txBody>
                  <a:tcPr marL="94493" marR="94493"/>
                </a:tc>
                <a:tc>
                  <a:txBody>
                    <a:bodyPr/>
                    <a:lstStyle/>
                    <a:p>
                      <a:r>
                        <a:rPr lang="pl-PL" dirty="0"/>
                        <a:t>Brak zaangażowania w pracę wszystkich członków grupy,</a:t>
                      </a:r>
                      <a:r>
                        <a:rPr lang="pl-PL" baseline="0" dirty="0"/>
                        <a:t> słaba komunikacja w grupie. </a:t>
                      </a:r>
                      <a:endParaRPr lang="pl-PL" dirty="0"/>
                    </a:p>
                  </a:txBody>
                  <a:tcPr marL="94493" marR="94493"/>
                </a:tc>
                <a:tc>
                  <a:txBody>
                    <a:bodyPr/>
                    <a:lstStyle/>
                    <a:p>
                      <a:r>
                        <a:rPr lang="pl-PL" dirty="0"/>
                        <a:t>Zaangażowanie w pracę całej grupy. Drobne nieporozumienia.</a:t>
                      </a:r>
                    </a:p>
                  </a:txBody>
                  <a:tcPr marL="94493" marR="94493"/>
                </a:tc>
                <a:tc>
                  <a:txBody>
                    <a:bodyPr/>
                    <a:lstStyle/>
                    <a:p>
                      <a:r>
                        <a:rPr lang="pl-PL" dirty="0"/>
                        <a:t>Bardzo dobra współpraca w grupie. Zrozumiała komunikacja i wymiana informacji.</a:t>
                      </a:r>
                    </a:p>
                  </a:txBody>
                  <a:tcPr marL="94493" marR="94493"/>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34574589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 – </a:t>
            </a:r>
            <a:r>
              <a:rPr lang="pl-PL" dirty="0">
                <a:solidFill>
                  <a:srgbClr val="FF0000"/>
                </a:solidFill>
              </a:rPr>
              <a:t>ocena</a:t>
            </a:r>
            <a:r>
              <a:rPr lang="pl-PL" dirty="0"/>
              <a:t>:</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100738700"/>
              </p:ext>
            </p:extLst>
          </p:nvPr>
        </p:nvGraphicFramePr>
        <p:xfrm>
          <a:off x="539552" y="1988841"/>
          <a:ext cx="8229600" cy="4036039"/>
        </p:xfrm>
        <a:graphic>
          <a:graphicData uri="http://schemas.openxmlformats.org/drawingml/2006/table">
            <a:tbl>
              <a:tblPr firstRow="1" bandRow="1">
                <a:tableStyleId>{5C22544A-7EE6-4342-B048-85BDC9FD1C3A}</a:tableStyleId>
              </a:tblPr>
              <a:tblGrid>
                <a:gridCol w="3898776">
                  <a:extLst>
                    <a:ext uri="{9D8B030D-6E8A-4147-A177-3AD203B41FA5}">
                      <a16:colId xmlns:a16="http://schemas.microsoft.com/office/drawing/2014/main" xmlns="" val="20000"/>
                    </a:ext>
                  </a:extLst>
                </a:gridCol>
                <a:gridCol w="4330824">
                  <a:extLst>
                    <a:ext uri="{9D8B030D-6E8A-4147-A177-3AD203B41FA5}">
                      <a16:colId xmlns:a16="http://schemas.microsoft.com/office/drawing/2014/main" xmlns="" val="20001"/>
                    </a:ext>
                  </a:extLst>
                </a:gridCol>
              </a:tblGrid>
              <a:tr h="576577">
                <a:tc>
                  <a:txBody>
                    <a:bodyPr/>
                    <a:lstStyle/>
                    <a:p>
                      <a:pPr algn="ctr"/>
                      <a:r>
                        <a:rPr lang="pl-PL" dirty="0">
                          <a:effectLst/>
                        </a:rPr>
                        <a:t>PUNKTY</a:t>
                      </a:r>
                    </a:p>
                  </a:txBody>
                  <a:tcPr marL="68580" marR="68580" marT="0" marB="0"/>
                </a:tc>
                <a:tc>
                  <a:txBody>
                    <a:bodyPr/>
                    <a:lstStyle/>
                    <a:p>
                      <a:pPr algn="ctr"/>
                      <a:r>
                        <a:rPr lang="pl-PL" sz="1800" dirty="0">
                          <a:effectLst/>
                          <a:latin typeface="Times New Roman"/>
                        </a:rPr>
                        <a:t>OCENA</a:t>
                      </a:r>
                      <a:endParaRPr lang="pl-PL" sz="1800" dirty="0">
                        <a:effectLst/>
                      </a:endParaRPr>
                    </a:p>
                  </a:txBody>
                  <a:tcPr marL="68580" marR="68580" marT="0" marB="0"/>
                </a:tc>
                <a:extLst>
                  <a:ext uri="{0D108BD9-81ED-4DB2-BD59-A6C34878D82A}">
                    <a16:rowId xmlns:a16="http://schemas.microsoft.com/office/drawing/2014/main" xmlns="" val="10000"/>
                  </a:ext>
                </a:extLst>
              </a:tr>
              <a:tr h="576577">
                <a:tc>
                  <a:txBody>
                    <a:bodyPr/>
                    <a:lstStyle/>
                    <a:p>
                      <a:pPr algn="ctr"/>
                      <a:r>
                        <a:rPr lang="pl-PL" dirty="0">
                          <a:effectLst/>
                        </a:rPr>
                        <a:t>   &lt;2</a:t>
                      </a:r>
                    </a:p>
                  </a:txBody>
                  <a:tcPr marL="68580" marR="68580" marT="0" marB="0"/>
                </a:tc>
                <a:tc>
                  <a:txBody>
                    <a:bodyPr/>
                    <a:lstStyle/>
                    <a:p>
                      <a:pPr algn="ctr"/>
                      <a:r>
                        <a:rPr lang="pl-PL" dirty="0">
                          <a:effectLst/>
                        </a:rPr>
                        <a:t>Niedostateczna</a:t>
                      </a:r>
                    </a:p>
                  </a:txBody>
                  <a:tcPr marL="68580" marR="68580" marT="0" marB="0"/>
                </a:tc>
                <a:extLst>
                  <a:ext uri="{0D108BD9-81ED-4DB2-BD59-A6C34878D82A}">
                    <a16:rowId xmlns:a16="http://schemas.microsoft.com/office/drawing/2014/main" xmlns="" val="10001"/>
                  </a:ext>
                </a:extLst>
              </a:tr>
              <a:tr h="576577">
                <a:tc>
                  <a:txBody>
                    <a:bodyPr/>
                    <a:lstStyle/>
                    <a:p>
                      <a:pPr algn="ctr"/>
                      <a:r>
                        <a:rPr lang="pl-PL" dirty="0">
                          <a:effectLst/>
                        </a:rPr>
                        <a:t>  4-3</a:t>
                      </a:r>
                    </a:p>
                  </a:txBody>
                  <a:tcPr marL="68580" marR="68580" marT="0" marB="0"/>
                </a:tc>
                <a:tc>
                  <a:txBody>
                    <a:bodyPr/>
                    <a:lstStyle/>
                    <a:p>
                      <a:pPr algn="ctr"/>
                      <a:r>
                        <a:rPr lang="pl-PL" dirty="0">
                          <a:effectLst/>
                        </a:rPr>
                        <a:t>Dopuszczająca</a:t>
                      </a:r>
                    </a:p>
                  </a:txBody>
                  <a:tcPr marL="68580" marR="68580" marT="0" marB="0"/>
                </a:tc>
                <a:extLst>
                  <a:ext uri="{0D108BD9-81ED-4DB2-BD59-A6C34878D82A}">
                    <a16:rowId xmlns:a16="http://schemas.microsoft.com/office/drawing/2014/main" xmlns="" val="10002"/>
                  </a:ext>
                </a:extLst>
              </a:tr>
              <a:tr h="576577">
                <a:tc>
                  <a:txBody>
                    <a:bodyPr/>
                    <a:lstStyle/>
                    <a:p>
                      <a:pPr algn="ctr"/>
                      <a:r>
                        <a:rPr lang="pl-PL" dirty="0">
                          <a:effectLst/>
                        </a:rPr>
                        <a:t>6-5</a:t>
                      </a:r>
                    </a:p>
                  </a:txBody>
                  <a:tcPr marL="68580" marR="68580" marT="0" marB="0"/>
                </a:tc>
                <a:tc>
                  <a:txBody>
                    <a:bodyPr/>
                    <a:lstStyle/>
                    <a:p>
                      <a:pPr algn="ctr"/>
                      <a:r>
                        <a:rPr lang="pl-PL" dirty="0">
                          <a:effectLst/>
                        </a:rPr>
                        <a:t>Dostateczna</a:t>
                      </a:r>
                    </a:p>
                  </a:txBody>
                  <a:tcPr marL="68580" marR="68580" marT="0" marB="0"/>
                </a:tc>
                <a:extLst>
                  <a:ext uri="{0D108BD9-81ED-4DB2-BD59-A6C34878D82A}">
                    <a16:rowId xmlns:a16="http://schemas.microsoft.com/office/drawing/2014/main" xmlns="" val="10003"/>
                  </a:ext>
                </a:extLst>
              </a:tr>
              <a:tr h="576577">
                <a:tc>
                  <a:txBody>
                    <a:bodyPr/>
                    <a:lstStyle/>
                    <a:p>
                      <a:pPr algn="ctr"/>
                      <a:r>
                        <a:rPr lang="pl-PL" dirty="0">
                          <a:effectLst/>
                        </a:rPr>
                        <a:t>8-7</a:t>
                      </a:r>
                    </a:p>
                  </a:txBody>
                  <a:tcPr marL="68580" marR="68580" marT="0" marB="0"/>
                </a:tc>
                <a:tc>
                  <a:txBody>
                    <a:bodyPr/>
                    <a:lstStyle/>
                    <a:p>
                      <a:pPr algn="ctr"/>
                      <a:r>
                        <a:rPr lang="pl-PL" dirty="0">
                          <a:effectLst/>
                        </a:rPr>
                        <a:t>Dobra</a:t>
                      </a:r>
                    </a:p>
                  </a:txBody>
                  <a:tcPr marL="68580" marR="68580" marT="0" marB="0"/>
                </a:tc>
                <a:extLst>
                  <a:ext uri="{0D108BD9-81ED-4DB2-BD59-A6C34878D82A}">
                    <a16:rowId xmlns:a16="http://schemas.microsoft.com/office/drawing/2014/main" xmlns="" val="10004"/>
                  </a:ext>
                </a:extLst>
              </a:tr>
              <a:tr h="576577">
                <a:tc>
                  <a:txBody>
                    <a:bodyPr/>
                    <a:lstStyle/>
                    <a:p>
                      <a:pPr algn="ctr"/>
                      <a:r>
                        <a:rPr lang="pl-PL" dirty="0">
                          <a:effectLst/>
                        </a:rPr>
                        <a:t> 9-10</a:t>
                      </a:r>
                    </a:p>
                  </a:txBody>
                  <a:tcPr marL="68580" marR="68580" marT="0" marB="0"/>
                </a:tc>
                <a:tc>
                  <a:txBody>
                    <a:bodyPr/>
                    <a:lstStyle/>
                    <a:p>
                      <a:pPr algn="ctr"/>
                      <a:r>
                        <a:rPr lang="pl-PL" dirty="0">
                          <a:effectLst/>
                        </a:rPr>
                        <a:t>Bardzo Dobra</a:t>
                      </a:r>
                    </a:p>
                  </a:txBody>
                  <a:tcPr marL="68580" marR="68580" marT="0" marB="0"/>
                </a:tc>
                <a:extLst>
                  <a:ext uri="{0D108BD9-81ED-4DB2-BD59-A6C34878D82A}">
                    <a16:rowId xmlns:a16="http://schemas.microsoft.com/office/drawing/2014/main" xmlns="" val="10005"/>
                  </a:ext>
                </a:extLst>
              </a:tr>
              <a:tr h="576577">
                <a:tc>
                  <a:txBody>
                    <a:bodyPr/>
                    <a:lstStyle/>
                    <a:p>
                      <a:pPr algn="ctr"/>
                      <a:r>
                        <a:rPr lang="pl-PL" dirty="0">
                          <a:effectLst/>
                        </a:rPr>
                        <a:t> 11-12</a:t>
                      </a:r>
                    </a:p>
                  </a:txBody>
                  <a:tcPr marL="68580" marR="68580" marT="0" marB="0"/>
                </a:tc>
                <a:tc>
                  <a:txBody>
                    <a:bodyPr/>
                    <a:lstStyle/>
                    <a:p>
                      <a:pPr algn="ctr"/>
                      <a:r>
                        <a:rPr lang="pl-PL" dirty="0">
                          <a:effectLst/>
                        </a:rPr>
                        <a:t>Celująca</a:t>
                      </a: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4599297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Konkluzja:</a:t>
            </a:r>
          </a:p>
        </p:txBody>
      </p:sp>
      <p:sp>
        <p:nvSpPr>
          <p:cNvPr id="3" name="Symbol zastępczy zawartości 2"/>
          <p:cNvSpPr>
            <a:spLocks noGrp="1"/>
          </p:cNvSpPr>
          <p:nvPr>
            <p:ph idx="1"/>
          </p:nvPr>
        </p:nvSpPr>
        <p:spPr/>
        <p:txBody>
          <a:bodyPr>
            <a:normAutofit/>
          </a:bodyPr>
          <a:lstStyle/>
          <a:p>
            <a:r>
              <a:rPr lang="pl-PL" dirty="0"/>
              <a:t> Projekt ten pozwolił Wam zrozumieć, co oznacza dla zwykłego obywatela życie w państwie demokratycznym.</a:t>
            </a:r>
          </a:p>
          <a:p>
            <a:r>
              <a:rPr lang="pl-PL" dirty="0"/>
              <a:t>Poznaliście </a:t>
            </a:r>
            <a:r>
              <a:rPr lang="pl-PL" b="1" dirty="0"/>
              <a:t>prawa</a:t>
            </a:r>
            <a:r>
              <a:rPr lang="pl-PL" dirty="0"/>
              <a:t> jakie przysługują obywatelom państw w systemie demokratycznym i co one oznaczają .</a:t>
            </a:r>
          </a:p>
          <a:p>
            <a:r>
              <a:rPr lang="pl-PL" dirty="0"/>
              <a:t>Poznaliście podstawowe </a:t>
            </a:r>
            <a:r>
              <a:rPr lang="pl-PL" b="1" dirty="0"/>
              <a:t>obowiązki</a:t>
            </a:r>
            <a:r>
              <a:rPr lang="pl-PL" dirty="0"/>
              <a:t> jakie nakłada na obywateli państwo w systemie demokratycznym.</a:t>
            </a:r>
          </a:p>
          <a:p>
            <a:r>
              <a:rPr lang="pl-PL" dirty="0"/>
              <a:t>Mogliście utrwalać poznane prawa demokracji  poprzez rysunek, obraz tworząc mapę myśli.</a:t>
            </a:r>
          </a:p>
          <a:p>
            <a:endParaRPr lang="pl-PL" dirty="0"/>
          </a:p>
          <a:p>
            <a:endParaRPr lang="pl-PL" dirty="0"/>
          </a:p>
          <a:p>
            <a:endParaRPr lang="pl-PL" dirty="0"/>
          </a:p>
        </p:txBody>
      </p:sp>
    </p:spTree>
    <p:extLst>
      <p:ext uri="{BB962C8B-B14F-4D97-AF65-F5344CB8AC3E}">
        <p14:creationId xmlns:p14="http://schemas.microsoft.com/office/powerpoint/2010/main" val="1285235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Konkluzje:</a:t>
            </a:r>
          </a:p>
        </p:txBody>
      </p:sp>
      <p:sp>
        <p:nvSpPr>
          <p:cNvPr id="3" name="Symbol zastępczy zawartości 2"/>
          <p:cNvSpPr>
            <a:spLocks noGrp="1"/>
          </p:cNvSpPr>
          <p:nvPr>
            <p:ph idx="1"/>
          </p:nvPr>
        </p:nvSpPr>
        <p:spPr/>
        <p:txBody>
          <a:bodyPr>
            <a:normAutofit fontScale="85000" lnSpcReduction="20000"/>
          </a:bodyPr>
          <a:lstStyle/>
          <a:p>
            <a:r>
              <a:rPr lang="pl-PL" dirty="0"/>
              <a:t>Poznaliście prawa obywatelskie z jakich możemy korzystać na co dzień. To bardzo ważne, aby znać swoje prawa i pamiętać o nich w ten sposób tworzy się dobre, demokratyczne społeczeństwo.</a:t>
            </a:r>
          </a:p>
          <a:p>
            <a:r>
              <a:rPr lang="pl-PL" dirty="0"/>
              <a:t>Mieliście niepowtarzalna okazję poznać </a:t>
            </a:r>
            <a:r>
              <a:rPr lang="pl-PL" dirty="0" err="1"/>
              <a:t>Demusia</a:t>
            </a:r>
            <a:r>
              <a:rPr lang="pl-PL" dirty="0"/>
              <a:t> i posłuchać jego historii o początkach demokracji oraz poznać przyczynę jego ciągłego przemieszczania się.</a:t>
            </a:r>
          </a:p>
          <a:p>
            <a:r>
              <a:rPr lang="pl-PL" dirty="0"/>
              <a:t>Projekt ten miał też, na celu pokazanie wam, że nadal są na świecie państwa, w których obywatel nie ma żadnych praw, gdzie trwają wojny, gdzie giną ludzie, gdzie obywatele marzą o podstawowych prawach jak prawo do życia, wolności, czy wolności słowa.</a:t>
            </a:r>
          </a:p>
          <a:p>
            <a:r>
              <a:rPr lang="pl-PL" dirty="0"/>
              <a:t>Mogliście też pokazać waszą wyobraźnię i przedstawić za pomocą obrazu, jak rozumiecie współczesne zasady demokracji. Warto je utrwalać zarówno za pomocą słów jak i obrazów, pozwala nam to lepiej je zrozumieć i zapamiętać.</a:t>
            </a:r>
          </a:p>
        </p:txBody>
      </p:sp>
    </p:spTree>
    <p:extLst>
      <p:ext uri="{BB962C8B-B14F-4D97-AF65-F5344CB8AC3E}">
        <p14:creationId xmlns:p14="http://schemas.microsoft.com/office/powerpoint/2010/main" val="2566914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Konkluzje: </a:t>
            </a:r>
          </a:p>
        </p:txBody>
      </p:sp>
      <p:sp>
        <p:nvSpPr>
          <p:cNvPr id="3" name="Symbol zastępczy zawartości 2"/>
          <p:cNvSpPr>
            <a:spLocks noGrp="1"/>
          </p:cNvSpPr>
          <p:nvPr>
            <p:ph idx="1"/>
          </p:nvPr>
        </p:nvSpPr>
        <p:spPr/>
        <p:txBody>
          <a:bodyPr>
            <a:normAutofit fontScale="92500" lnSpcReduction="10000"/>
          </a:bodyPr>
          <a:lstStyle/>
          <a:p>
            <a:r>
              <a:rPr lang="pl-PL" dirty="0"/>
              <a:t>Jesteście ważną częścią społeczeństwa demokratycznego, pamiętajcie o tym i pamiętajcie o swoich prawach i obowiązkach</a:t>
            </a:r>
          </a:p>
          <a:p>
            <a:r>
              <a:rPr lang="pl-PL" dirty="0"/>
              <a:t>Tworząc mapę myśli „Demokracja – tak ją widzę”, poznaliście zasady współpracy w grupie, dobrej komunikacji oraz dyskusji, co nie jest łatwe gdy każdy chce wyrazić swoje zdanie.</a:t>
            </a:r>
          </a:p>
          <a:p>
            <a:r>
              <a:rPr lang="pl-PL" dirty="0"/>
              <a:t>Prezentując swoje zadania poznaliście zasady autoprezentacji oraz umiejętności występów publicznych</a:t>
            </a:r>
          </a:p>
          <a:p>
            <a:r>
              <a:rPr lang="pl-PL" dirty="0"/>
              <a:t>Wykonując ten projekt mieliście możliwość poznania różnych źródeł internetowych, oraz zasad bezpiecznego korzystania z Internetu.</a:t>
            </a:r>
          </a:p>
        </p:txBody>
      </p:sp>
    </p:spTree>
    <p:extLst>
      <p:ext uri="{BB962C8B-B14F-4D97-AF65-F5344CB8AC3E}">
        <p14:creationId xmlns:p14="http://schemas.microsoft.com/office/powerpoint/2010/main" val="2056636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Poradnik dla nauczyciela:</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a:t>1. Przed rozpoczęciem projektu, należy dokładnie zapoznać uczniów z treścią zadań, dostosowując sposób komunikacji do możliwości uczniów.</a:t>
            </a:r>
          </a:p>
          <a:p>
            <a:pPr marL="0" indent="0">
              <a:buNone/>
            </a:pPr>
            <a:r>
              <a:rPr lang="pl-PL" dirty="0"/>
              <a:t>2. Należy zapoznać uczniów z zasadami bezpiecznego korzystania z Internetu. Nauczyciel powinien z uczniami przejrzeć źródła internetowe, pomagając w ich zrozumieniu.</a:t>
            </a:r>
          </a:p>
          <a:p>
            <a:pPr marL="0" indent="0">
              <a:buNone/>
            </a:pPr>
            <a:r>
              <a:rPr lang="pl-PL" dirty="0"/>
              <a:t>3. Należy wytłumaczyć uczniom, żeby nie przepisywali trudnych definicji ze stron internetowych, tylko starali się pisać swoimi słowami (mogą poprosić o pomoc rodziców, opiekunów). </a:t>
            </a:r>
          </a:p>
          <a:p>
            <a:pPr marL="0" indent="0">
              <a:buNone/>
            </a:pPr>
            <a:r>
              <a:rPr lang="pl-PL" dirty="0"/>
              <a:t>4. Na realizację projektu powinna być przeznaczone 3-4 tygodnie. Na pierwszych zajęciach – omówienie projektu, zadań, podział na grupy, przeglądnięcie stron internetowych oraz przygotowanie planu wykonania prezentacji. Następnie uczniowie powinni mieć tydzień (ewentualnie 2, jeśli jest taka potrzeba) na przygotowanie prezentacji oraz jej zaprezentowanie na forum klasy. Ostatni tydzień zajęć powinien być poświęcony na wykonanie mapy myśli oraz jej omówienie.</a:t>
            </a:r>
          </a:p>
        </p:txBody>
      </p:sp>
    </p:spTree>
    <p:extLst>
      <p:ext uri="{BB962C8B-B14F-4D97-AF65-F5344CB8AC3E}">
        <p14:creationId xmlns:p14="http://schemas.microsoft.com/office/powerpoint/2010/main" val="3107240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Spis treści:</a:t>
            </a:r>
          </a:p>
        </p:txBody>
      </p:sp>
      <p:sp>
        <p:nvSpPr>
          <p:cNvPr id="3" name="Symbol zastępczy zawartości 2"/>
          <p:cNvSpPr>
            <a:spLocks noGrp="1"/>
          </p:cNvSpPr>
          <p:nvPr>
            <p:ph idx="1"/>
          </p:nvPr>
        </p:nvSpPr>
        <p:spPr/>
        <p:txBody>
          <a:bodyPr/>
          <a:lstStyle/>
          <a:p>
            <a:pPr marL="0" indent="0">
              <a:buNone/>
            </a:pPr>
            <a:r>
              <a:rPr lang="pl-PL" dirty="0"/>
              <a:t>1. Wprowadzenie</a:t>
            </a:r>
          </a:p>
          <a:p>
            <a:pPr marL="0" indent="0">
              <a:buNone/>
            </a:pPr>
            <a:r>
              <a:rPr lang="pl-PL" dirty="0"/>
              <a:t>2. Zadania</a:t>
            </a:r>
          </a:p>
          <a:p>
            <a:pPr marL="0" indent="0">
              <a:buNone/>
            </a:pPr>
            <a:r>
              <a:rPr lang="pl-PL" dirty="0"/>
              <a:t>3. Proces</a:t>
            </a:r>
          </a:p>
          <a:p>
            <a:pPr marL="0" indent="0">
              <a:buNone/>
            </a:pPr>
            <a:r>
              <a:rPr lang="pl-PL" dirty="0"/>
              <a:t>4. Źródła</a:t>
            </a:r>
          </a:p>
          <a:p>
            <a:pPr marL="0" indent="0">
              <a:buNone/>
            </a:pPr>
            <a:r>
              <a:rPr lang="pl-PL" dirty="0"/>
              <a:t>5. Ewaluacja</a:t>
            </a:r>
          </a:p>
          <a:p>
            <a:pPr marL="0" indent="0">
              <a:buNone/>
            </a:pPr>
            <a:r>
              <a:rPr lang="pl-PL" dirty="0"/>
              <a:t>6. Konkluzja</a:t>
            </a:r>
          </a:p>
          <a:p>
            <a:pPr marL="0" indent="0">
              <a:buNone/>
            </a:pPr>
            <a:r>
              <a:rPr lang="pl-PL" dirty="0"/>
              <a:t>7. Poradnik dla nauczyciela</a:t>
            </a:r>
          </a:p>
          <a:p>
            <a:pPr marL="0" indent="0">
              <a:buNone/>
            </a:pPr>
            <a:endParaRPr lang="pl-PL" dirty="0"/>
          </a:p>
          <a:p>
            <a:endParaRPr lang="pl-PL" dirty="0"/>
          </a:p>
        </p:txBody>
      </p:sp>
    </p:spTree>
    <p:extLst>
      <p:ext uri="{BB962C8B-B14F-4D97-AF65-F5344CB8AC3E}">
        <p14:creationId xmlns:p14="http://schemas.microsoft.com/office/powerpoint/2010/main" val="3135448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title"/>
          </p:nvPr>
        </p:nvSpPr>
        <p:spPr>
          <a:xfrm>
            <a:off x="395536" y="2030069"/>
            <a:ext cx="8229600" cy="691480"/>
          </a:xfrm>
        </p:spPr>
        <p:txBody>
          <a:bodyPr/>
          <a:lstStyle/>
          <a:p>
            <a:r>
              <a:rPr lang="pl-PL" sz="4000" dirty="0"/>
              <a:t>Poradnik dla nauczyciela:</a:t>
            </a:r>
          </a:p>
        </p:txBody>
      </p:sp>
      <p:sp>
        <p:nvSpPr>
          <p:cNvPr id="3" name="Symbol zastępczy zawartości 2"/>
          <p:cNvSpPr>
            <a:spLocks noGrp="1"/>
          </p:cNvSpPr>
          <p:nvPr>
            <p:ph idx="1"/>
          </p:nvPr>
        </p:nvSpPr>
        <p:spPr>
          <a:xfrm>
            <a:off x="457200" y="2852936"/>
            <a:ext cx="8229600" cy="3917032"/>
          </a:xfrm>
        </p:spPr>
        <p:txBody>
          <a:bodyPr>
            <a:normAutofit/>
          </a:bodyPr>
          <a:lstStyle/>
          <a:p>
            <a:pPr marL="0" indent="0">
              <a:buNone/>
            </a:pPr>
            <a:r>
              <a:rPr lang="pl-PL" sz="1800" dirty="0"/>
              <a:t>5. W czasie wykonywania mapy myśli, uczniowie powinni mieć dużą swobodę działania. Nauczyciel może pomagać przy tworzeniu mapy od strony technicznej (jeśli ta forma pracy jest uczniom mało znana). </a:t>
            </a:r>
          </a:p>
          <a:p>
            <a:pPr marL="0" indent="0">
              <a:buNone/>
            </a:pPr>
            <a:r>
              <a:rPr lang="pl-PL" sz="1800" dirty="0"/>
              <a:t>6. Nauczyciel powinien zachęcić uczniów do pracy nad mapą, tłumacząc uczniom, że ta część zadania również podlega ocenie.</a:t>
            </a:r>
          </a:p>
          <a:p>
            <a:pPr marL="0" indent="0">
              <a:buNone/>
            </a:pPr>
            <a:r>
              <a:rPr lang="pl-PL" sz="1800" dirty="0"/>
              <a:t>7. Nauczyciel na początku wykonywania drugiej części zadania,  powinien wyświetlić lub wydrukować uczniom wszystkie wskazówki dotyczące treści jakie powinny znaleźć się w tej części.</a:t>
            </a:r>
          </a:p>
          <a:p>
            <a:pPr marL="0" indent="0">
              <a:buNone/>
            </a:pPr>
            <a:r>
              <a:rPr lang="pl-PL" sz="1800" dirty="0"/>
              <a:t>8. Stworzona przez uczniów mapa powinna być wspólnie podsumowana , odczytana przez uczniów. Mapa powinna być zawieszona w klasopracowni.</a:t>
            </a:r>
          </a:p>
          <a:p>
            <a:pPr marL="0" indent="0">
              <a:buNone/>
            </a:pPr>
            <a:endParaRPr lang="pl-PL" dirty="0"/>
          </a:p>
        </p:txBody>
      </p:sp>
      <p:pic>
        <p:nvPicPr>
          <p:cNvPr id="5" name="Obraz 4">
            <a:extLst>
              <a:ext uri="{FF2B5EF4-FFF2-40B4-BE49-F238E27FC236}">
                <a16:creationId xmlns:a16="http://schemas.microsoft.com/office/drawing/2014/main" xmlns="" id="{D84D1EB8-C248-41CD-BA4E-7C756776D23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3248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fontScale="92500" lnSpcReduction="10000"/>
          </a:bodyPr>
          <a:lstStyle/>
          <a:p>
            <a:r>
              <a:rPr lang="pl-PL" dirty="0"/>
              <a:t>Nazywam się </a:t>
            </a:r>
            <a:r>
              <a:rPr lang="pl-PL" dirty="0" err="1"/>
              <a:t>Demuś</a:t>
            </a:r>
            <a:r>
              <a:rPr lang="pl-PL" dirty="0"/>
              <a:t> i jestem chłopcem, który posiadł zdolność przenoszenia się w czasie. Urodziłem się bardzo dawno temu, a dokładnie w V wieku p.n.e. w słonecznym państwie o nazwie Grecja. </a:t>
            </a:r>
          </a:p>
          <a:p>
            <a:r>
              <a:rPr lang="pl-PL" dirty="0"/>
              <a:t>Moje imię – </a:t>
            </a:r>
            <a:r>
              <a:rPr lang="pl-PL" dirty="0" err="1"/>
              <a:t>Demuś</a:t>
            </a:r>
            <a:r>
              <a:rPr lang="pl-PL" dirty="0"/>
              <a:t> - też nie jest przypadkowe, moi rodzice nazwali mnie na cześć ustroju, który powstał w tym czasie w Atenach –</a:t>
            </a:r>
            <a:r>
              <a:rPr lang="pl-PL" dirty="0">
                <a:solidFill>
                  <a:srgbClr val="FF0000"/>
                </a:solidFill>
              </a:rPr>
              <a:t> </a:t>
            </a:r>
            <a:r>
              <a:rPr lang="pl-PL" b="1" dirty="0">
                <a:solidFill>
                  <a:srgbClr val="FF0000"/>
                </a:solidFill>
              </a:rPr>
              <a:t>demokracji</a:t>
            </a:r>
            <a:r>
              <a:rPr lang="pl-PL" dirty="0"/>
              <a:t>.  Słowo to dosłownie oznacza „rządy ludu”. Rodzice cieszyli się z demokracji, bo dawała obywatelom dużo wolności, praw, decydowali poprzez głosowanie o najważniejszych sprawach państwa.</a:t>
            </a:r>
          </a:p>
          <a:p>
            <a:r>
              <a:rPr lang="pl-PL" dirty="0"/>
              <a:t>Demokracji, jej zasad, wszystkie inne narody uczyły się właśnie od nas Ateńczyków.</a:t>
            </a:r>
          </a:p>
        </p:txBody>
      </p:sp>
    </p:spTree>
    <p:extLst>
      <p:ext uri="{BB962C8B-B14F-4D97-AF65-F5344CB8AC3E}">
        <p14:creationId xmlns:p14="http://schemas.microsoft.com/office/powerpoint/2010/main" val="2310900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lnSpcReduction="10000"/>
          </a:bodyPr>
          <a:lstStyle/>
          <a:p>
            <a:r>
              <a:rPr lang="pl-PL" dirty="0"/>
              <a:t>Dzięki mojej umiejętności przenoszenia się w czasie, mogę podróżować w tunelu czasoprzestrzeni i odwiedzać różne kraje w różnych ich etapach historii.</a:t>
            </a:r>
          </a:p>
          <a:p>
            <a:r>
              <a:rPr lang="pl-PL" dirty="0"/>
              <a:t>Najczęściej odwiedzam te kraje, w których obywatele nie znają zasad demokracji, a ich przywódcy nie pozwalają wprowadzić żadnych praw, które ułatwiłyby życie obywateli. Odwiedzam, też kraje, w których trwa wojna, bo najczęściej wtedy łamane są zasady demokracji.</a:t>
            </a:r>
          </a:p>
          <a:p>
            <a:r>
              <a:rPr lang="pl-PL" dirty="0"/>
              <a:t>Dziś przybyłem do was – nie dlatego, że w waszym państwie dzieje się coś złego. Chce was poprosić o pomoc.</a:t>
            </a:r>
          </a:p>
        </p:txBody>
      </p:sp>
    </p:spTree>
    <p:extLst>
      <p:ext uri="{BB962C8B-B14F-4D97-AF65-F5344CB8AC3E}">
        <p14:creationId xmlns:p14="http://schemas.microsoft.com/office/powerpoint/2010/main" val="3414098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Wprowadzenie:</a:t>
            </a:r>
          </a:p>
        </p:txBody>
      </p:sp>
      <p:sp>
        <p:nvSpPr>
          <p:cNvPr id="3" name="Symbol zastępczy zawartości 2"/>
          <p:cNvSpPr>
            <a:spLocks noGrp="1"/>
          </p:cNvSpPr>
          <p:nvPr>
            <p:ph idx="1"/>
          </p:nvPr>
        </p:nvSpPr>
        <p:spPr/>
        <p:txBody>
          <a:bodyPr>
            <a:normAutofit lnSpcReduction="10000"/>
          </a:bodyPr>
          <a:lstStyle/>
          <a:p>
            <a:pPr marL="0" indent="0">
              <a:buNone/>
            </a:pPr>
            <a:r>
              <a:rPr lang="pl-PL" dirty="0"/>
              <a:t>Wy żyjecie w państwie demokratycznym, zapewne nie myślicie o tym na co dzień. Posiadacie jednak wiele praw, o których dzieci z państw niedemokratycznych mogą tylko pomarzyć.</a:t>
            </a:r>
          </a:p>
          <a:p>
            <a:pPr marL="0" indent="0">
              <a:buNone/>
            </a:pPr>
            <a:r>
              <a:rPr lang="pl-PL" dirty="0"/>
              <a:t>Ten projekt pomoże Wam zrozumieć, co oznacza dla zwykłego obywatela życie w państwie gdzie obywatel ma wiele praw. Pokaże, z jakich praw możemy korzystać na co dzień.</a:t>
            </a:r>
          </a:p>
          <a:p>
            <a:pPr marL="0" indent="0">
              <a:buNone/>
            </a:pPr>
            <a:r>
              <a:rPr lang="pl-PL" dirty="0"/>
              <a:t>  Spróbujecie narysować „demokrację” – bo obraz może zastąpić i wytłumaczyć wiele słów. Ja wasze obrazy przeniosę w te miejsca gdzie zasady demokracji nie istnieją lub o nich zapomniano, może będą dla kogoś pomocą.</a:t>
            </a:r>
          </a:p>
        </p:txBody>
      </p:sp>
    </p:spTree>
    <p:extLst>
      <p:ext uri="{BB962C8B-B14F-4D97-AF65-F5344CB8AC3E}">
        <p14:creationId xmlns:p14="http://schemas.microsoft.com/office/powerpoint/2010/main" val="34482309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a:t>
            </a:r>
          </a:p>
        </p:txBody>
      </p:sp>
      <p:sp>
        <p:nvSpPr>
          <p:cNvPr id="3" name="Symbol zastępczy zawartości 2"/>
          <p:cNvSpPr>
            <a:spLocks noGrp="1"/>
          </p:cNvSpPr>
          <p:nvPr>
            <p:ph idx="1"/>
          </p:nvPr>
        </p:nvSpPr>
        <p:spPr/>
        <p:txBody>
          <a:bodyPr>
            <a:normAutofit/>
          </a:bodyPr>
          <a:lstStyle/>
          <a:p>
            <a:pPr marL="0" indent="0">
              <a:buNone/>
            </a:pPr>
            <a:r>
              <a:rPr lang="pl-PL" dirty="0"/>
              <a:t>Wasze zadanie będzie podzielone na dwie części.</a:t>
            </a:r>
          </a:p>
          <a:p>
            <a:pPr marL="0" indent="0">
              <a:buNone/>
            </a:pPr>
            <a:r>
              <a:rPr lang="pl-PL" dirty="0"/>
              <a:t>W pierwszej część zadania, będziecie pracować w dwóch grupach. Waszym zadaniem będzie przygotowanie krótkich prezentacji na podane tematy.</a:t>
            </a:r>
          </a:p>
          <a:p>
            <a:pPr marL="0" indent="0">
              <a:buNone/>
            </a:pPr>
            <a:r>
              <a:rPr lang="pl-PL" dirty="0"/>
              <a:t>W drugiej części zadania będziecie pracować wspólnie całą klasą, tworząc mapę myśli.</a:t>
            </a:r>
          </a:p>
          <a:p>
            <a:pPr marL="0" indent="0">
              <a:buNone/>
            </a:pPr>
            <a:endParaRPr lang="pl-PL" dirty="0"/>
          </a:p>
          <a:p>
            <a:pPr marL="0" indent="0">
              <a:buNone/>
            </a:pPr>
            <a:endParaRPr lang="pl-PL" dirty="0"/>
          </a:p>
        </p:txBody>
      </p:sp>
    </p:spTree>
    <p:extLst>
      <p:ext uri="{BB962C8B-B14F-4D97-AF65-F5344CB8AC3E}">
        <p14:creationId xmlns:p14="http://schemas.microsoft.com/office/powerpoint/2010/main" val="3559368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pPr marL="0" indent="0">
              <a:buNone/>
            </a:pPr>
            <a:r>
              <a:rPr lang="pl-PL" u="sng" dirty="0"/>
              <a:t>Część I zadania:</a:t>
            </a:r>
          </a:p>
          <a:p>
            <a:pPr marL="0" indent="0">
              <a:buNone/>
            </a:pPr>
            <a:r>
              <a:rPr lang="pl-PL" dirty="0"/>
              <a:t>Grupa I - podstawowe </a:t>
            </a:r>
            <a:r>
              <a:rPr lang="pl-PL" b="1" dirty="0"/>
              <a:t>prawa </a:t>
            </a:r>
            <a:r>
              <a:rPr lang="pl-PL" dirty="0"/>
              <a:t>jakie mają obywatele w ustroju demokratycznym (można wybrać po 3 prawa z każdej kategorii: osobiste, polityczne, ekonomiczno- kulturalne)oraz poszukacie zdjęcia w gazetach, Internecie, które obrazują te prawa.</a:t>
            </a:r>
          </a:p>
          <a:p>
            <a:pPr marL="0" indent="0">
              <a:buNone/>
            </a:pPr>
            <a:endParaRPr lang="pl-PL" dirty="0"/>
          </a:p>
          <a:p>
            <a:pPr marL="0" indent="0">
              <a:buNone/>
            </a:pPr>
            <a:r>
              <a:rPr lang="pl-PL" dirty="0"/>
              <a:t>Grupa I – podstawowe </a:t>
            </a:r>
            <a:r>
              <a:rPr lang="pl-PL" b="1" dirty="0"/>
              <a:t>obowiązki</a:t>
            </a:r>
            <a:r>
              <a:rPr lang="pl-PL" dirty="0"/>
              <a:t> jakie mają obywatele w ustroju demokratycznym oraz poszukacie zdjęcia w gazetach, Internecie, które obrazują te prawa.</a:t>
            </a:r>
          </a:p>
          <a:p>
            <a:endParaRPr lang="pl-PL" dirty="0"/>
          </a:p>
        </p:txBody>
      </p:sp>
    </p:spTree>
    <p:extLst>
      <p:ext uri="{BB962C8B-B14F-4D97-AF65-F5344CB8AC3E}">
        <p14:creationId xmlns:p14="http://schemas.microsoft.com/office/powerpoint/2010/main" val="4225013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a:t>
            </a:r>
          </a:p>
        </p:txBody>
      </p:sp>
      <p:sp>
        <p:nvSpPr>
          <p:cNvPr id="3" name="Symbol zastępczy zawartości 2"/>
          <p:cNvSpPr>
            <a:spLocks noGrp="1"/>
          </p:cNvSpPr>
          <p:nvPr>
            <p:ph idx="1"/>
          </p:nvPr>
        </p:nvSpPr>
        <p:spPr/>
        <p:txBody>
          <a:bodyPr>
            <a:normAutofit/>
          </a:bodyPr>
          <a:lstStyle/>
          <a:p>
            <a:pPr marL="0" indent="0">
              <a:buNone/>
            </a:pPr>
            <a:r>
              <a:rPr lang="pl-PL" u="sng" dirty="0"/>
              <a:t>Część II zadania:</a:t>
            </a:r>
          </a:p>
          <a:p>
            <a:pPr marL="0" indent="0">
              <a:buNone/>
            </a:pPr>
            <a:r>
              <a:rPr lang="pl-PL" dirty="0"/>
              <a:t>Po prezentacji praw i obowiązków obywateli w ustroju demokratycznym, spróbujecie wspólnie całą klasą narysować jak zrozumieliście te prawa, za pomocą rysunków, lub wklejonych obrazków stworzycie mapę myśli, zatytułujecie ją „Demokracja – tak ją widzę”.</a:t>
            </a:r>
          </a:p>
        </p:txBody>
      </p:sp>
    </p:spTree>
    <p:extLst>
      <p:ext uri="{BB962C8B-B14F-4D97-AF65-F5344CB8AC3E}">
        <p14:creationId xmlns:p14="http://schemas.microsoft.com/office/powerpoint/2010/main" val="1851670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 – plan pracy:</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385840756"/>
              </p:ext>
            </p:extLst>
          </p:nvPr>
        </p:nvGraphicFramePr>
        <p:xfrm>
          <a:off x="457200" y="1600200"/>
          <a:ext cx="8229600" cy="238252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pl-PL" dirty="0"/>
                        <a:t>I TYDZIEŃ PRACY:</a:t>
                      </a:r>
                    </a:p>
                  </a:txBody>
                  <a:tcPr/>
                </a:tc>
                <a:extLst>
                  <a:ext uri="{0D108BD9-81ED-4DB2-BD59-A6C34878D82A}">
                    <a16:rowId xmlns:a16="http://schemas.microsoft.com/office/drawing/2014/main" xmlns="" val="10000"/>
                  </a:ext>
                </a:extLst>
              </a:tr>
              <a:tr h="370840">
                <a:tc>
                  <a:txBody>
                    <a:bodyPr/>
                    <a:lstStyle/>
                    <a:p>
                      <a:pPr marL="285750" indent="-285750">
                        <a:buFont typeface="Arial" panose="020B0604020202020204" pitchFamily="34" charset="0"/>
                        <a:buChar char="•"/>
                      </a:pPr>
                      <a:r>
                        <a:rPr lang="pl-PL" dirty="0"/>
                        <a:t>Zapoznanie</a:t>
                      </a:r>
                      <a:r>
                        <a:rPr lang="pl-PL" baseline="0" dirty="0"/>
                        <a:t> z treścią zadania</a:t>
                      </a:r>
                    </a:p>
                    <a:p>
                      <a:pPr marL="285750" indent="-285750">
                        <a:buFont typeface="Arial" panose="020B0604020202020204" pitchFamily="34" charset="0"/>
                        <a:buChar char="•"/>
                      </a:pPr>
                      <a:r>
                        <a:rPr lang="pl-PL" baseline="0" dirty="0"/>
                        <a:t>Zapoznanie z zasadami korzystania ze źródeł internetowych</a:t>
                      </a:r>
                    </a:p>
                    <a:p>
                      <a:pPr marL="285750" indent="-285750">
                        <a:buFont typeface="Arial" panose="020B0604020202020204" pitchFamily="34" charset="0"/>
                        <a:buChar char="•"/>
                      </a:pPr>
                      <a:r>
                        <a:rPr lang="pl-PL" baseline="0" dirty="0"/>
                        <a:t>Podział klasy na dwie grupy</a:t>
                      </a:r>
                    </a:p>
                    <a:p>
                      <a:pPr marL="285750" indent="-285750">
                        <a:buFont typeface="Arial" panose="020B0604020202020204" pitchFamily="34" charset="0"/>
                        <a:buChar char="•"/>
                      </a:pPr>
                      <a:r>
                        <a:rPr lang="pl-PL" baseline="0" dirty="0"/>
                        <a:t>Zapoznanie grup z treściami ze źródeł internetowych oraz innych</a:t>
                      </a:r>
                    </a:p>
                    <a:p>
                      <a:pPr marL="285750" indent="-285750">
                        <a:buFont typeface="Arial" panose="020B0604020202020204" pitchFamily="34" charset="0"/>
                        <a:buChar char="•"/>
                      </a:pPr>
                      <a:r>
                        <a:rPr lang="pl-PL" baseline="0" dirty="0"/>
                        <a:t>Opracowanie planu, treści informacji, które wykorzystane będą w prezentacjach</a:t>
                      </a:r>
                      <a:endParaRPr lang="pl-PL" dirty="0"/>
                    </a:p>
                    <a:p>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00758940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ierownictwo">
  <a:themeElements>
    <a:clrScheme name="Kierownictw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Kierownictw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Kierownictw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259</TotalTime>
  <Words>1571</Words>
  <Application>Microsoft Office PowerPoint</Application>
  <PresentationFormat>Pokaz na ekranie (4:3)</PresentationFormat>
  <Paragraphs>135</Paragraphs>
  <Slides>20</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20</vt:i4>
      </vt:variant>
    </vt:vector>
  </HeadingPairs>
  <TitlesOfParts>
    <vt:vector size="26" baseType="lpstr">
      <vt:lpstr>Arial</vt:lpstr>
      <vt:lpstr>Century Gothic</vt:lpstr>
      <vt:lpstr>Courier New</vt:lpstr>
      <vt:lpstr>Palatino Linotype</vt:lpstr>
      <vt:lpstr>Times New Roman</vt:lpstr>
      <vt:lpstr>Kierownictwo</vt:lpstr>
      <vt:lpstr>Obywatel w systemie demokratycznym – narysuj demokrację.</vt:lpstr>
      <vt:lpstr>Spis treści:</vt:lpstr>
      <vt:lpstr>Wprowadzenie:</vt:lpstr>
      <vt:lpstr>Wprowadzenie:</vt:lpstr>
      <vt:lpstr>Wprowadzenie:</vt:lpstr>
      <vt:lpstr>Zadanie:</vt:lpstr>
      <vt:lpstr>Prezentacja programu PowerPoint</vt:lpstr>
      <vt:lpstr>Zadanie:</vt:lpstr>
      <vt:lpstr>Proces – plan pracy:</vt:lpstr>
      <vt:lpstr>Proces – plan pracy:</vt:lpstr>
      <vt:lpstr>Proces – plan pracy:</vt:lpstr>
      <vt:lpstr>Źródła:</vt:lpstr>
      <vt:lpstr> Ewaluacja: </vt:lpstr>
      <vt:lpstr>Ewaluacja:</vt:lpstr>
      <vt:lpstr>Ewaluacja – ocena:</vt:lpstr>
      <vt:lpstr>Konkluzja:</vt:lpstr>
      <vt:lpstr>Konkluzje:</vt:lpstr>
      <vt:lpstr>Konkluzje: </vt:lpstr>
      <vt:lpstr>Poradnik dla nauczyciela:</vt:lpstr>
      <vt:lpstr>Poradnik dla nauczyciela: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Obywatel w systemie demokratycznym, totalitarnym, autorytarnym</dc:title>
  <dc:creator>Andrzej Smorąg</dc:creator>
  <cp:lastModifiedBy>Anna Basta</cp:lastModifiedBy>
  <cp:revision>38</cp:revision>
  <dcterms:created xsi:type="dcterms:W3CDTF">2017-02-20T14:31:18Z</dcterms:created>
  <dcterms:modified xsi:type="dcterms:W3CDTF">2020-01-15T01:11:51Z</dcterms:modified>
</cp:coreProperties>
</file>