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6" r:id="rId17"/>
    <p:sldId id="271" r:id="rId18"/>
    <p:sldId id="272" r:id="rId19"/>
    <p:sldId id="273" r:id="rId20"/>
    <p:sldId id="274" r:id="rId21"/>
    <p:sldId id="275" r:id="rId22"/>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26"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pl-PL"/>
              <a:t>Kliknij, aby edytować styl</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4BFBBBC0-02E2-4689-A663-C57033A27742}" type="datetimeFigureOut">
              <a:rPr lang="pl-PL" smtClean="0"/>
              <a:t>15.01.2020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9458FE2-36BB-405F-BEBD-840756B89D8D}" type="slidenum">
              <a:rPr lang="pl-PL" smtClean="0"/>
              <a:t>‹#›</a:t>
            </a:fld>
            <a:endParaRPr lang="pl-PL"/>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4BFBBBC0-02E2-4689-A663-C57033A27742}" type="datetimeFigureOut">
              <a:rPr lang="pl-PL" smtClean="0"/>
              <a:t>15.01.2020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9458FE2-36BB-405F-BEBD-840756B89D8D}" type="slidenum">
              <a:rPr lang="pl-PL" smtClean="0"/>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pl-PL"/>
              <a:t>Kliknij, aby edytować styl</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BFBBBC0-02E2-4689-A663-C57033A27742}" type="datetimeFigureOut">
              <a:rPr lang="pl-PL" smtClean="0"/>
              <a:t>15.01.2020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9458FE2-36BB-405F-BEBD-840756B89D8D}" type="slidenum">
              <a:rPr lang="pl-PL" smtClean="0"/>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4BFBBBC0-02E2-4689-A663-C57033A27742}" type="datetimeFigureOut">
              <a:rPr lang="pl-PL" smtClean="0"/>
              <a:t>15.01.2020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9458FE2-36BB-405F-BEBD-840756B89D8D}" type="slidenum">
              <a:rPr lang="pl-PL" smtClean="0"/>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pl-PL"/>
              <a:t>Kliknij, aby edytować styl</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BFBBBC0-02E2-4689-A663-C57033A27742}" type="datetimeFigureOut">
              <a:rPr lang="pl-PL" smtClean="0"/>
              <a:t>15.01.2020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9458FE2-36BB-405F-BEBD-840756B89D8D}" type="slidenum">
              <a:rPr lang="pl-PL" smtClean="0"/>
              <a:t>‹#›</a:t>
            </a:fld>
            <a:endParaRPr lang="pl-PL"/>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BFBBBC0-02E2-4689-A663-C57033A27742}" type="datetimeFigureOut">
              <a:rPr lang="pl-PL" smtClean="0"/>
              <a:t>15.01.2020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9458FE2-36BB-405F-BEBD-840756B89D8D}" type="slidenum">
              <a:rPr lang="pl-PL" smtClean="0"/>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BFBBBC0-02E2-4689-A663-C57033A27742}" type="datetimeFigureOut">
              <a:rPr lang="pl-PL" smtClean="0"/>
              <a:t>15.01.2020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79458FE2-36BB-405F-BEBD-840756B89D8D}" type="slidenum">
              <a:rPr lang="pl-PL" smtClean="0"/>
              <a:t>‹#›</a:t>
            </a:fld>
            <a:endParaRPr lang="pl-PL"/>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4BFBBBC0-02E2-4689-A663-C57033A27742}" type="datetimeFigureOut">
              <a:rPr lang="pl-PL" smtClean="0"/>
              <a:t>15.01.2020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79458FE2-36BB-405F-BEBD-840756B89D8D}" type="slidenum">
              <a:rPr lang="pl-PL" smtClean="0"/>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FBBBC0-02E2-4689-A663-C57033A27742}" type="datetimeFigureOut">
              <a:rPr lang="pl-PL" smtClean="0"/>
              <a:t>15.01.2020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79458FE2-36BB-405F-BEBD-840756B89D8D}" type="slidenum">
              <a:rPr lang="pl-PL" smtClean="0"/>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pl-PL"/>
              <a:t>Kliknij, aby edytować styl</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BFBBBC0-02E2-4689-A663-C57033A27742}" type="datetimeFigureOut">
              <a:rPr lang="pl-PL" smtClean="0"/>
              <a:t>15.01.2020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9458FE2-36BB-405F-BEBD-840756B89D8D}" type="slidenum">
              <a:rPr lang="pl-PL" smtClean="0"/>
              <a:t>‹#›</a:t>
            </a:fld>
            <a:endParaRPr lang="pl-PL"/>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BFBBBC0-02E2-4689-A663-C57033A27742}" type="datetimeFigureOut">
              <a:rPr lang="pl-PL" smtClean="0"/>
              <a:t>15.01.2020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9458FE2-36BB-405F-BEBD-840756B89D8D}" type="slidenum">
              <a:rPr lang="pl-PL" smtClean="0"/>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4BFBBBC0-02E2-4689-A663-C57033A27742}" type="datetimeFigureOut">
              <a:rPr lang="pl-PL" smtClean="0"/>
              <a:t>15.01.2020</a:t>
            </a:fld>
            <a:endParaRPr lang="pl-PL"/>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pl-PL"/>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79458FE2-36BB-405F-BEBD-840756B89D8D}" type="slidenum">
              <a:rPr lang="pl-PL" smtClean="0"/>
              <a:t>‹#›</a:t>
            </a:fld>
            <a:endParaRPr lang="pl-P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www.telemagazyn.pl/artykuly/program-tv-dla-dzieci/" TargetMode="External"/><Relationship Id="rId3" Type="http://schemas.openxmlformats.org/officeDocument/2006/relationships/hyperlink" Target="http://www.wos.org.pl/sciaga/polityka/media-jako-czwarta-wladza.html" TargetMode="External"/><Relationship Id="rId7" Type="http://schemas.openxmlformats.org/officeDocument/2006/relationships/hyperlink" Target="https://pl.wikipedia.org/wiki/Kategoria:Programy_telewizyjne_wed%C5%82ug_gatunku" TargetMode="External"/><Relationship Id="rId12" Type="http://schemas.openxmlformats.org/officeDocument/2006/relationships/hyperlink" Target="https://dzialasz.ceo.org.pl/node/211" TargetMode="External"/><Relationship Id="rId2" Type="http://schemas.openxmlformats.org/officeDocument/2006/relationships/hyperlink" Target="http://przybornikszkolny.blox.pl/2013/01/WOS-Srodki-masowego-przekazu-we-wspolczesnym.html" TargetMode="External"/><Relationship Id="rId1" Type="http://schemas.openxmlformats.org/officeDocument/2006/relationships/slideLayout" Target="../slideLayouts/slideLayout2.xml"/><Relationship Id="rId6" Type="http://schemas.openxmlformats.org/officeDocument/2006/relationships/hyperlink" Target="http://www.swistak.pl/poradniki/200-Czasopisma-dla-nastolatek.html" TargetMode="External"/><Relationship Id="rId11" Type="http://schemas.openxmlformats.org/officeDocument/2006/relationships/hyperlink" Target="http://zapytaj.onet.pl/Category/002,010/2,6816142,Jak_przeprowadzic_wywiad.html" TargetMode="External"/><Relationship Id="rId5" Type="http://schemas.openxmlformats.org/officeDocument/2006/relationships/hyperlink" Target="http://www.ceo.org.pl/pl/koss/news/aktywizujace-metody-nauczania#Metaplan" TargetMode="External"/><Relationship Id="rId10" Type="http://schemas.openxmlformats.org/officeDocument/2006/relationships/hyperlink" Target="http://nowastrona.sp5.chorzow.pl/index.php/wiecej-1/swietlica/75-bezpieczne-i-przyjazne-strony-internetowe" TargetMode="External"/><Relationship Id="rId4" Type="http://schemas.openxmlformats.org/officeDocument/2006/relationships/hyperlink" Target="http://www.wosna5.pl/rodzaje_i_funkcje_srodkow_masowego_przekazu" TargetMode="External"/><Relationship Id="rId9" Type="http://schemas.openxmlformats.org/officeDocument/2006/relationships/hyperlink" Target="http://bezpiecznemzs2.blogspot.com/2011/02/bezpieczne-i-atrakcyjne-strony-dla.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04704" y="2132857"/>
            <a:ext cx="7855727" cy="1296143"/>
          </a:xfrm>
        </p:spPr>
        <p:txBody>
          <a:bodyPr/>
          <a:lstStyle/>
          <a:p>
            <a:pPr algn="ctr"/>
            <a:r>
              <a:rPr lang="pl-PL" sz="2800" b="1" dirty="0"/>
              <a:t>Środki masowego przekazu –</a:t>
            </a:r>
            <a:br>
              <a:rPr lang="pl-PL" sz="2800" b="1" dirty="0"/>
            </a:br>
            <a:r>
              <a:rPr lang="pl-PL" sz="2800" b="1" dirty="0"/>
              <a:t> mass media</a:t>
            </a:r>
          </a:p>
        </p:txBody>
      </p:sp>
      <p:sp>
        <p:nvSpPr>
          <p:cNvPr id="3" name="Podtytuł 2"/>
          <p:cNvSpPr>
            <a:spLocks noGrp="1"/>
          </p:cNvSpPr>
          <p:nvPr>
            <p:ph type="subTitle" idx="1"/>
          </p:nvPr>
        </p:nvSpPr>
        <p:spPr>
          <a:xfrm>
            <a:off x="683568" y="3933056"/>
            <a:ext cx="7488832" cy="1320552"/>
          </a:xfrm>
        </p:spPr>
        <p:txBody>
          <a:bodyPr>
            <a:normAutofit/>
          </a:bodyPr>
          <a:lstStyle/>
          <a:p>
            <a:pPr algn="just"/>
            <a:r>
              <a:rPr lang="pl-PL" dirty="0" err="1"/>
              <a:t>Webquest</a:t>
            </a:r>
            <a:r>
              <a:rPr lang="pl-PL" dirty="0"/>
              <a:t> przeznaczony dla uczniów gimnazjum</a:t>
            </a:r>
            <a:br>
              <a:rPr lang="pl-PL" dirty="0"/>
            </a:br>
            <a:r>
              <a:rPr lang="pl-PL" dirty="0"/>
              <a:t>w ramach zajęć z wiedzy o społeczeństwie lub na godzinie wychowawczej uczniami z dysfunkcją słuchu</a:t>
            </a:r>
          </a:p>
        </p:txBody>
      </p:sp>
      <p:pic>
        <p:nvPicPr>
          <p:cNvPr id="5" name="Obraz 4">
            <a:extLst>
              <a:ext uri="{FF2B5EF4-FFF2-40B4-BE49-F238E27FC236}">
                <a16:creationId xmlns:a16="http://schemas.microsoft.com/office/drawing/2014/main" xmlns="" id="{64E4AE32-AEEF-4C94-A20B-0EC735A817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1877232"/>
          </a:xfrm>
          <a:prstGeom prst="rect">
            <a:avLst/>
          </a:prstGeom>
        </p:spPr>
      </p:pic>
      <p:pic>
        <p:nvPicPr>
          <p:cNvPr id="6" name="Obraz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30686" y="6303452"/>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212012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995155137"/>
              </p:ext>
            </p:extLst>
          </p:nvPr>
        </p:nvGraphicFramePr>
        <p:xfrm>
          <a:off x="457200" y="1600200"/>
          <a:ext cx="8229600" cy="3412977"/>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xmlns="" val="20000"/>
                    </a:ext>
                  </a:extLst>
                </a:gridCol>
              </a:tblGrid>
              <a:tr h="746589">
                <a:tc>
                  <a:txBody>
                    <a:bodyPr/>
                    <a:lstStyle/>
                    <a:p>
                      <a:r>
                        <a:rPr lang="pl-PL" dirty="0"/>
                        <a:t>Drugi tydzień: </a:t>
                      </a:r>
                      <a:r>
                        <a:rPr lang="pl-PL" b="0" dirty="0"/>
                        <a:t>praca</a:t>
                      </a:r>
                      <a:r>
                        <a:rPr lang="pl-PL" b="0" baseline="0" dirty="0"/>
                        <a:t> indywidualna – prezentacja; praca zespołowa – tworzenie wspólnej gazetki.</a:t>
                      </a:r>
                      <a:endParaRPr lang="pl-PL" b="0" dirty="0"/>
                    </a:p>
                  </a:txBody>
                  <a:tcPr/>
                </a:tc>
                <a:extLst>
                  <a:ext uri="{0D108BD9-81ED-4DB2-BD59-A6C34878D82A}">
                    <a16:rowId xmlns:a16="http://schemas.microsoft.com/office/drawing/2014/main" xmlns="" val="10000"/>
                  </a:ext>
                </a:extLst>
              </a:tr>
              <a:tr h="2666388">
                <a:tc>
                  <a:txBody>
                    <a:bodyPr/>
                    <a:lstStyle/>
                    <a:p>
                      <a:pPr marL="342900" indent="-342900">
                        <a:buFont typeface="Arial" panose="020B0604020202020204" pitchFamily="34" charset="0"/>
                        <a:buAutoNum type="arabicPeriod"/>
                      </a:pPr>
                      <a:r>
                        <a:rPr lang="pl-PL" dirty="0"/>
                        <a:t>Prezentacja</a:t>
                      </a:r>
                      <a:r>
                        <a:rPr lang="pl-PL" baseline="0" dirty="0"/>
                        <a:t> map myśli, przygotowanych przez każdego z uczniów </a:t>
                      </a:r>
                    </a:p>
                    <a:p>
                      <a:pPr marL="342900" indent="-342900">
                        <a:buFont typeface="Arial" panose="020B0604020202020204" pitchFamily="34" charset="0"/>
                        <a:buAutoNum type="arabicPeriod"/>
                      </a:pPr>
                      <a:r>
                        <a:rPr lang="pl-PL" baseline="0" dirty="0"/>
                        <a:t>Wspólna wycieczka klasowa do siedziby lokalnej gazety.</a:t>
                      </a:r>
                    </a:p>
                    <a:p>
                      <a:pPr marL="0" indent="0">
                        <a:buFont typeface="Arial" panose="020B0604020202020204" pitchFamily="34" charset="0"/>
                        <a:buNone/>
                      </a:pPr>
                      <a:r>
                        <a:rPr lang="pl-PL" baseline="0" dirty="0"/>
                        <a:t>3. Opracowywanie wspólnie gazetki:</a:t>
                      </a:r>
                    </a:p>
                    <a:p>
                      <a:pPr marL="285750" indent="-285750">
                        <a:buFont typeface="Arial" panose="020B0604020202020204" pitchFamily="34" charset="0"/>
                        <a:buChar char="•"/>
                      </a:pPr>
                      <a:r>
                        <a:rPr lang="pl-PL" baseline="0" dirty="0"/>
                        <a:t>Wybór tytułu – burza mózgów</a:t>
                      </a:r>
                    </a:p>
                    <a:p>
                      <a:pPr marL="285750" indent="-285750">
                        <a:buFont typeface="Arial" panose="020B0604020202020204" pitchFamily="34" charset="0"/>
                        <a:buChar char="•"/>
                      </a:pPr>
                      <a:r>
                        <a:rPr lang="pl-PL" baseline="0" dirty="0"/>
                        <a:t>Opracowanie graficzne strony tytułowej (można podzielić klasę na dwa zespoły: pierwszy zajmie się stroną plastyczną, druga stroną techniczną fotografowanie i składanie gazetki)</a:t>
                      </a:r>
                    </a:p>
                    <a:p>
                      <a:pPr marL="285750" indent="-285750">
                        <a:buFont typeface="Arial" panose="020B0604020202020204" pitchFamily="34" charset="0"/>
                        <a:buChar char="•"/>
                      </a:pPr>
                      <a:r>
                        <a:rPr lang="pl-PL" baseline="0" dirty="0"/>
                        <a:t>Wybór osoby z którą uczniowie przeprowadzą wywiad</a:t>
                      </a:r>
                      <a:endParaRPr lang="pl-PL"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061388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1472878220"/>
              </p:ext>
            </p:extLst>
          </p:nvPr>
        </p:nvGraphicFramePr>
        <p:xfrm>
          <a:off x="457200" y="1600200"/>
          <a:ext cx="8229600" cy="3474720"/>
        </p:xfrm>
        <a:graphic>
          <a:graphicData uri="http://schemas.openxmlformats.org/drawingml/2006/table">
            <a:tbl>
              <a:tblPr firstRow="1" bandRow="1">
                <a:tableStyleId>{5C22544A-7EE6-4342-B048-85BDC9FD1C3A}</a:tableStyleId>
              </a:tblPr>
              <a:tblGrid>
                <a:gridCol w="8229600">
                  <a:extLst>
                    <a:ext uri="{9D8B030D-6E8A-4147-A177-3AD203B41FA5}">
                      <a16:colId xmlns:a16="http://schemas.microsoft.com/office/drawing/2014/main" xmlns="" val="20000"/>
                    </a:ext>
                  </a:extLst>
                </a:gridCol>
              </a:tblGrid>
              <a:tr h="370840">
                <a:tc>
                  <a:txBody>
                    <a:bodyPr/>
                    <a:lstStyle/>
                    <a:p>
                      <a:r>
                        <a:rPr lang="pl-PL" dirty="0"/>
                        <a:t>Tydzień trzeci/czwarty: </a:t>
                      </a:r>
                      <a:r>
                        <a:rPr lang="pl-PL" b="0" dirty="0"/>
                        <a:t>praca zespołowa – przeprowadzanie</a:t>
                      </a:r>
                      <a:r>
                        <a:rPr lang="pl-PL" b="0" baseline="0" dirty="0"/>
                        <a:t> wywiadu, opracowywanie gazetki; prezentacja gazetki</a:t>
                      </a:r>
                      <a:endParaRPr lang="pl-PL" b="0" dirty="0"/>
                    </a:p>
                  </a:txBody>
                  <a:tcPr/>
                </a:tc>
                <a:extLst>
                  <a:ext uri="{0D108BD9-81ED-4DB2-BD59-A6C34878D82A}">
                    <a16:rowId xmlns:a16="http://schemas.microsoft.com/office/drawing/2014/main" xmlns="" val="10000"/>
                  </a:ext>
                </a:extLst>
              </a:tr>
              <a:tr h="370840">
                <a:tc>
                  <a:txBody>
                    <a:bodyPr/>
                    <a:lstStyle/>
                    <a:p>
                      <a:pPr marL="285750" indent="-285750">
                        <a:buFont typeface="Arial" panose="020B0604020202020204" pitchFamily="34" charset="0"/>
                        <a:buChar char="•"/>
                      </a:pPr>
                      <a:r>
                        <a:rPr lang="pl-PL" dirty="0"/>
                        <a:t>Układanie pytań do wywiadu z wybranym pracownikiem szkoły (lub inną osobą, np. redaktorem lokalnej gazety).</a:t>
                      </a:r>
                      <a:r>
                        <a:rPr lang="pl-PL" baseline="0" dirty="0"/>
                        <a:t> Każdy z uczniów w ramach swoich możliwości, powinien wziąć udział w układaniu scenariusz rozmowy</a:t>
                      </a:r>
                    </a:p>
                    <a:p>
                      <a:pPr marL="285750" indent="-285750">
                        <a:buFont typeface="Arial" panose="020B0604020202020204" pitchFamily="34" charset="0"/>
                        <a:buChar char="•"/>
                      </a:pPr>
                      <a:r>
                        <a:rPr lang="pl-PL" baseline="0" dirty="0"/>
                        <a:t>Przeprowadzenie wywiadu – uczniowie ustalają wspólnie czy wszyscy biorą udział w zadawaniu pytań, czy tylko wybrane osoby</a:t>
                      </a:r>
                    </a:p>
                    <a:p>
                      <a:pPr marL="285750" indent="-285750">
                        <a:buFont typeface="Arial" panose="020B0604020202020204" pitchFamily="34" charset="0"/>
                        <a:buChar char="•"/>
                      </a:pPr>
                      <a:r>
                        <a:rPr lang="pl-PL" baseline="0" dirty="0"/>
                        <a:t>Opracowanie graficzne wywiadu – zapis na komputerze i wydruk (może to zrobić nauczyciel)</a:t>
                      </a:r>
                    </a:p>
                    <a:p>
                      <a:pPr marL="285750" indent="-285750">
                        <a:buFont typeface="Arial" panose="020B0604020202020204" pitchFamily="34" charset="0"/>
                        <a:buChar char="•"/>
                      </a:pPr>
                      <a:r>
                        <a:rPr lang="pl-PL" baseline="0" dirty="0"/>
                        <a:t>Dopracowanie graficzne całej gazetki (z pomocą nauczyciela)</a:t>
                      </a:r>
                    </a:p>
                    <a:p>
                      <a:pPr marL="285750" indent="-285750">
                        <a:buFont typeface="Arial" panose="020B0604020202020204" pitchFamily="34" charset="0"/>
                        <a:buChar char="•"/>
                      </a:pPr>
                      <a:r>
                        <a:rPr lang="pl-PL" baseline="0" dirty="0"/>
                        <a:t>Prezentacja klasowej gazetki innym uczniom, nauczycielom np. w czasie Dni Otwartych lub spotkania z rodzicami.</a:t>
                      </a:r>
                      <a:endParaRPr lang="pl-PL"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4550479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Źródła:</a:t>
            </a:r>
          </a:p>
        </p:txBody>
      </p:sp>
      <p:sp>
        <p:nvSpPr>
          <p:cNvPr id="3" name="Symbol zastępczy zawartości 2"/>
          <p:cNvSpPr>
            <a:spLocks noGrp="1"/>
          </p:cNvSpPr>
          <p:nvPr>
            <p:ph idx="1"/>
          </p:nvPr>
        </p:nvSpPr>
        <p:spPr/>
        <p:txBody>
          <a:bodyPr>
            <a:normAutofit fontScale="62500" lnSpcReduction="20000"/>
          </a:bodyPr>
          <a:lstStyle/>
          <a:p>
            <a:r>
              <a:rPr lang="pl-PL" dirty="0">
                <a:hlinkClick r:id="rId2"/>
              </a:rPr>
              <a:t>http://przybornikszkolny.blox.pl/2013/01/WOS-Srodki-masowego-przekazu-we-wspolczesnym.html</a:t>
            </a:r>
            <a:endParaRPr lang="pl-PL" dirty="0"/>
          </a:p>
          <a:p>
            <a:r>
              <a:rPr lang="pl-PL" dirty="0">
                <a:hlinkClick r:id="rId3"/>
              </a:rPr>
              <a:t>http://www.wos.org.pl/sciaga/polityka/media-jako-czwarta-wladza.html</a:t>
            </a:r>
            <a:endParaRPr lang="pl-PL" dirty="0"/>
          </a:p>
          <a:p>
            <a:r>
              <a:rPr lang="pl-PL" dirty="0">
                <a:hlinkClick r:id="rId4"/>
              </a:rPr>
              <a:t>http://www.wosna5.pl/rodzaje_i_funkcje_srodkow_masowego_przekazu</a:t>
            </a:r>
            <a:endParaRPr lang="pl-PL" dirty="0"/>
          </a:p>
          <a:p>
            <a:r>
              <a:rPr lang="pl-PL" dirty="0">
                <a:hlinkClick r:id="rId5"/>
              </a:rPr>
              <a:t>http://www.ceo.org.pl/pl/koss/news/aktywizujace-metody-nauczania#Metaplan</a:t>
            </a:r>
            <a:endParaRPr lang="pl-PL" dirty="0"/>
          </a:p>
          <a:p>
            <a:r>
              <a:rPr lang="pl-PL" dirty="0"/>
              <a:t>Wyszukiwarka Google wpisujemy – „mapa myśli obraz”</a:t>
            </a:r>
          </a:p>
          <a:p>
            <a:r>
              <a:rPr lang="pl-PL" dirty="0"/>
              <a:t>Czasopisma dla młodzieży: </a:t>
            </a:r>
            <a:r>
              <a:rPr lang="pl-PL" dirty="0">
                <a:hlinkClick r:id="rId6"/>
              </a:rPr>
              <a:t>http://www.swistak.pl/poradniki/200-Czasopisma-dla-nastolatek.html</a:t>
            </a:r>
            <a:endParaRPr lang="pl-PL" dirty="0"/>
          </a:p>
          <a:p>
            <a:r>
              <a:rPr lang="pl-PL" dirty="0"/>
              <a:t>Programy TV dla młodzieży:</a:t>
            </a:r>
          </a:p>
          <a:p>
            <a:r>
              <a:rPr lang="pl-PL" dirty="0">
                <a:hlinkClick r:id="rId7"/>
              </a:rPr>
              <a:t>https://pl.wikipedia.org/wiki/Kategoria:Programy_telewizyjne_wed%C5%82ug_gatunku</a:t>
            </a:r>
            <a:endParaRPr lang="pl-PL" dirty="0"/>
          </a:p>
          <a:p>
            <a:r>
              <a:rPr lang="pl-PL" dirty="0">
                <a:hlinkClick r:id="rId8"/>
              </a:rPr>
              <a:t>http://www.telemagazyn.pl/artykuly/program-tv-dla-dzieci/</a:t>
            </a:r>
            <a:endParaRPr lang="pl-PL" dirty="0"/>
          </a:p>
          <a:p>
            <a:r>
              <a:rPr lang="pl-PL" dirty="0"/>
              <a:t>Strony internetowe dla dzieci i młodzieży:</a:t>
            </a:r>
          </a:p>
          <a:p>
            <a:r>
              <a:rPr lang="pl-PL" dirty="0">
                <a:hlinkClick r:id="rId9"/>
              </a:rPr>
              <a:t>http://bezpiecznemzs2.blogspot.com/2011/02/bezpieczne-i-atrakcyjne-strony-dla.html</a:t>
            </a:r>
            <a:endParaRPr lang="pl-PL" dirty="0"/>
          </a:p>
          <a:p>
            <a:r>
              <a:rPr lang="pl-PL" dirty="0">
                <a:hlinkClick r:id="rId10"/>
              </a:rPr>
              <a:t>http://nowastrona.sp5.chorzow.pl/index.php/wiecej-1/swietlica/75-bezpieczne-i-przyjazne-strony-internetowe</a:t>
            </a:r>
            <a:endParaRPr lang="pl-PL" dirty="0"/>
          </a:p>
          <a:p>
            <a:r>
              <a:rPr lang="pl-PL" dirty="0"/>
              <a:t>Zasady tworzenia wywiadu: </a:t>
            </a:r>
          </a:p>
          <a:p>
            <a:r>
              <a:rPr lang="pl-PL" dirty="0">
                <a:hlinkClick r:id="rId11"/>
              </a:rPr>
              <a:t>http://zapytaj.onet.pl/Category/002,010/2,6816142,Jak_przeprowadzic_wywiad.html</a:t>
            </a:r>
            <a:endParaRPr lang="pl-PL" dirty="0"/>
          </a:p>
          <a:p>
            <a:r>
              <a:rPr lang="pl-PL" dirty="0">
                <a:hlinkClick r:id="rId12"/>
              </a:rPr>
              <a:t>https://dzialasz.ceo.org.pl/node/211</a:t>
            </a:r>
            <a:endParaRPr lang="pl-PL" dirty="0"/>
          </a:p>
          <a:p>
            <a:endParaRPr lang="pl-PL" dirty="0"/>
          </a:p>
        </p:txBody>
      </p:sp>
    </p:spTree>
    <p:extLst>
      <p:ext uri="{BB962C8B-B14F-4D97-AF65-F5344CB8AC3E}">
        <p14:creationId xmlns:p14="http://schemas.microsoft.com/office/powerpoint/2010/main" val="9597038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Ewaluacja:</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542869348"/>
              </p:ext>
            </p:extLst>
          </p:nvPr>
        </p:nvGraphicFramePr>
        <p:xfrm>
          <a:off x="457200" y="1600200"/>
          <a:ext cx="8229600" cy="631444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xmlns="" val="20000"/>
                    </a:ext>
                  </a:extLst>
                </a:gridCol>
                <a:gridCol w="20574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370840">
                <a:tc>
                  <a:txBody>
                    <a:bodyPr/>
                    <a:lstStyle/>
                    <a:p>
                      <a:r>
                        <a:rPr lang="pl-PL" dirty="0"/>
                        <a:t>Liczba</a:t>
                      </a:r>
                      <a:r>
                        <a:rPr lang="pl-PL" baseline="0" dirty="0"/>
                        <a:t> punktów</a:t>
                      </a:r>
                      <a:endParaRPr lang="pl-PL" dirty="0"/>
                    </a:p>
                  </a:txBody>
                  <a:tcPr marL="94492" marR="94492"/>
                </a:tc>
                <a:tc>
                  <a:txBody>
                    <a:bodyPr/>
                    <a:lstStyle/>
                    <a:p>
                      <a:r>
                        <a:rPr lang="pl-PL" dirty="0" err="1"/>
                        <a:t>1p</a:t>
                      </a:r>
                      <a:r>
                        <a:rPr lang="pl-PL" dirty="0"/>
                        <a:t>.</a:t>
                      </a:r>
                    </a:p>
                  </a:txBody>
                  <a:tcPr marL="94492" marR="94492"/>
                </a:tc>
                <a:tc>
                  <a:txBody>
                    <a:bodyPr/>
                    <a:lstStyle/>
                    <a:p>
                      <a:r>
                        <a:rPr lang="pl-PL" dirty="0" err="1"/>
                        <a:t>2p</a:t>
                      </a:r>
                      <a:r>
                        <a:rPr lang="pl-PL" dirty="0"/>
                        <a:t>.</a:t>
                      </a:r>
                    </a:p>
                  </a:txBody>
                  <a:tcPr marL="94492" marR="94492"/>
                </a:tc>
                <a:tc>
                  <a:txBody>
                    <a:bodyPr/>
                    <a:lstStyle/>
                    <a:p>
                      <a:r>
                        <a:rPr lang="pl-PL" dirty="0" err="1"/>
                        <a:t>3p</a:t>
                      </a:r>
                      <a:r>
                        <a:rPr lang="pl-PL" dirty="0"/>
                        <a:t>.</a:t>
                      </a:r>
                    </a:p>
                  </a:txBody>
                  <a:tcPr marL="94492" marR="94492"/>
                </a:tc>
                <a:extLst>
                  <a:ext uri="{0D108BD9-81ED-4DB2-BD59-A6C34878D82A}">
                    <a16:rowId xmlns:a16="http://schemas.microsoft.com/office/drawing/2014/main" xmlns="" val="10000"/>
                  </a:ext>
                </a:extLst>
              </a:tr>
              <a:tr h="370840">
                <a:tc>
                  <a:txBody>
                    <a:bodyPr/>
                    <a:lstStyle/>
                    <a:p>
                      <a:r>
                        <a:rPr lang="pl-PL" b="1" dirty="0"/>
                        <a:t>Część I – praca indywidualna.</a:t>
                      </a:r>
                    </a:p>
                    <a:p>
                      <a:r>
                        <a:rPr lang="pl-PL" b="1" dirty="0"/>
                        <a:t>Zawartość merytoryczna</a:t>
                      </a:r>
                      <a:r>
                        <a:rPr lang="pl-PL" b="1" baseline="0" dirty="0"/>
                        <a:t> mapy myśli</a:t>
                      </a:r>
                      <a:endParaRPr lang="pl-PL" b="1" dirty="0"/>
                    </a:p>
                  </a:txBody>
                  <a:tcPr marL="94492" marR="94492"/>
                </a:tc>
                <a:tc>
                  <a:txBody>
                    <a:bodyPr/>
                    <a:lstStyle/>
                    <a:p>
                      <a:r>
                        <a:rPr lang="pl-PL" dirty="0"/>
                        <a:t>Informacja niepełna, często nie na temat. Wykorzystanie powierzchowne źródeł. Brak wszystkich obowiązkowych zagadnień. Brak opisu</a:t>
                      </a:r>
                      <a:r>
                        <a:rPr lang="pl-PL" baseline="0" dirty="0"/>
                        <a:t> przyczyn wyboru danego środku przekazu medialnego</a:t>
                      </a:r>
                      <a:endParaRPr lang="pl-PL" dirty="0"/>
                    </a:p>
                  </a:txBody>
                  <a:tcPr marL="94492" marR="94492"/>
                </a:tc>
                <a:tc>
                  <a:txBody>
                    <a:bodyPr/>
                    <a:lstStyle/>
                    <a:p>
                      <a:r>
                        <a:rPr lang="pl-PL" dirty="0"/>
                        <a:t>Opracowanie większości zagadnień zgodnie z tematem. Wykorzystanie źródeł powierzchownie. Krótki opis przyczyn </a:t>
                      </a:r>
                      <a:r>
                        <a:rPr lang="pl-PL" baseline="0" dirty="0"/>
                        <a:t>wyboru danego środku przekazu medialnego</a:t>
                      </a:r>
                      <a:endParaRPr lang="pl-PL" dirty="0"/>
                    </a:p>
                  </a:txBody>
                  <a:tcPr marL="94492" marR="9449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dirty="0"/>
                        <a:t>Wyczerpujące opracowanie tematu. Pełne wykorzystanie podanych źródeł oraz innych informacji. Wyczerpujący,</a:t>
                      </a:r>
                      <a:r>
                        <a:rPr lang="pl-PL" baseline="0" dirty="0"/>
                        <a:t> ciekawy opis </a:t>
                      </a:r>
                      <a:r>
                        <a:rPr lang="pl-PL" dirty="0"/>
                        <a:t>przyczyn </a:t>
                      </a:r>
                      <a:r>
                        <a:rPr lang="pl-PL" baseline="0" dirty="0"/>
                        <a:t>wyboru danego środku przekazu medialnego</a:t>
                      </a:r>
                      <a:endParaRPr lang="pl-PL" dirty="0"/>
                    </a:p>
                  </a:txBody>
                  <a:tcPr marL="94492" marR="94492"/>
                </a:tc>
                <a:extLst>
                  <a:ext uri="{0D108BD9-81ED-4DB2-BD59-A6C34878D82A}">
                    <a16:rowId xmlns:a16="http://schemas.microsoft.com/office/drawing/2014/main" xmlns="" val="10001"/>
                  </a:ext>
                </a:extLst>
              </a:tr>
              <a:tr h="370840">
                <a:tc>
                  <a:txBody>
                    <a:bodyPr/>
                    <a:lstStyle/>
                    <a:p>
                      <a:r>
                        <a:rPr lang="pl-PL" b="1" dirty="0"/>
                        <a:t>Wrażenia wizualne </a:t>
                      </a:r>
                    </a:p>
                  </a:txBody>
                  <a:tcPr marL="94492" marR="94492"/>
                </a:tc>
                <a:tc>
                  <a:txBody>
                    <a:bodyPr/>
                    <a:lstStyle/>
                    <a:p>
                      <a:r>
                        <a:rPr lang="pl-PL" dirty="0"/>
                        <a:t>Złe rozplanowanie elementów na mapie myśli. Słabo czytelna praca, nieestetyczna. </a:t>
                      </a:r>
                    </a:p>
                  </a:txBody>
                  <a:tcPr marL="94492" marR="94492"/>
                </a:tc>
                <a:tc>
                  <a:txBody>
                    <a:bodyPr/>
                    <a:lstStyle/>
                    <a:p>
                      <a:r>
                        <a:rPr lang="pl-PL" dirty="0"/>
                        <a:t>Treść poprawnie rozmieszczona. Odpowiednia ilość słów, zdjęć na mapie, praca czytelna.</a:t>
                      </a:r>
                    </a:p>
                  </a:txBody>
                  <a:tcPr marL="94492" marR="94492"/>
                </a:tc>
                <a:tc>
                  <a:txBody>
                    <a:bodyPr/>
                    <a:lstStyle/>
                    <a:p>
                      <a:r>
                        <a:rPr lang="pl-PL" dirty="0"/>
                        <a:t>Przejrzysta, czytelna, estetyczna praca. Treść uporządkowana. Odpowiednio dobrane elementy graficzne. </a:t>
                      </a:r>
                    </a:p>
                  </a:txBody>
                  <a:tcPr marL="94492" marR="94492"/>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62225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Ewaluacja:</a:t>
            </a:r>
          </a:p>
        </p:txBody>
      </p:sp>
      <p:graphicFrame>
        <p:nvGraphicFramePr>
          <p:cNvPr id="6" name="Symbol zastępczy zawartości 5"/>
          <p:cNvGraphicFramePr>
            <a:graphicFrameLocks noGrp="1"/>
          </p:cNvGraphicFramePr>
          <p:nvPr>
            <p:ph idx="1"/>
            <p:extLst>
              <p:ext uri="{D42A27DB-BD31-4B8C-83A1-F6EECF244321}">
                <p14:modId xmlns:p14="http://schemas.microsoft.com/office/powerpoint/2010/main" val="736973992"/>
              </p:ext>
            </p:extLst>
          </p:nvPr>
        </p:nvGraphicFramePr>
        <p:xfrm>
          <a:off x="457200" y="1600200"/>
          <a:ext cx="8229600" cy="4781128"/>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xmlns="" val="20000"/>
                    </a:ext>
                  </a:extLst>
                </a:gridCol>
                <a:gridCol w="20574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370840">
                <a:tc>
                  <a:txBody>
                    <a:bodyPr/>
                    <a:lstStyle/>
                    <a:p>
                      <a:r>
                        <a:rPr lang="pl-PL" dirty="0"/>
                        <a:t>Liczba</a:t>
                      </a:r>
                      <a:r>
                        <a:rPr lang="pl-PL" baseline="0" dirty="0"/>
                        <a:t> punktów</a:t>
                      </a:r>
                      <a:endParaRPr lang="pl-PL" dirty="0"/>
                    </a:p>
                  </a:txBody>
                  <a:tcPr marL="94492" marR="94492"/>
                </a:tc>
                <a:tc>
                  <a:txBody>
                    <a:bodyPr/>
                    <a:lstStyle/>
                    <a:p>
                      <a:r>
                        <a:rPr lang="pl-PL" dirty="0" err="1"/>
                        <a:t>1p</a:t>
                      </a:r>
                      <a:r>
                        <a:rPr lang="pl-PL" dirty="0"/>
                        <a:t>.</a:t>
                      </a:r>
                    </a:p>
                  </a:txBody>
                  <a:tcPr marL="94492" marR="94492"/>
                </a:tc>
                <a:tc>
                  <a:txBody>
                    <a:bodyPr/>
                    <a:lstStyle/>
                    <a:p>
                      <a:r>
                        <a:rPr lang="pl-PL" dirty="0" err="1"/>
                        <a:t>2p</a:t>
                      </a:r>
                      <a:r>
                        <a:rPr lang="pl-PL" dirty="0"/>
                        <a:t>.</a:t>
                      </a:r>
                    </a:p>
                  </a:txBody>
                  <a:tcPr marL="94492" marR="94492"/>
                </a:tc>
                <a:tc>
                  <a:txBody>
                    <a:bodyPr/>
                    <a:lstStyle/>
                    <a:p>
                      <a:r>
                        <a:rPr lang="pl-PL" dirty="0" err="1"/>
                        <a:t>3p</a:t>
                      </a:r>
                      <a:r>
                        <a:rPr lang="pl-PL" dirty="0"/>
                        <a:t>.</a:t>
                      </a:r>
                    </a:p>
                  </a:txBody>
                  <a:tcPr marL="94492" marR="94492"/>
                </a:tc>
                <a:extLst>
                  <a:ext uri="{0D108BD9-81ED-4DB2-BD59-A6C34878D82A}">
                    <a16:rowId xmlns:a16="http://schemas.microsoft.com/office/drawing/2014/main" xmlns="" val="10000"/>
                  </a:ext>
                </a:extLst>
              </a:tr>
              <a:tr h="44102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b="1" dirty="0"/>
                        <a:t>Prezentacja pracy indywidualnej</a:t>
                      </a:r>
                    </a:p>
                    <a:p>
                      <a:endParaRPr lang="pl-PL" dirty="0"/>
                    </a:p>
                  </a:txBody>
                  <a:tcPr/>
                </a:tc>
                <a:tc>
                  <a:txBody>
                    <a:bodyPr/>
                    <a:lstStyle/>
                    <a:p>
                      <a:r>
                        <a:rPr lang="pl-PL" dirty="0"/>
                        <a:t>Uczeń prezentuje swoją pracę tylko w oparciu o odczytanie swojej pracy. Uczeń nie jest w stanie odpowiedzieć</a:t>
                      </a:r>
                      <a:r>
                        <a:rPr lang="pl-PL" baseline="0" dirty="0"/>
                        <a:t> na dodatkowe pytania.</a:t>
                      </a:r>
                      <a:endParaRPr lang="pl-PL" dirty="0"/>
                    </a:p>
                  </a:txBody>
                  <a:tcPr/>
                </a:tc>
                <a:tc>
                  <a:txBody>
                    <a:bodyPr/>
                    <a:lstStyle/>
                    <a:p>
                      <a:r>
                        <a:rPr lang="pl-PL" dirty="0"/>
                        <a:t>Uczeń umie opowiedzieć o swojej pracy częściowo w oparciu przeczytane</a:t>
                      </a:r>
                      <a:r>
                        <a:rPr lang="pl-PL" baseline="0" dirty="0"/>
                        <a:t> treści i niewielką własną wypowiedź. Uczeń umie częściowo odpowiedzieć na dodatkowe pytania uczniów i nauczyciela.</a:t>
                      </a:r>
                      <a:endParaRPr lang="pl-PL" dirty="0"/>
                    </a:p>
                  </a:txBody>
                  <a:tcPr/>
                </a:tc>
                <a:tc>
                  <a:txBody>
                    <a:bodyPr/>
                    <a:lstStyle/>
                    <a:p>
                      <a:r>
                        <a:rPr lang="pl-PL" dirty="0"/>
                        <a:t>Uczeń umie samodzielnie opowiedzieć o przygotowanej przez siebie</a:t>
                      </a:r>
                      <a:r>
                        <a:rPr lang="pl-PL" baseline="0" dirty="0"/>
                        <a:t> pracy. Wymienia kolejne jej elementy i uzupełnia swoją prace o dodatkową wypowiedź. Odpowiada na pytania uczniów i nauczyciela</a:t>
                      </a:r>
                      <a:endParaRPr lang="pl-PL"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2673301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Ewaluacja:</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621930122"/>
              </p:ext>
            </p:extLst>
          </p:nvPr>
        </p:nvGraphicFramePr>
        <p:xfrm>
          <a:off x="457200" y="1600200"/>
          <a:ext cx="8229600" cy="4577080"/>
        </p:xfrm>
        <a:graphic>
          <a:graphicData uri="http://schemas.openxmlformats.org/drawingml/2006/table">
            <a:tbl>
              <a:tblPr firstRow="1" bandRow="1">
                <a:tableStyleId>{5C22544A-7EE6-4342-B048-85BDC9FD1C3A}</a:tableStyleId>
              </a:tblPr>
              <a:tblGrid>
                <a:gridCol w="2057400">
                  <a:extLst>
                    <a:ext uri="{9D8B030D-6E8A-4147-A177-3AD203B41FA5}">
                      <a16:colId xmlns:a16="http://schemas.microsoft.com/office/drawing/2014/main" xmlns="" val="20000"/>
                    </a:ext>
                  </a:extLst>
                </a:gridCol>
                <a:gridCol w="2057400">
                  <a:extLst>
                    <a:ext uri="{9D8B030D-6E8A-4147-A177-3AD203B41FA5}">
                      <a16:colId xmlns:a16="http://schemas.microsoft.com/office/drawing/2014/main" xmlns="" val="20001"/>
                    </a:ext>
                  </a:extLst>
                </a:gridCol>
                <a:gridCol w="2057400">
                  <a:extLst>
                    <a:ext uri="{9D8B030D-6E8A-4147-A177-3AD203B41FA5}">
                      <a16:colId xmlns:a16="http://schemas.microsoft.com/office/drawing/2014/main" xmlns="" val="20002"/>
                    </a:ext>
                  </a:extLst>
                </a:gridCol>
                <a:gridCol w="2057400">
                  <a:extLst>
                    <a:ext uri="{9D8B030D-6E8A-4147-A177-3AD203B41FA5}">
                      <a16:colId xmlns:a16="http://schemas.microsoft.com/office/drawing/2014/main" xmlns="" val="20003"/>
                    </a:ext>
                  </a:extLst>
                </a:gridCol>
              </a:tblGrid>
              <a:tr h="370840">
                <a:tc>
                  <a:txBody>
                    <a:bodyPr/>
                    <a:lstStyle/>
                    <a:p>
                      <a:r>
                        <a:rPr lang="pl-PL" dirty="0"/>
                        <a:t>Liczba</a:t>
                      </a:r>
                      <a:r>
                        <a:rPr lang="pl-PL" baseline="0" dirty="0"/>
                        <a:t> punktów</a:t>
                      </a:r>
                      <a:endParaRPr lang="pl-PL" dirty="0"/>
                    </a:p>
                  </a:txBody>
                  <a:tcPr marL="94492" marR="94492"/>
                </a:tc>
                <a:tc>
                  <a:txBody>
                    <a:bodyPr/>
                    <a:lstStyle/>
                    <a:p>
                      <a:r>
                        <a:rPr lang="pl-PL" dirty="0" err="1"/>
                        <a:t>1p</a:t>
                      </a:r>
                      <a:r>
                        <a:rPr lang="pl-PL" dirty="0"/>
                        <a:t>.</a:t>
                      </a:r>
                    </a:p>
                  </a:txBody>
                  <a:tcPr marL="94492" marR="94492"/>
                </a:tc>
                <a:tc>
                  <a:txBody>
                    <a:bodyPr/>
                    <a:lstStyle/>
                    <a:p>
                      <a:r>
                        <a:rPr lang="pl-PL" dirty="0" err="1"/>
                        <a:t>2p</a:t>
                      </a:r>
                      <a:r>
                        <a:rPr lang="pl-PL" dirty="0"/>
                        <a:t>.</a:t>
                      </a:r>
                    </a:p>
                  </a:txBody>
                  <a:tcPr marL="94492" marR="94492"/>
                </a:tc>
                <a:tc>
                  <a:txBody>
                    <a:bodyPr/>
                    <a:lstStyle/>
                    <a:p>
                      <a:r>
                        <a:rPr lang="pl-PL" dirty="0" err="1"/>
                        <a:t>3p</a:t>
                      </a:r>
                      <a:r>
                        <a:rPr lang="pl-PL" dirty="0"/>
                        <a:t>.</a:t>
                      </a:r>
                    </a:p>
                  </a:txBody>
                  <a:tcPr marL="94492" marR="94492"/>
                </a:tc>
                <a:extLst>
                  <a:ext uri="{0D108BD9-81ED-4DB2-BD59-A6C34878D82A}">
                    <a16:rowId xmlns:a16="http://schemas.microsoft.com/office/drawing/2014/main" xmlns="" val="10000"/>
                  </a:ext>
                </a:extLst>
              </a:tr>
              <a:tr h="370840">
                <a:tc>
                  <a:txBody>
                    <a:bodyPr/>
                    <a:lstStyle/>
                    <a:p>
                      <a:r>
                        <a:rPr lang="pl-PL" b="1" dirty="0"/>
                        <a:t>Część II – praca grupowa. </a:t>
                      </a:r>
                      <a:r>
                        <a:rPr lang="pl-PL" dirty="0"/>
                        <a:t>Nauczyciel</a:t>
                      </a:r>
                      <a:r>
                        <a:rPr lang="pl-PL" baseline="0" dirty="0"/>
                        <a:t> ocenia indywidualne zaangażowanie uczniów w pracy zespołowej</a:t>
                      </a:r>
                      <a:endParaRPr lang="pl-PL" dirty="0"/>
                    </a:p>
                  </a:txBody>
                  <a:tcPr/>
                </a:tc>
                <a:tc>
                  <a:txBody>
                    <a:bodyPr/>
                    <a:lstStyle/>
                    <a:p>
                      <a:r>
                        <a:rPr lang="pl-PL" dirty="0"/>
                        <a:t>Niewielkie zaangażowanie ucznia w</a:t>
                      </a:r>
                      <a:r>
                        <a:rPr lang="pl-PL" baseline="0" dirty="0"/>
                        <a:t> pracę zespołową. Uczestniczenie tylko w wybranych przez ucznia etapach tworzenia gazetki.</a:t>
                      </a:r>
                      <a:endParaRPr lang="pl-PL" dirty="0"/>
                    </a:p>
                  </a:txBody>
                  <a:tcPr/>
                </a:tc>
                <a:tc>
                  <a:txBody>
                    <a:bodyPr/>
                    <a:lstStyle/>
                    <a:p>
                      <a:r>
                        <a:rPr lang="pl-PL" dirty="0"/>
                        <a:t>Średnie zaangażowanie ucznia w</a:t>
                      </a:r>
                      <a:r>
                        <a:rPr lang="pl-PL" baseline="0" dirty="0"/>
                        <a:t> pracę zespołową. Uczestniczenie w większości etapów tworzenia gazetki</a:t>
                      </a:r>
                      <a:r>
                        <a:rPr lang="pl-PL" dirty="0"/>
                        <a:t> </a:t>
                      </a:r>
                    </a:p>
                  </a:txBody>
                  <a:tcPr/>
                </a:tc>
                <a:tc>
                  <a:txBody>
                    <a:bodyPr/>
                    <a:lstStyle/>
                    <a:p>
                      <a:r>
                        <a:rPr lang="pl-PL" dirty="0"/>
                        <a:t>Duże zaangażowanie ucznia w pracę zespołową:</a:t>
                      </a:r>
                      <a:r>
                        <a:rPr lang="pl-PL" baseline="0" dirty="0"/>
                        <a:t> </a:t>
                      </a:r>
                      <a:r>
                        <a:rPr lang="pl-PL" dirty="0"/>
                        <a:t>przygotowanie</a:t>
                      </a:r>
                      <a:r>
                        <a:rPr lang="pl-PL" baseline="0" dirty="0"/>
                        <a:t> i przeprowadzenie </a:t>
                      </a:r>
                      <a:r>
                        <a:rPr lang="pl-PL" dirty="0"/>
                        <a:t>wywiadu, opracowanie graficzne gazetki oraz prezentacje pracy grupowej. Obecność ucznia przy wszystkich etapach tworzenia gazetki</a:t>
                      </a:r>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19511801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Ewaluacja</a:t>
            </a:r>
            <a:br>
              <a:rPr lang="pl-PL" dirty="0"/>
            </a:br>
            <a:r>
              <a:rPr lang="pl-PL" dirty="0">
                <a:solidFill>
                  <a:schemeClr val="bg1">
                    <a:lumMod val="50000"/>
                  </a:schemeClr>
                </a:solidFill>
              </a:rPr>
              <a:t>ocena</a:t>
            </a:r>
            <a:r>
              <a:rPr lang="pl-PL" dirty="0"/>
              <a:t>: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132513407"/>
              </p:ext>
            </p:extLst>
          </p:nvPr>
        </p:nvGraphicFramePr>
        <p:xfrm>
          <a:off x="467544" y="1772816"/>
          <a:ext cx="8229600" cy="3603992"/>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xmlns="" val="20000"/>
                    </a:ext>
                  </a:extLst>
                </a:gridCol>
                <a:gridCol w="4114800">
                  <a:extLst>
                    <a:ext uri="{9D8B030D-6E8A-4147-A177-3AD203B41FA5}">
                      <a16:colId xmlns:a16="http://schemas.microsoft.com/office/drawing/2014/main" xmlns="" val="20001"/>
                    </a:ext>
                  </a:extLst>
                </a:gridCol>
              </a:tblGrid>
              <a:tr h="514856">
                <a:tc>
                  <a:txBody>
                    <a:bodyPr/>
                    <a:lstStyle/>
                    <a:p>
                      <a:pPr algn="ctr"/>
                      <a:r>
                        <a:rPr lang="pl-PL" dirty="0">
                          <a:effectLst/>
                        </a:rPr>
                        <a:t>PUNKTY</a:t>
                      </a:r>
                    </a:p>
                  </a:txBody>
                  <a:tcPr marL="68580" marR="68580" marT="0" marB="0"/>
                </a:tc>
                <a:tc>
                  <a:txBody>
                    <a:bodyPr/>
                    <a:lstStyle/>
                    <a:p>
                      <a:pPr algn="ctr"/>
                      <a:r>
                        <a:rPr lang="pl-PL" sz="1800" dirty="0">
                          <a:effectLst/>
                          <a:latin typeface="Times New Roman"/>
                        </a:rPr>
                        <a:t>OCENA</a:t>
                      </a:r>
                      <a:endParaRPr lang="pl-PL" sz="1800" dirty="0">
                        <a:effectLst/>
                      </a:endParaRPr>
                    </a:p>
                  </a:txBody>
                  <a:tcPr marL="68580" marR="68580" marT="0" marB="0"/>
                </a:tc>
                <a:extLst>
                  <a:ext uri="{0D108BD9-81ED-4DB2-BD59-A6C34878D82A}">
                    <a16:rowId xmlns:a16="http://schemas.microsoft.com/office/drawing/2014/main" xmlns="" val="10000"/>
                  </a:ext>
                </a:extLst>
              </a:tr>
              <a:tr h="514856">
                <a:tc>
                  <a:txBody>
                    <a:bodyPr/>
                    <a:lstStyle/>
                    <a:p>
                      <a:pPr algn="ctr"/>
                      <a:r>
                        <a:rPr lang="pl-PL" dirty="0">
                          <a:effectLst/>
                        </a:rPr>
                        <a:t>   &lt;2</a:t>
                      </a:r>
                    </a:p>
                  </a:txBody>
                  <a:tcPr marL="68580" marR="68580" marT="0" marB="0"/>
                </a:tc>
                <a:tc>
                  <a:txBody>
                    <a:bodyPr/>
                    <a:lstStyle/>
                    <a:p>
                      <a:pPr algn="ctr"/>
                      <a:r>
                        <a:rPr lang="pl-PL" dirty="0">
                          <a:effectLst/>
                        </a:rPr>
                        <a:t>Niedostateczna</a:t>
                      </a:r>
                    </a:p>
                  </a:txBody>
                  <a:tcPr marL="68580" marR="68580" marT="0" marB="0"/>
                </a:tc>
                <a:extLst>
                  <a:ext uri="{0D108BD9-81ED-4DB2-BD59-A6C34878D82A}">
                    <a16:rowId xmlns:a16="http://schemas.microsoft.com/office/drawing/2014/main" xmlns="" val="10001"/>
                  </a:ext>
                </a:extLst>
              </a:tr>
              <a:tr h="514856">
                <a:tc>
                  <a:txBody>
                    <a:bodyPr/>
                    <a:lstStyle/>
                    <a:p>
                      <a:pPr algn="ctr"/>
                      <a:r>
                        <a:rPr lang="pl-PL" dirty="0">
                          <a:effectLst/>
                        </a:rPr>
                        <a:t>  4-3</a:t>
                      </a:r>
                    </a:p>
                  </a:txBody>
                  <a:tcPr marL="68580" marR="68580" marT="0" marB="0"/>
                </a:tc>
                <a:tc>
                  <a:txBody>
                    <a:bodyPr/>
                    <a:lstStyle/>
                    <a:p>
                      <a:pPr algn="ctr"/>
                      <a:r>
                        <a:rPr lang="pl-PL" dirty="0">
                          <a:effectLst/>
                        </a:rPr>
                        <a:t>Dopuszczająca</a:t>
                      </a:r>
                    </a:p>
                  </a:txBody>
                  <a:tcPr marL="68580" marR="68580" marT="0" marB="0"/>
                </a:tc>
                <a:extLst>
                  <a:ext uri="{0D108BD9-81ED-4DB2-BD59-A6C34878D82A}">
                    <a16:rowId xmlns:a16="http://schemas.microsoft.com/office/drawing/2014/main" xmlns="" val="10002"/>
                  </a:ext>
                </a:extLst>
              </a:tr>
              <a:tr h="514856">
                <a:tc>
                  <a:txBody>
                    <a:bodyPr/>
                    <a:lstStyle/>
                    <a:p>
                      <a:pPr algn="ctr"/>
                      <a:r>
                        <a:rPr lang="pl-PL" dirty="0">
                          <a:effectLst/>
                        </a:rPr>
                        <a:t>6-5</a:t>
                      </a:r>
                    </a:p>
                  </a:txBody>
                  <a:tcPr marL="68580" marR="68580" marT="0" marB="0"/>
                </a:tc>
                <a:tc>
                  <a:txBody>
                    <a:bodyPr/>
                    <a:lstStyle/>
                    <a:p>
                      <a:pPr algn="ctr"/>
                      <a:r>
                        <a:rPr lang="pl-PL" dirty="0">
                          <a:effectLst/>
                        </a:rPr>
                        <a:t>Dostateczna</a:t>
                      </a:r>
                    </a:p>
                  </a:txBody>
                  <a:tcPr marL="68580" marR="68580" marT="0" marB="0"/>
                </a:tc>
                <a:extLst>
                  <a:ext uri="{0D108BD9-81ED-4DB2-BD59-A6C34878D82A}">
                    <a16:rowId xmlns:a16="http://schemas.microsoft.com/office/drawing/2014/main" xmlns="" val="10003"/>
                  </a:ext>
                </a:extLst>
              </a:tr>
              <a:tr h="514856">
                <a:tc>
                  <a:txBody>
                    <a:bodyPr/>
                    <a:lstStyle/>
                    <a:p>
                      <a:pPr algn="ctr"/>
                      <a:r>
                        <a:rPr lang="pl-PL" dirty="0">
                          <a:effectLst/>
                        </a:rPr>
                        <a:t>8-7</a:t>
                      </a:r>
                    </a:p>
                  </a:txBody>
                  <a:tcPr marL="68580" marR="68580" marT="0" marB="0"/>
                </a:tc>
                <a:tc>
                  <a:txBody>
                    <a:bodyPr/>
                    <a:lstStyle/>
                    <a:p>
                      <a:pPr algn="ctr"/>
                      <a:r>
                        <a:rPr lang="pl-PL" dirty="0">
                          <a:effectLst/>
                        </a:rPr>
                        <a:t>Dobra</a:t>
                      </a:r>
                    </a:p>
                  </a:txBody>
                  <a:tcPr marL="68580" marR="68580" marT="0" marB="0"/>
                </a:tc>
                <a:extLst>
                  <a:ext uri="{0D108BD9-81ED-4DB2-BD59-A6C34878D82A}">
                    <a16:rowId xmlns:a16="http://schemas.microsoft.com/office/drawing/2014/main" xmlns="" val="10004"/>
                  </a:ext>
                </a:extLst>
              </a:tr>
              <a:tr h="514856">
                <a:tc>
                  <a:txBody>
                    <a:bodyPr/>
                    <a:lstStyle/>
                    <a:p>
                      <a:pPr algn="ctr"/>
                      <a:r>
                        <a:rPr lang="pl-PL" dirty="0">
                          <a:effectLst/>
                        </a:rPr>
                        <a:t> 9-10</a:t>
                      </a:r>
                    </a:p>
                  </a:txBody>
                  <a:tcPr marL="68580" marR="68580" marT="0" marB="0"/>
                </a:tc>
                <a:tc>
                  <a:txBody>
                    <a:bodyPr/>
                    <a:lstStyle/>
                    <a:p>
                      <a:pPr algn="ctr"/>
                      <a:r>
                        <a:rPr lang="pl-PL" dirty="0">
                          <a:effectLst/>
                        </a:rPr>
                        <a:t>Bardzo Dobra</a:t>
                      </a:r>
                    </a:p>
                  </a:txBody>
                  <a:tcPr marL="68580" marR="68580" marT="0" marB="0"/>
                </a:tc>
                <a:extLst>
                  <a:ext uri="{0D108BD9-81ED-4DB2-BD59-A6C34878D82A}">
                    <a16:rowId xmlns:a16="http://schemas.microsoft.com/office/drawing/2014/main" xmlns="" val="10005"/>
                  </a:ext>
                </a:extLst>
              </a:tr>
              <a:tr h="514856">
                <a:tc>
                  <a:txBody>
                    <a:bodyPr/>
                    <a:lstStyle/>
                    <a:p>
                      <a:pPr algn="ctr"/>
                      <a:r>
                        <a:rPr lang="pl-PL" dirty="0">
                          <a:effectLst/>
                        </a:rPr>
                        <a:t> 11-12</a:t>
                      </a:r>
                    </a:p>
                  </a:txBody>
                  <a:tcPr marL="68580" marR="68580" marT="0" marB="0"/>
                </a:tc>
                <a:tc>
                  <a:txBody>
                    <a:bodyPr/>
                    <a:lstStyle/>
                    <a:p>
                      <a:pPr algn="ctr"/>
                      <a:r>
                        <a:rPr lang="pl-PL" dirty="0">
                          <a:effectLst/>
                        </a:rPr>
                        <a:t>Celująca</a:t>
                      </a:r>
                    </a:p>
                  </a:txBody>
                  <a:tcPr marL="68580" marR="68580" marT="0" marB="0"/>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32796600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Konkluzja:</a:t>
            </a:r>
          </a:p>
        </p:txBody>
      </p:sp>
      <p:sp>
        <p:nvSpPr>
          <p:cNvPr id="3" name="Symbol zastępczy zawartości 2"/>
          <p:cNvSpPr>
            <a:spLocks noGrp="1"/>
          </p:cNvSpPr>
          <p:nvPr>
            <p:ph idx="1"/>
          </p:nvPr>
        </p:nvSpPr>
        <p:spPr/>
        <p:txBody>
          <a:bodyPr>
            <a:normAutofit lnSpcReduction="10000"/>
          </a:bodyPr>
          <a:lstStyle/>
          <a:p>
            <a:pPr marL="0" indent="0">
              <a:buNone/>
            </a:pPr>
            <a:r>
              <a:rPr lang="pl-PL" dirty="0"/>
              <a:t>Zadanie to wymagało od was dużego zaangażowania i pomysłowości, dzięki tej pracy nauczyliście się wielu ciekawych rzeczy:</a:t>
            </a:r>
          </a:p>
          <a:p>
            <a:r>
              <a:rPr lang="pl-PL" dirty="0"/>
              <a:t>Poznaliście czym są mass media, ich rodzaje oraz pojęcie je określające, czyli „czwarta władz” </a:t>
            </a:r>
          </a:p>
          <a:p>
            <a:r>
              <a:rPr lang="pl-PL" dirty="0"/>
              <a:t>Zapoznaliście się z krótką historią rozwoju mass mediów w Polsce i na świecie</a:t>
            </a:r>
          </a:p>
          <a:p>
            <a:r>
              <a:rPr lang="pl-PL" dirty="0"/>
              <a:t>Dowiedzieliście się jak bardzo ważne są środki masowego przekazu w życiu każdego z nas, jak wielu informacji nam dostarczają</a:t>
            </a:r>
          </a:p>
          <a:p>
            <a:r>
              <a:rPr lang="pl-PL" dirty="0"/>
              <a:t>Nauczyliście się, że warto czytać, przeglądać różne źródła, aby móc wyrobić sobie własne zdanie na ważne tematy</a:t>
            </a:r>
          </a:p>
          <a:p>
            <a:endParaRPr lang="pl-PL" dirty="0"/>
          </a:p>
        </p:txBody>
      </p:sp>
    </p:spTree>
    <p:extLst>
      <p:ext uri="{BB962C8B-B14F-4D97-AF65-F5344CB8AC3E}">
        <p14:creationId xmlns:p14="http://schemas.microsoft.com/office/powerpoint/2010/main" val="6703610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Konkluzja:</a:t>
            </a:r>
          </a:p>
        </p:txBody>
      </p:sp>
      <p:sp>
        <p:nvSpPr>
          <p:cNvPr id="3" name="Symbol zastępczy zawartości 2"/>
          <p:cNvSpPr>
            <a:spLocks noGrp="1"/>
          </p:cNvSpPr>
          <p:nvPr>
            <p:ph idx="1"/>
          </p:nvPr>
        </p:nvSpPr>
        <p:spPr/>
        <p:txBody>
          <a:bodyPr>
            <a:normAutofit fontScale="92500" lnSpcReduction="10000"/>
          </a:bodyPr>
          <a:lstStyle/>
          <a:p>
            <a:r>
              <a:rPr lang="pl-PL" dirty="0"/>
              <a:t>Mieliście możliwość przygotowania i zaprezentowania mapy myśli opisującej wasz ulubiony środek masowego przekazu</a:t>
            </a:r>
          </a:p>
          <a:p>
            <a:r>
              <a:rPr lang="pl-PL" dirty="0"/>
              <a:t>Jeśli udało wam się wybrać na wycieczkę do siedziby lokalnej gazety, to mogliście poznać na czym polega praca redaktora oraz innych pracowników redakcji</a:t>
            </a:r>
          </a:p>
          <a:p>
            <a:r>
              <a:rPr lang="pl-PL" dirty="0"/>
              <a:t>Nauczyliście się jak redagować swoją pierwszą gazetkę</a:t>
            </a:r>
          </a:p>
          <a:p>
            <a:r>
              <a:rPr lang="pl-PL" dirty="0"/>
              <a:t>Poznaliście tajniki tworzenia wywiadu, który następnie przeprowadziliście z wybraną osobą</a:t>
            </a:r>
          </a:p>
          <a:p>
            <a:r>
              <a:rPr lang="pl-PL" dirty="0"/>
              <a:t>Zaznajomiliście się z różnymi źródłami internetowymi, pomagającymi przygotować zadanie </a:t>
            </a:r>
          </a:p>
          <a:p>
            <a:r>
              <a:rPr lang="pl-PL" dirty="0"/>
              <a:t>Poznaliście zasady bezpiecznego korzystania z Internetu</a:t>
            </a:r>
          </a:p>
          <a:p>
            <a:r>
              <a:rPr lang="pl-PL" dirty="0"/>
              <a:t>Poznaliście zasady współpracy w grupie, dobrej komunikacji oraz dyskusji, co nie jest łatwe gdy każdy chce wyrazić swoje zdanie</a:t>
            </a:r>
          </a:p>
        </p:txBody>
      </p:sp>
    </p:spTree>
    <p:extLst>
      <p:ext uri="{BB962C8B-B14F-4D97-AF65-F5344CB8AC3E}">
        <p14:creationId xmlns:p14="http://schemas.microsoft.com/office/powerpoint/2010/main" val="37927159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Konkluzja:</a:t>
            </a:r>
          </a:p>
        </p:txBody>
      </p:sp>
      <p:sp>
        <p:nvSpPr>
          <p:cNvPr id="3" name="Symbol zastępczy zawartości 2"/>
          <p:cNvSpPr>
            <a:spLocks noGrp="1"/>
          </p:cNvSpPr>
          <p:nvPr>
            <p:ph idx="1"/>
          </p:nvPr>
        </p:nvSpPr>
        <p:spPr/>
        <p:txBody>
          <a:bodyPr/>
          <a:lstStyle/>
          <a:p>
            <a:pPr algn="just"/>
            <a:r>
              <a:rPr lang="pl-PL" dirty="0"/>
              <a:t>Twórczo rozwiązywaliście napotkane problemy. </a:t>
            </a:r>
          </a:p>
          <a:p>
            <a:pPr algn="just"/>
            <a:r>
              <a:rPr lang="pl-PL" dirty="0"/>
              <a:t>Uwierzyliście w siebie, poznaliście własne możliwości i siebie nawzajem.</a:t>
            </a:r>
          </a:p>
          <a:p>
            <a:pPr algn="just"/>
            <a:r>
              <a:rPr lang="pl-PL" dirty="0"/>
              <a:t>Prezentując swoje zadania poznaliście zasady autoprezentacji oraz umiejętności występów publicznych.</a:t>
            </a:r>
          </a:p>
          <a:p>
            <a:pPr algn="just"/>
            <a:r>
              <a:rPr lang="pl-PL" dirty="0"/>
              <a:t>Byliście w pełni odpowiedzialni za zdobywanie wiedzy.</a:t>
            </a:r>
          </a:p>
          <a:p>
            <a:pPr algn="just"/>
            <a:r>
              <a:rPr lang="pl-PL" dirty="0"/>
              <a:t>Wasza praca może posłużyć za wzorzec współpracy i współdziałania dla innych grup, klas.</a:t>
            </a:r>
          </a:p>
          <a:p>
            <a:endParaRPr lang="pl-PL" dirty="0"/>
          </a:p>
        </p:txBody>
      </p:sp>
    </p:spTree>
    <p:extLst>
      <p:ext uri="{BB962C8B-B14F-4D97-AF65-F5344CB8AC3E}">
        <p14:creationId xmlns:p14="http://schemas.microsoft.com/office/powerpoint/2010/main" val="2252316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Spis treści:</a:t>
            </a:r>
          </a:p>
        </p:txBody>
      </p:sp>
      <p:sp>
        <p:nvSpPr>
          <p:cNvPr id="3" name="Symbol zastępczy zawartości 2"/>
          <p:cNvSpPr>
            <a:spLocks noGrp="1"/>
          </p:cNvSpPr>
          <p:nvPr>
            <p:ph idx="1"/>
          </p:nvPr>
        </p:nvSpPr>
        <p:spPr/>
        <p:txBody>
          <a:bodyPr/>
          <a:lstStyle/>
          <a:p>
            <a:pPr marL="0" indent="0">
              <a:buNone/>
            </a:pPr>
            <a:r>
              <a:rPr lang="pl-PL" dirty="0"/>
              <a:t>1. Wprowadzenie</a:t>
            </a:r>
          </a:p>
          <a:p>
            <a:pPr marL="0" indent="0">
              <a:buNone/>
            </a:pPr>
            <a:r>
              <a:rPr lang="pl-PL" dirty="0"/>
              <a:t>2. Zadania</a:t>
            </a:r>
          </a:p>
          <a:p>
            <a:pPr marL="0" indent="0">
              <a:buNone/>
            </a:pPr>
            <a:r>
              <a:rPr lang="pl-PL" dirty="0"/>
              <a:t>3. Proces</a:t>
            </a:r>
          </a:p>
          <a:p>
            <a:pPr marL="0" indent="0">
              <a:buNone/>
            </a:pPr>
            <a:r>
              <a:rPr lang="pl-PL" dirty="0"/>
              <a:t>4. Źródła</a:t>
            </a:r>
          </a:p>
          <a:p>
            <a:pPr marL="0" indent="0">
              <a:buNone/>
            </a:pPr>
            <a:r>
              <a:rPr lang="pl-PL" dirty="0"/>
              <a:t>5. Ewaluacja</a:t>
            </a:r>
          </a:p>
          <a:p>
            <a:pPr marL="0" indent="0">
              <a:buNone/>
            </a:pPr>
            <a:r>
              <a:rPr lang="pl-PL" dirty="0"/>
              <a:t>6. Konkluzja</a:t>
            </a:r>
          </a:p>
          <a:p>
            <a:pPr marL="0" indent="0">
              <a:buNone/>
            </a:pPr>
            <a:r>
              <a:rPr lang="pl-PL" dirty="0"/>
              <a:t>7. Poradnik dla nauczyciela</a:t>
            </a:r>
          </a:p>
          <a:p>
            <a:endParaRPr lang="pl-PL"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95936" y="476672"/>
            <a:ext cx="4368000" cy="327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125561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Poradnik dla nauczyciela:</a:t>
            </a:r>
          </a:p>
        </p:txBody>
      </p:sp>
      <p:sp>
        <p:nvSpPr>
          <p:cNvPr id="3" name="Symbol zastępczy zawartości 2"/>
          <p:cNvSpPr>
            <a:spLocks noGrp="1"/>
          </p:cNvSpPr>
          <p:nvPr>
            <p:ph idx="1"/>
          </p:nvPr>
        </p:nvSpPr>
        <p:spPr/>
        <p:txBody>
          <a:bodyPr>
            <a:normAutofit fontScale="85000" lnSpcReduction="20000"/>
          </a:bodyPr>
          <a:lstStyle/>
          <a:p>
            <a:pPr marL="0" indent="0">
              <a:buNone/>
            </a:pPr>
            <a:r>
              <a:rPr lang="pl-PL" dirty="0"/>
              <a:t>1. Przed rozpoczęciem projektu, należy dokładnie zapoznać uczniów z treścią zadań, dostosowując sposób komunikacji do możliwości uczniów.</a:t>
            </a:r>
          </a:p>
          <a:p>
            <a:pPr marL="0" indent="0">
              <a:buNone/>
            </a:pPr>
            <a:r>
              <a:rPr lang="pl-PL" dirty="0"/>
              <a:t>2. Należy zapoznać uczniów z zasadami bezpiecznego korzystania z Internetu. Nauczyciel powinien z uczniami przejrzeć źródła internetowe, pomagając w ich zrozumieniu.</a:t>
            </a:r>
          </a:p>
          <a:p>
            <a:pPr marL="0" indent="0">
              <a:buNone/>
            </a:pPr>
            <a:r>
              <a:rPr lang="pl-PL" dirty="0"/>
              <a:t>3. Na realizację projektu powinno być przeznaczone 3-4 tygodnie, w zależności od możliwości uczniów.</a:t>
            </a:r>
          </a:p>
          <a:p>
            <a:pPr marL="0" indent="0">
              <a:buNone/>
            </a:pPr>
            <a:r>
              <a:rPr lang="pl-PL" dirty="0"/>
              <a:t>4. W drugim tygodniu projektu, jeśli jest taka możliwość uczniowie powinni udać się na wycieczkę dydaktyczną do lokalnej gazety, w celu zapoznania się z zasadami redakcji gazety, pracą redakcyjną.</a:t>
            </a:r>
          </a:p>
          <a:p>
            <a:pPr marL="0" indent="0">
              <a:buNone/>
            </a:pPr>
            <a:r>
              <a:rPr lang="pl-PL" dirty="0"/>
              <a:t>5. W pierwszym tygodniu projektu, nauczyciel powinien omówić zadania oraz zapoznać (na podstawie źródeł) z zasadami tworzenia mapy myśli. Nauczyciel decyduje czy wymagana jest pomoc uczniom w wyborze konkretnego czasopisma, programu. Może również ustalić, że uczniowie ograniczą się tylko do jednego środka masowego przekazu np. gazet, czasopism (w zależności od możliwości uczniów).</a:t>
            </a:r>
          </a:p>
        </p:txBody>
      </p:sp>
    </p:spTree>
    <p:extLst>
      <p:ext uri="{BB962C8B-B14F-4D97-AF65-F5344CB8AC3E}">
        <p14:creationId xmlns:p14="http://schemas.microsoft.com/office/powerpoint/2010/main" val="10065137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55576" y="2191262"/>
            <a:ext cx="8229600" cy="990600"/>
          </a:xfrm>
        </p:spPr>
        <p:txBody>
          <a:bodyPr>
            <a:normAutofit/>
          </a:bodyPr>
          <a:lstStyle/>
          <a:p>
            <a:r>
              <a:rPr lang="pl-PL" sz="3500" dirty="0"/>
              <a:t>Poradnik dla nauczyciela:</a:t>
            </a:r>
          </a:p>
        </p:txBody>
      </p:sp>
      <p:sp>
        <p:nvSpPr>
          <p:cNvPr id="3" name="Symbol zastępczy zawartości 2"/>
          <p:cNvSpPr>
            <a:spLocks noGrp="1"/>
          </p:cNvSpPr>
          <p:nvPr>
            <p:ph idx="1"/>
          </p:nvPr>
        </p:nvSpPr>
        <p:spPr>
          <a:xfrm>
            <a:off x="457200" y="3408233"/>
            <a:ext cx="8229600" cy="3152328"/>
          </a:xfrm>
        </p:spPr>
        <p:txBody>
          <a:bodyPr>
            <a:normAutofit/>
          </a:bodyPr>
          <a:lstStyle/>
          <a:p>
            <a:pPr marL="0" indent="0">
              <a:buNone/>
            </a:pPr>
            <a:r>
              <a:rPr lang="pl-PL" sz="1500" dirty="0"/>
              <a:t>6. Indywidualne prezentacje uczniów powinny być przeprowadzane w miłej atmosferze, aby uczniowie nie czuli tremy i w pełni mogli zaprezentować swoje prace.</a:t>
            </a:r>
          </a:p>
          <a:p>
            <a:pPr marL="0" indent="0">
              <a:buNone/>
            </a:pPr>
            <a:r>
              <a:rPr lang="pl-PL" sz="1500" dirty="0"/>
              <a:t>7. Wskazane jest większe zaangażowanie nauczyciela w drugą część projektu – redakcyjną, gdyż może być ona trudna dla uczniów.</a:t>
            </a:r>
          </a:p>
          <a:p>
            <a:pPr marL="0" indent="0">
              <a:buNone/>
            </a:pPr>
            <a:r>
              <a:rPr lang="pl-PL" sz="1500" dirty="0"/>
              <a:t>8. Uczniowie metodą burzy mózgów powinni wybrać tytuł gazetki</a:t>
            </a:r>
          </a:p>
          <a:p>
            <a:pPr marL="0" indent="0">
              <a:buNone/>
            </a:pPr>
            <a:r>
              <a:rPr lang="pl-PL" sz="1500" dirty="0"/>
              <a:t>9. Do opracowania strony tytułowej oraz strony graficznej, nauczyciel może przydzielić konkretnych uczniów, którzy wykazują talent w tym kierunku.</a:t>
            </a:r>
          </a:p>
          <a:p>
            <a:pPr marL="0" indent="0">
              <a:buNone/>
            </a:pPr>
            <a:r>
              <a:rPr lang="pl-PL" sz="1500" dirty="0"/>
              <a:t>10. Nauczyciel może pomóc uczniom dopracować gazetkę graficznie: pomoc w robieniu zdjęć, drukowaniu stron, obróbki komputerowej (jeśli jest taka potrzeba).</a:t>
            </a:r>
          </a:p>
          <a:p>
            <a:pPr marL="0" indent="0">
              <a:buNone/>
            </a:pPr>
            <a:r>
              <a:rPr lang="pl-PL" sz="1500" dirty="0"/>
              <a:t>11. Nauczyciel powinien pomóc uczniom w zaprezentowaniu swojej pracy szerszej grupie uczniów, nauczycielom i rodzicom – dowolna forma wybrana przez nauczyciela.</a:t>
            </a:r>
          </a:p>
        </p:txBody>
      </p:sp>
      <p:pic>
        <p:nvPicPr>
          <p:cNvPr id="5" name="Obraz 4">
            <a:extLst>
              <a:ext uri="{FF2B5EF4-FFF2-40B4-BE49-F238E27FC236}">
                <a16:creationId xmlns:a16="http://schemas.microsoft.com/office/drawing/2014/main" xmlns="" id="{2E04C937-79B4-43CF-90BD-D3ECE3BE9A9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628"/>
            <a:ext cx="9144000" cy="1877232"/>
          </a:xfrm>
          <a:prstGeom prst="rect">
            <a:avLst/>
          </a:prstGeom>
        </p:spPr>
      </p:pic>
      <p:pic>
        <p:nvPicPr>
          <p:cNvPr id="6" name="Obraz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30686" y="6303452"/>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609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Wprowadzenie:</a:t>
            </a:r>
          </a:p>
        </p:txBody>
      </p:sp>
      <p:sp>
        <p:nvSpPr>
          <p:cNvPr id="3" name="Symbol zastępczy zawartości 2"/>
          <p:cNvSpPr>
            <a:spLocks noGrp="1"/>
          </p:cNvSpPr>
          <p:nvPr>
            <p:ph idx="1"/>
          </p:nvPr>
        </p:nvSpPr>
        <p:spPr/>
        <p:txBody>
          <a:bodyPr>
            <a:normAutofit fontScale="85000" lnSpcReduction="20000"/>
          </a:bodyPr>
          <a:lstStyle/>
          <a:p>
            <a:r>
              <a:rPr lang="pl-PL" dirty="0"/>
              <a:t>Środki masowego przekazu, zwane „mass mediami” to np. prasa (gazety), telewizja, radio, Internet. </a:t>
            </a:r>
          </a:p>
          <a:p>
            <a:r>
              <a:rPr lang="pl-PL" dirty="0"/>
              <a:t>Krótka historia mass mediów:</a:t>
            </a:r>
          </a:p>
          <a:p>
            <a:pPr>
              <a:buFont typeface="Wingdings" panose="05000000000000000000" pitchFamily="2" charset="2"/>
              <a:buChar char="v"/>
            </a:pPr>
            <a:r>
              <a:rPr lang="pl-PL" dirty="0"/>
              <a:t> Początki prasy sięgają XVII wieku – pierwszym wydawcą prasy był niemiecki drukarz Johann </a:t>
            </a:r>
            <a:r>
              <a:rPr lang="pl-PL" dirty="0" err="1"/>
              <a:t>Carolus</a:t>
            </a:r>
            <a:r>
              <a:rPr lang="pl-PL" dirty="0"/>
              <a:t>. Jego pomysł wydawania gazety szybko przyjął się w Europie.</a:t>
            </a:r>
          </a:p>
          <a:p>
            <a:pPr>
              <a:buFont typeface="Wingdings" panose="05000000000000000000" pitchFamily="2" charset="2"/>
              <a:buChar char="v"/>
            </a:pPr>
            <a:r>
              <a:rPr lang="pl-PL" dirty="0"/>
              <a:t> W Polsce pierwszą gazetę wydano w 1661 r; jednak dopiero w XIX wieku zaczęto ją powszechnie czytać.</a:t>
            </a:r>
          </a:p>
          <a:p>
            <a:pPr>
              <a:buFont typeface="Wingdings" panose="05000000000000000000" pitchFamily="2" charset="2"/>
              <a:buChar char="v"/>
            </a:pPr>
            <a:r>
              <a:rPr lang="pl-PL" dirty="0"/>
              <a:t>Pierwsze regularne programy radiowe zaczęto nadawać od 1920.</a:t>
            </a:r>
          </a:p>
          <a:p>
            <a:pPr>
              <a:buFont typeface="Wingdings" panose="05000000000000000000" pitchFamily="2" charset="2"/>
              <a:buChar char="v"/>
            </a:pPr>
            <a:r>
              <a:rPr lang="pl-PL" dirty="0"/>
              <a:t>Telewizja powstała w 1936 r. ale popularność zdobyła w latach 40 i 50.</a:t>
            </a:r>
          </a:p>
          <a:p>
            <a:pPr>
              <a:buFont typeface="Wingdings" panose="05000000000000000000" pitchFamily="2" charset="2"/>
              <a:buChar char="v"/>
            </a:pPr>
            <a:r>
              <a:rPr lang="pl-PL" dirty="0"/>
              <a:t>W Polsce pierwszy programy telewizyjny nadano w 1953 r. Początkowo telewizja była czarno-biała, od 1973 r. można było oglądać telewizję w kolorze.</a:t>
            </a:r>
          </a:p>
          <a:p>
            <a:pPr>
              <a:buFont typeface="Wingdings" panose="05000000000000000000" pitchFamily="2" charset="2"/>
              <a:buChar char="v"/>
            </a:pPr>
            <a:r>
              <a:rPr lang="pl-PL" dirty="0"/>
              <a:t> Pod koniec XX wieku pojawił się Internet, który rozwija się najszybciej</a:t>
            </a:r>
          </a:p>
        </p:txBody>
      </p:sp>
    </p:spTree>
    <p:extLst>
      <p:ext uri="{BB962C8B-B14F-4D97-AF65-F5344CB8AC3E}">
        <p14:creationId xmlns:p14="http://schemas.microsoft.com/office/powerpoint/2010/main" val="7925564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Wprowadzenie:</a:t>
            </a:r>
          </a:p>
        </p:txBody>
      </p:sp>
      <p:sp>
        <p:nvSpPr>
          <p:cNvPr id="3" name="Symbol zastępczy zawartości 2"/>
          <p:cNvSpPr>
            <a:spLocks noGrp="1"/>
          </p:cNvSpPr>
          <p:nvPr>
            <p:ph idx="1"/>
          </p:nvPr>
        </p:nvSpPr>
        <p:spPr/>
        <p:txBody>
          <a:bodyPr>
            <a:normAutofit fontScale="92500" lnSpcReduction="10000"/>
          </a:bodyPr>
          <a:lstStyle/>
          <a:p>
            <a:r>
              <a:rPr lang="pl-PL" dirty="0"/>
              <a:t>Środki masowego przekazu nazywa się niekiedy „czwartą władzą”. Wiecie dlaczego? </a:t>
            </a:r>
          </a:p>
          <a:p>
            <a:pPr marL="0" indent="0">
              <a:buNone/>
            </a:pPr>
            <a:r>
              <a:rPr lang="pl-PL" dirty="0"/>
              <a:t>Ponieważ:</a:t>
            </a:r>
          </a:p>
          <a:p>
            <a:pPr>
              <a:buFont typeface="Wingdings" panose="05000000000000000000" pitchFamily="2" charset="2"/>
              <a:buChar char="v"/>
            </a:pPr>
            <a:r>
              <a:rPr lang="pl-PL" dirty="0"/>
              <a:t> odgrywają bardzo ważną rolę w naszym życiu, przekazują ważne dla obywateli informacje</a:t>
            </a:r>
          </a:p>
          <a:p>
            <a:pPr>
              <a:buFont typeface="Wingdings" panose="05000000000000000000" pitchFamily="2" charset="2"/>
              <a:buChar char="v"/>
            </a:pPr>
            <a:r>
              <a:rPr lang="pl-PL" dirty="0"/>
              <a:t> mają zadanie kontrolować władze państwowe (mogą pisać o decyzjach podjętych przez władzę, o sukcesach, błędach)</a:t>
            </a:r>
          </a:p>
          <a:p>
            <a:pPr>
              <a:buFont typeface="Wingdings" panose="05000000000000000000" pitchFamily="2" charset="2"/>
              <a:buChar char="v"/>
            </a:pPr>
            <a:r>
              <a:rPr lang="pl-PL" dirty="0"/>
              <a:t> przekazują punkt widzenia władz rządzących ale i opozycji, która ma prawo krytykować rząd</a:t>
            </a:r>
          </a:p>
          <a:p>
            <a:pPr>
              <a:buFont typeface="Wingdings" panose="05000000000000000000" pitchFamily="2" charset="2"/>
              <a:buChar char="v"/>
            </a:pPr>
            <a:r>
              <a:rPr lang="pl-PL" dirty="0"/>
              <a:t> odbywają się w nich ważne dyskusje</a:t>
            </a:r>
          </a:p>
          <a:p>
            <a:pPr>
              <a:buFont typeface="Wingdings" panose="05000000000000000000" pitchFamily="2" charset="2"/>
              <a:buChar char="v"/>
            </a:pPr>
            <a:r>
              <a:rPr lang="pl-PL" dirty="0"/>
              <a:t>pomagają poznać różne problemy i pomagają je rozwiązywać</a:t>
            </a:r>
          </a:p>
          <a:p>
            <a:pPr>
              <a:buFont typeface="Wingdings" panose="05000000000000000000" pitchFamily="2" charset="2"/>
              <a:buChar char="v"/>
            </a:pPr>
            <a:r>
              <a:rPr lang="pl-PL" dirty="0"/>
              <a:t> słowa mają dużą moc, dlatego ważne jest aby dziennikarze przekazywali sprawdzone wiadomości</a:t>
            </a:r>
          </a:p>
          <a:p>
            <a:endParaRPr lang="pl-PL" dirty="0"/>
          </a:p>
        </p:txBody>
      </p:sp>
    </p:spTree>
    <p:extLst>
      <p:ext uri="{BB962C8B-B14F-4D97-AF65-F5344CB8AC3E}">
        <p14:creationId xmlns:p14="http://schemas.microsoft.com/office/powerpoint/2010/main" val="3890909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Zadanie:</a:t>
            </a:r>
          </a:p>
        </p:txBody>
      </p:sp>
      <p:sp>
        <p:nvSpPr>
          <p:cNvPr id="3" name="Symbol zastępczy zawartości 2"/>
          <p:cNvSpPr>
            <a:spLocks noGrp="1"/>
          </p:cNvSpPr>
          <p:nvPr>
            <p:ph idx="1"/>
          </p:nvPr>
        </p:nvSpPr>
        <p:spPr/>
        <p:txBody>
          <a:bodyPr/>
          <a:lstStyle/>
          <a:p>
            <a:r>
              <a:rPr lang="pl-PL" dirty="0"/>
              <a:t>Czytanie, oglądanie wiadomości w różnych środkach masowego przekazu nie jest łatwe. Z dużej ilości słów trzeba wybrać najważniejsze, warto je również porównać z innymi wypowiedziami, aby móc wyrobić sobie własne zdanie na jakiś temat.</a:t>
            </a:r>
          </a:p>
          <a:p>
            <a:r>
              <a:rPr lang="pl-PL" b="1" dirty="0"/>
              <a:t>Zadanie to będzie miało na celu, pokazanie wam, jak efektywnie korzystać ze środków masowego przekazu oraz nauczy was trudnej sztuki tworzenia własnej gazetki.</a:t>
            </a:r>
          </a:p>
          <a:p>
            <a:endParaRPr lang="pl-PL" dirty="0"/>
          </a:p>
        </p:txBody>
      </p:sp>
    </p:spTree>
    <p:extLst>
      <p:ext uri="{BB962C8B-B14F-4D97-AF65-F5344CB8AC3E}">
        <p14:creationId xmlns:p14="http://schemas.microsoft.com/office/powerpoint/2010/main" val="881815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Zadanie:</a:t>
            </a:r>
          </a:p>
        </p:txBody>
      </p:sp>
      <p:sp>
        <p:nvSpPr>
          <p:cNvPr id="3" name="Symbol zastępczy zawartości 2"/>
          <p:cNvSpPr>
            <a:spLocks noGrp="1"/>
          </p:cNvSpPr>
          <p:nvPr>
            <p:ph idx="1"/>
          </p:nvPr>
        </p:nvSpPr>
        <p:spPr/>
        <p:txBody>
          <a:bodyPr/>
          <a:lstStyle/>
          <a:p>
            <a:r>
              <a:rPr lang="pl-PL" dirty="0"/>
              <a:t>Wasze zadanie będzie składało się z dwóch części:</a:t>
            </a:r>
          </a:p>
          <a:p>
            <a:r>
              <a:rPr lang="pl-PL" b="1" dirty="0"/>
              <a:t>I część </a:t>
            </a:r>
            <a:r>
              <a:rPr lang="pl-PL" dirty="0"/>
              <a:t>– ta część zadania będzie miała charakter indywidualny. Każdy z was będzie musiał zrobić prasówkę z jednego środka masowego przekazu, w którym przedstawi gazetę, program telewizyjny lub stronę internetową, która go zainteresowała</a:t>
            </a:r>
          </a:p>
          <a:p>
            <a:r>
              <a:rPr lang="pl-PL" b="1" dirty="0"/>
              <a:t>II część </a:t>
            </a:r>
            <a:r>
              <a:rPr lang="pl-PL" dirty="0"/>
              <a:t>– ta część zadania będzie miała charakter grupowy. Waszym zadaniem będzie stworzenie gazetki klasowej, w której umieścicie prasówki dotyczące środków masowego przekazu oraz przeprowadzicie wywiad z wybranym pracownikiem szkoły.</a:t>
            </a:r>
          </a:p>
        </p:txBody>
      </p:sp>
    </p:spTree>
    <p:extLst>
      <p:ext uri="{BB962C8B-B14F-4D97-AF65-F5344CB8AC3E}">
        <p14:creationId xmlns:p14="http://schemas.microsoft.com/office/powerpoint/2010/main" val="8785479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a:t>
            </a:r>
          </a:p>
        </p:txBody>
      </p:sp>
      <p:sp>
        <p:nvSpPr>
          <p:cNvPr id="3" name="Symbol zastępczy zawartości 2"/>
          <p:cNvSpPr>
            <a:spLocks noGrp="1"/>
          </p:cNvSpPr>
          <p:nvPr>
            <p:ph idx="1"/>
          </p:nvPr>
        </p:nvSpPr>
        <p:spPr/>
        <p:txBody>
          <a:bodyPr>
            <a:normAutofit fontScale="92500" lnSpcReduction="10000"/>
          </a:bodyPr>
          <a:lstStyle/>
          <a:p>
            <a:r>
              <a:rPr lang="pl-PL" u="sng" dirty="0"/>
              <a:t>Proces przygotowania pierwszej części zadania:</a:t>
            </a:r>
          </a:p>
          <a:p>
            <a:pPr marL="0" indent="0">
              <a:buNone/>
            </a:pPr>
            <a:r>
              <a:rPr lang="pl-PL" dirty="0"/>
              <a:t>Każdy z uczniów wykona prasówkę w formie mapy myśli. Uczniowie opiszą w niej wybrane czasopismo, gazetę, program telewizyjny, stronę internetową (opisywane środki masowego przekazu powinny mieć charakter informacyjno - edukacyjny). W prasówce powinny się znaleźć następujące informacje:</a:t>
            </a:r>
          </a:p>
          <a:p>
            <a:pPr>
              <a:buFont typeface="Wingdings" panose="05000000000000000000" pitchFamily="2" charset="2"/>
              <a:buChar char="v"/>
            </a:pPr>
            <a:r>
              <a:rPr lang="pl-PL" dirty="0"/>
              <a:t> nazwa (gazety, czasopisma, programu, strony internetowej)</a:t>
            </a:r>
          </a:p>
          <a:p>
            <a:pPr>
              <a:buFont typeface="Wingdings" panose="05000000000000000000" pitchFamily="2" charset="2"/>
              <a:buChar char="v"/>
            </a:pPr>
            <a:r>
              <a:rPr lang="pl-PL" dirty="0"/>
              <a:t> jak często się ukazuje (codziennie, tygodnik itp.)</a:t>
            </a:r>
          </a:p>
          <a:p>
            <a:pPr>
              <a:buFont typeface="Wingdings" panose="05000000000000000000" pitchFamily="2" charset="2"/>
              <a:buChar char="v"/>
            </a:pPr>
            <a:r>
              <a:rPr lang="pl-PL" dirty="0"/>
              <a:t> jaki ma zasięg (lokalny, regionalny, krajowy)</a:t>
            </a:r>
          </a:p>
          <a:p>
            <a:pPr>
              <a:buFont typeface="Wingdings" panose="05000000000000000000" pitchFamily="2" charset="2"/>
              <a:buChar char="v"/>
            </a:pPr>
            <a:r>
              <a:rPr lang="pl-PL" dirty="0"/>
              <a:t> tematyka (ogólnoinformacyjna, tematyczna np. historyczna, informatyczna, kobieca, młodzieżowa)</a:t>
            </a:r>
          </a:p>
          <a:p>
            <a:pPr>
              <a:buFont typeface="Wingdings" panose="05000000000000000000" pitchFamily="2" charset="2"/>
              <a:buChar char="v"/>
            </a:pPr>
            <a:r>
              <a:rPr lang="pl-PL" dirty="0"/>
              <a:t> charakter (poważne, lekkie, tabloidy – prasa brukowa)</a:t>
            </a:r>
          </a:p>
          <a:p>
            <a:pPr>
              <a:buFont typeface="Wingdings" panose="05000000000000000000" pitchFamily="2" charset="2"/>
              <a:buChar char="v"/>
            </a:pPr>
            <a:r>
              <a:rPr lang="pl-PL" dirty="0"/>
              <a:t> zdjęcia strony tytułowej</a:t>
            </a:r>
          </a:p>
          <a:p>
            <a:pPr>
              <a:buFont typeface="Wingdings" panose="05000000000000000000" pitchFamily="2" charset="2"/>
              <a:buChar char="v"/>
            </a:pPr>
            <a:r>
              <a:rPr lang="pl-PL" dirty="0"/>
              <a:t> krótki opis, dlaczego ten rodzaj mediów został wybrany</a:t>
            </a:r>
          </a:p>
        </p:txBody>
      </p:sp>
    </p:spTree>
    <p:extLst>
      <p:ext uri="{BB962C8B-B14F-4D97-AF65-F5344CB8AC3E}">
        <p14:creationId xmlns:p14="http://schemas.microsoft.com/office/powerpoint/2010/main" val="1918055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a:t>
            </a:r>
          </a:p>
        </p:txBody>
      </p:sp>
      <p:sp>
        <p:nvSpPr>
          <p:cNvPr id="3" name="Symbol zastępczy zawartości 2"/>
          <p:cNvSpPr>
            <a:spLocks noGrp="1"/>
          </p:cNvSpPr>
          <p:nvPr>
            <p:ph idx="1"/>
          </p:nvPr>
        </p:nvSpPr>
        <p:spPr/>
        <p:txBody>
          <a:bodyPr>
            <a:normAutofit fontScale="92500" lnSpcReduction="20000"/>
          </a:bodyPr>
          <a:lstStyle/>
          <a:p>
            <a:r>
              <a:rPr lang="pl-PL" u="sng" dirty="0"/>
              <a:t>Proces przygotowania drugiej części zadania:</a:t>
            </a:r>
          </a:p>
          <a:p>
            <a:pPr marL="0" indent="0">
              <a:buNone/>
            </a:pPr>
            <a:r>
              <a:rPr lang="pl-PL" dirty="0"/>
              <a:t>Ta część zadania wymaga od was umiejętności pracy zespołowej. Wszystkie wasze prasówki prezentujące najbardziej interesujące was środki masowego przekazu staną się wspólna częścią waszej gazetki klasowej (jeśli macie gazetkę szkolną, to możecie w niej zamieścić wasze prace). </a:t>
            </a:r>
          </a:p>
          <a:p>
            <a:pPr marL="0" indent="0">
              <a:buNone/>
            </a:pPr>
            <a:r>
              <a:rPr lang="pl-PL" i="1" u="sng" dirty="0"/>
              <a:t>Przed rozpoczęciem tej części zadania zalecana jest wycieczka dydaktyczna np. do siedziby lokalnej gazety w celu zapoznania się z pracą redakcyjną.</a:t>
            </a:r>
          </a:p>
          <a:p>
            <a:pPr marL="0" indent="0">
              <a:buNone/>
            </a:pPr>
            <a:r>
              <a:rPr lang="pl-PL" dirty="0"/>
              <a:t>Etapy przygotowania gazetki:</a:t>
            </a:r>
          </a:p>
          <a:p>
            <a:pPr>
              <a:buFont typeface="Wingdings" panose="05000000000000000000" pitchFamily="2" charset="2"/>
              <a:buChar char="v"/>
            </a:pPr>
            <a:r>
              <a:rPr lang="pl-PL" dirty="0"/>
              <a:t> wymyślenie nazwy, okładki gazetki</a:t>
            </a:r>
          </a:p>
          <a:p>
            <a:pPr>
              <a:buFont typeface="Wingdings" panose="05000000000000000000" pitchFamily="2" charset="2"/>
              <a:buChar char="v"/>
            </a:pPr>
            <a:r>
              <a:rPr lang="pl-PL" dirty="0"/>
              <a:t> sfotografowanie map myśli przedstawiających opracowane prasówki</a:t>
            </a:r>
          </a:p>
          <a:p>
            <a:pPr>
              <a:buFont typeface="Wingdings" panose="05000000000000000000" pitchFamily="2" charset="2"/>
              <a:buChar char="v"/>
            </a:pPr>
            <a:r>
              <a:rPr lang="pl-PL" dirty="0"/>
              <a:t> przeprowadzenie wywiadu z wybranym pracownikiem szkoły</a:t>
            </a:r>
          </a:p>
          <a:p>
            <a:pPr>
              <a:buFont typeface="Wingdings" panose="05000000000000000000" pitchFamily="2" charset="2"/>
              <a:buChar char="v"/>
            </a:pPr>
            <a:r>
              <a:rPr lang="pl-PL" dirty="0"/>
              <a:t> zamieszczenie zdjęć pokazujących proces przygotowania gazetki</a:t>
            </a:r>
          </a:p>
          <a:p>
            <a:pPr marL="0" indent="0">
              <a:buNone/>
            </a:pPr>
            <a:endParaRPr lang="pl-PL" dirty="0"/>
          </a:p>
        </p:txBody>
      </p:sp>
    </p:spTree>
    <p:extLst>
      <p:ext uri="{BB962C8B-B14F-4D97-AF65-F5344CB8AC3E}">
        <p14:creationId xmlns:p14="http://schemas.microsoft.com/office/powerpoint/2010/main" val="4149000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a:t>
            </a:r>
          </a:p>
        </p:txBody>
      </p:sp>
      <p:sp>
        <p:nvSpPr>
          <p:cNvPr id="3" name="Symbol zastępczy zawartości 2"/>
          <p:cNvSpPr>
            <a:spLocks noGrp="1"/>
          </p:cNvSpPr>
          <p:nvPr>
            <p:ph idx="1"/>
          </p:nvPr>
        </p:nvSpPr>
        <p:spPr/>
        <p:txBody>
          <a:bodyPr/>
          <a:lstStyle/>
          <a:p>
            <a:r>
              <a:rPr lang="pl-PL" dirty="0"/>
              <a:t>Uczniowie mają czas na opracowanie projektu 3-4 tygodnie.</a:t>
            </a:r>
          </a:p>
          <a:p>
            <a:r>
              <a:rPr lang="pl-PL" dirty="0"/>
              <a:t>Plan pracy:</a:t>
            </a:r>
          </a:p>
        </p:txBody>
      </p:sp>
      <p:graphicFrame>
        <p:nvGraphicFramePr>
          <p:cNvPr id="4" name="Tabela 3"/>
          <p:cNvGraphicFramePr>
            <a:graphicFrameLocks noGrp="1"/>
          </p:cNvGraphicFramePr>
          <p:nvPr>
            <p:extLst>
              <p:ext uri="{D42A27DB-BD31-4B8C-83A1-F6EECF244321}">
                <p14:modId xmlns:p14="http://schemas.microsoft.com/office/powerpoint/2010/main" val="3899542453"/>
              </p:ext>
            </p:extLst>
          </p:nvPr>
        </p:nvGraphicFramePr>
        <p:xfrm>
          <a:off x="539552" y="2996952"/>
          <a:ext cx="7992888" cy="3200400"/>
        </p:xfrm>
        <a:graphic>
          <a:graphicData uri="http://schemas.openxmlformats.org/drawingml/2006/table">
            <a:tbl>
              <a:tblPr firstRow="1" bandRow="1">
                <a:tableStyleId>{5C22544A-7EE6-4342-B048-85BDC9FD1C3A}</a:tableStyleId>
              </a:tblPr>
              <a:tblGrid>
                <a:gridCol w="7992888">
                  <a:extLst>
                    <a:ext uri="{9D8B030D-6E8A-4147-A177-3AD203B41FA5}">
                      <a16:colId xmlns:a16="http://schemas.microsoft.com/office/drawing/2014/main" xmlns="" val="20000"/>
                    </a:ext>
                  </a:extLst>
                </a:gridCol>
              </a:tblGrid>
              <a:tr h="638471">
                <a:tc>
                  <a:txBody>
                    <a:bodyPr/>
                    <a:lstStyle/>
                    <a:p>
                      <a:r>
                        <a:rPr lang="pl-PL" dirty="0"/>
                        <a:t>Pierwszy</a:t>
                      </a:r>
                      <a:r>
                        <a:rPr lang="pl-PL" baseline="0" dirty="0"/>
                        <a:t> tydzień</a:t>
                      </a:r>
                      <a:r>
                        <a:rPr lang="pl-PL" b="0" baseline="0" dirty="0"/>
                        <a:t>: praca samodzielna, pierwsza część pracy (wybór środka masowego przekazu) na zajęciach szkolnych; wykonanie mapy myśli samodzielnie w domu</a:t>
                      </a:r>
                      <a:endParaRPr lang="pl-PL" b="0" dirty="0"/>
                    </a:p>
                  </a:txBody>
                  <a:tcPr/>
                </a:tc>
                <a:extLst>
                  <a:ext uri="{0D108BD9-81ED-4DB2-BD59-A6C34878D82A}">
                    <a16:rowId xmlns:a16="http://schemas.microsoft.com/office/drawing/2014/main" xmlns="" val="10000"/>
                  </a:ext>
                </a:extLst>
              </a:tr>
              <a:tr h="1413757">
                <a:tc>
                  <a:txBody>
                    <a:bodyPr/>
                    <a:lstStyle/>
                    <a:p>
                      <a:pPr marL="285750" indent="-285750">
                        <a:buFont typeface="Arial" panose="020B0604020202020204" pitchFamily="34" charset="0"/>
                        <a:buChar char="•"/>
                      </a:pPr>
                      <a:r>
                        <a:rPr lang="pl-PL" dirty="0"/>
                        <a:t>Wybór gazety, czasopisma, programu TV, strony internetowej, która was interesuje, pokazuje ciekawe informacje, z której można się coś nauczyć</a:t>
                      </a:r>
                    </a:p>
                    <a:p>
                      <a:pPr marL="285750" indent="-285750">
                        <a:buFont typeface="Arial" panose="020B0604020202020204" pitchFamily="34" charset="0"/>
                        <a:buChar char="•"/>
                      </a:pPr>
                      <a:r>
                        <a:rPr lang="pl-PL" dirty="0"/>
                        <a:t>Przygotowanie arkusz papieru formatu </a:t>
                      </a:r>
                      <a:r>
                        <a:rPr lang="pl-PL" dirty="0" err="1"/>
                        <a:t>A3</a:t>
                      </a:r>
                      <a:endParaRPr lang="pl-PL" dirty="0"/>
                    </a:p>
                    <a:p>
                      <a:pPr marL="285750" indent="-285750">
                        <a:buFont typeface="Arial" panose="020B0604020202020204" pitchFamily="34" charset="0"/>
                        <a:buChar char="•"/>
                      </a:pPr>
                      <a:r>
                        <a:rPr lang="pl-PL" dirty="0"/>
                        <a:t>Wypisanie</a:t>
                      </a:r>
                      <a:r>
                        <a:rPr lang="pl-PL" baseline="0" dirty="0"/>
                        <a:t>, przyklejenie na arkuszu wszystkich elementów wymaganych w zadaniu</a:t>
                      </a:r>
                    </a:p>
                    <a:p>
                      <a:pPr marL="285750" indent="-285750">
                        <a:buFont typeface="Arial" panose="020B0604020202020204" pitchFamily="34" charset="0"/>
                        <a:buChar char="•"/>
                      </a:pPr>
                      <a:r>
                        <a:rPr lang="pl-PL" baseline="0" dirty="0"/>
                        <a:t>Napisanie krótkiego uzasadnienia swojego wyboru</a:t>
                      </a:r>
                    </a:p>
                    <a:p>
                      <a:pPr marL="285750" indent="-285750">
                        <a:buFont typeface="Arial" panose="020B0604020202020204" pitchFamily="34" charset="0"/>
                        <a:buChar char="•"/>
                      </a:pPr>
                      <a:r>
                        <a:rPr lang="pl-PL" baseline="0" dirty="0"/>
                        <a:t>Przygotowanie się do prezentacji swojej prac na forum klasy, opowiedzenie, zamiganie.</a:t>
                      </a:r>
                      <a:endParaRPr lang="pl-PL"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42638098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zejrzystość">
  <a:themeElements>
    <a:clrScheme name="Przejrzystość">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 klasyczny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rzejrzystość">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271</TotalTime>
  <Words>1851</Words>
  <Application>Microsoft Office PowerPoint</Application>
  <PresentationFormat>Pokaz na ekranie (4:3)</PresentationFormat>
  <Paragraphs>174</Paragraphs>
  <Slides>21</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21</vt:i4>
      </vt:variant>
    </vt:vector>
  </HeadingPairs>
  <TitlesOfParts>
    <vt:vector size="25" baseType="lpstr">
      <vt:lpstr>Arial</vt:lpstr>
      <vt:lpstr>Times New Roman</vt:lpstr>
      <vt:lpstr>Wingdings</vt:lpstr>
      <vt:lpstr>Przejrzystość</vt:lpstr>
      <vt:lpstr>Środki masowego przekazu –  mass media</vt:lpstr>
      <vt:lpstr>Spis treści:</vt:lpstr>
      <vt:lpstr>Wprowadzenie:</vt:lpstr>
      <vt:lpstr>Wprowadzenie:</vt:lpstr>
      <vt:lpstr>Zadanie:</vt:lpstr>
      <vt:lpstr>Zadanie:</vt:lpstr>
      <vt:lpstr>Proces:</vt:lpstr>
      <vt:lpstr>Proces:</vt:lpstr>
      <vt:lpstr>Proces:</vt:lpstr>
      <vt:lpstr>Proces:</vt:lpstr>
      <vt:lpstr>Proces:</vt:lpstr>
      <vt:lpstr>Źródła:</vt:lpstr>
      <vt:lpstr>Ewaluacja:</vt:lpstr>
      <vt:lpstr>Ewaluacja:</vt:lpstr>
      <vt:lpstr>Ewaluacja:</vt:lpstr>
      <vt:lpstr>Ewaluacja ocena: </vt:lpstr>
      <vt:lpstr>Konkluzja:</vt:lpstr>
      <vt:lpstr>Konkluzja:</vt:lpstr>
      <vt:lpstr>Konkluzja:</vt:lpstr>
      <vt:lpstr>Poradnik dla nauczyciela:</vt:lpstr>
      <vt:lpstr>Poradnik dla nauczyciela: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Używki – ich wpływ na organizm nastolatków</dc:title>
  <dc:creator>Andrzej Smorąg</dc:creator>
  <cp:lastModifiedBy>Anna Basta</cp:lastModifiedBy>
  <cp:revision>34</cp:revision>
  <dcterms:created xsi:type="dcterms:W3CDTF">2017-06-13T07:46:01Z</dcterms:created>
  <dcterms:modified xsi:type="dcterms:W3CDTF">2020-01-15T20:55:57Z</dcterms:modified>
</cp:coreProperties>
</file>