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90860932-8091-4047-A8C2-5F14104B1691}" type="datetimeFigureOut">
              <a:rPr lang="pl-PL" smtClean="0"/>
              <a:t>15.01.2020</a:t>
            </a:fld>
            <a:endParaRPr lang="pl-PL"/>
          </a:p>
        </p:txBody>
      </p:sp>
      <p:sp>
        <p:nvSpPr>
          <p:cNvPr id="8" name="Slide Number Placeholder 7"/>
          <p:cNvSpPr>
            <a:spLocks noGrp="1"/>
          </p:cNvSpPr>
          <p:nvPr>
            <p:ph type="sldNum" sz="quarter" idx="11"/>
          </p:nvPr>
        </p:nvSpPr>
        <p:spPr/>
        <p:txBody>
          <a:bodyPr/>
          <a:lstStyle/>
          <a:p>
            <a:fld id="{DBD26E77-B0E9-42AE-9B56-B01D1C289499}" type="slidenum">
              <a:rPr lang="pl-PL" smtClean="0"/>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0860932-8091-4047-A8C2-5F14104B1691}"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0860932-8091-4047-A8C2-5F14104B1691}"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0860932-8091-4047-A8C2-5F14104B1691}"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90860932-8091-4047-A8C2-5F14104B1691}" type="datetimeFigureOut">
              <a:rPr lang="pl-PL" smtClean="0"/>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BD26E77-B0E9-42AE-9B56-B01D1C289499}"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0860932-8091-4047-A8C2-5F14104B1691}" type="datetimeFigureOut">
              <a:rPr lang="pl-PL" smtClean="0"/>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60932-8091-4047-A8C2-5F14104B1691}" type="datetimeFigureOut">
              <a:rPr lang="pl-PL" smtClean="0"/>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0860932-8091-4047-A8C2-5F14104B1691}" type="datetimeFigureOut">
              <a:rPr lang="pl-PL" smtClean="0"/>
              <a:t>15.01.2020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BD26E77-B0E9-42AE-9B56-B01D1C289499}"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parenting.pl/alkoholizm-mlodziezy" TargetMode="External"/><Relationship Id="rId13" Type="http://schemas.openxmlformats.org/officeDocument/2006/relationships/hyperlink" Target="http://komixprofilaktyczny.blox.pl/tagi_b/99772/PaTkomix.html" TargetMode="External"/><Relationship Id="rId3" Type="http://schemas.openxmlformats.org/officeDocument/2006/relationships/hyperlink" Target="https://portal.abczdrowie.pl/skutki-zazywania-narkotykow" TargetMode="External"/><Relationship Id="rId7" Type="http://schemas.openxmlformats.org/officeDocument/2006/relationships/hyperlink" Target="https://portal.abczdrowie.pl/uzaleznienie-od-alkoholu" TargetMode="External"/><Relationship Id="rId12" Type="http://schemas.openxmlformats.org/officeDocument/2006/relationships/hyperlink" Target="https://www.bryk.pl/wypracowania/biologia/czlowiek/1001418uzaleznienia_lekomania_narkomania_alkoholizm_nikotynizm.html" TargetMode="External"/><Relationship Id="rId2" Type="http://schemas.openxmlformats.org/officeDocument/2006/relationships/hyperlink" Target="http://www.narkotyki.pl/skutki-uzaleznien" TargetMode="External"/><Relationship Id="rId1" Type="http://schemas.openxmlformats.org/officeDocument/2006/relationships/slideLayout" Target="../slideLayouts/slideLayout2.xml"/><Relationship Id="rId6" Type="http://schemas.openxmlformats.org/officeDocument/2006/relationships/hyperlink" Target="http://www.psychologia.edu.pl/czytelnia/51-alkohol-i-nauka/252-picie-alkoholu-przez-mlodziez-czynniki-ryzyka-i-konsekwencje.html" TargetMode="External"/><Relationship Id="rId11" Type="http://schemas.openxmlformats.org/officeDocument/2006/relationships/hyperlink" Target="http://www.kardiolo.pl/wplyw_palenia_na_mozgi_nastolatkow.htm" TargetMode="External"/><Relationship Id="rId5" Type="http://schemas.openxmlformats.org/officeDocument/2006/relationships/hyperlink" Target="http://sciaga.pl/tekst/12501-13-skutki_zazywania_narkotykow" TargetMode="External"/><Relationship Id="rId10" Type="http://schemas.openxmlformats.org/officeDocument/2006/relationships/hyperlink" Target="https://www.niko-lek.pl/nikolek-skutki-palenia.html" TargetMode="External"/><Relationship Id="rId4" Type="http://schemas.openxmlformats.org/officeDocument/2006/relationships/hyperlink" Target="http://www.psychiatria.pl/artykul/epidemia-dopalaczy-skutki-uboczne-zwiazane-z-ich-uzywaniem" TargetMode="External"/><Relationship Id="rId9" Type="http://schemas.openxmlformats.org/officeDocument/2006/relationships/hyperlink" Target="https://parenting.pl/palenie-wsrod-mlodziez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564903"/>
            <a:ext cx="7772400" cy="2311897"/>
          </a:xfrm>
        </p:spPr>
        <p:txBody>
          <a:bodyPr>
            <a:normAutofit fontScale="90000"/>
          </a:bodyPr>
          <a:lstStyle/>
          <a:p>
            <a:r>
              <a:rPr lang="pl-PL" dirty="0"/>
              <a:t/>
            </a:r>
            <a:br>
              <a:rPr lang="pl-PL" dirty="0"/>
            </a:br>
            <a:r>
              <a:rPr lang="pl-PL" dirty="0"/>
              <a:t>Uzależnienie – </a:t>
            </a:r>
            <a:r>
              <a:rPr lang="pl-PL" dirty="0">
                <a:solidFill>
                  <a:srgbClr val="FF0000"/>
                </a:solidFill>
              </a:rPr>
              <a:t>powiedz NIE !!!</a:t>
            </a:r>
            <a:endParaRPr lang="pl-PL" dirty="0"/>
          </a:p>
        </p:txBody>
      </p:sp>
      <p:sp>
        <p:nvSpPr>
          <p:cNvPr id="3" name="Podtytuł 2"/>
          <p:cNvSpPr>
            <a:spLocks noGrp="1"/>
          </p:cNvSpPr>
          <p:nvPr>
            <p:ph type="subTitle" idx="1"/>
          </p:nvPr>
        </p:nvSpPr>
        <p:spPr/>
        <p:txBody>
          <a:bodyPr>
            <a:normAutofit fontScale="92500" lnSpcReduction="20000"/>
          </a:bodyPr>
          <a:lstStyle/>
          <a:p>
            <a:r>
              <a:rPr lang="pl-PL" dirty="0" err="1"/>
              <a:t>Webquest</a:t>
            </a:r>
            <a:r>
              <a:rPr lang="pl-PL" dirty="0"/>
              <a:t> przeznaczony dla uczniów gimnazjum w ramach zajęć z biologii lub na godzinie wychowawczej uczniami z dysfunkcją słuchu</a:t>
            </a:r>
          </a:p>
          <a:p>
            <a:endParaRPr lang="pl-PL" dirty="0"/>
          </a:p>
        </p:txBody>
      </p:sp>
      <p:pic>
        <p:nvPicPr>
          <p:cNvPr id="5" name="Obraz 4">
            <a:extLst>
              <a:ext uri="{FF2B5EF4-FFF2-40B4-BE49-F238E27FC236}">
                <a16:creationId xmlns:a16="http://schemas.microsoft.com/office/drawing/2014/main" xmlns="" id="{EABE9BEC-BA23-46FF-A3F0-0983BC6FC3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659"/>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21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normAutofit/>
          </a:bodyPr>
          <a:lstStyle/>
          <a:p>
            <a:pPr marL="0" indent="0">
              <a:buNone/>
            </a:pPr>
            <a:r>
              <a:rPr lang="pl-PL" b="1" dirty="0"/>
              <a:t>I część zadania:</a:t>
            </a:r>
          </a:p>
          <a:p>
            <a:pPr marL="0" indent="0">
              <a:buNone/>
            </a:pPr>
            <a:r>
              <a:rPr lang="pl-PL" dirty="0"/>
              <a:t>Każda para uczniów będzie miała za zadanie wykonanie prezentacji multimedialnej na jeden z poniższych tematów:</a:t>
            </a:r>
          </a:p>
          <a:p>
            <a:r>
              <a:rPr lang="pl-PL" dirty="0"/>
              <a:t>uzależnienie od narkotyków, dopalaczy</a:t>
            </a:r>
          </a:p>
          <a:p>
            <a:r>
              <a:rPr lang="pl-PL" dirty="0"/>
              <a:t>uzależnienie od alkoholu</a:t>
            </a:r>
          </a:p>
          <a:p>
            <a:r>
              <a:rPr lang="pl-PL" dirty="0"/>
              <a:t>uzależnienie od papierosów</a:t>
            </a:r>
          </a:p>
          <a:p>
            <a:pPr marL="0" indent="0">
              <a:buNone/>
            </a:pPr>
            <a:r>
              <a:rPr lang="pl-PL" dirty="0"/>
              <a:t>Wybór tematów dla poszczególnych par, można dokonać np. przez losowanie</a:t>
            </a:r>
          </a:p>
          <a:p>
            <a:endParaRPr lang="pl-PL" dirty="0"/>
          </a:p>
        </p:txBody>
      </p:sp>
    </p:spTree>
    <p:extLst>
      <p:ext uri="{BB962C8B-B14F-4D97-AF65-F5344CB8AC3E}">
        <p14:creationId xmlns:p14="http://schemas.microsoft.com/office/powerpoint/2010/main" val="3776744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 </a:t>
            </a:r>
          </a:p>
        </p:txBody>
      </p:sp>
      <p:sp>
        <p:nvSpPr>
          <p:cNvPr id="3" name="Symbol zastępczy zawartości 2"/>
          <p:cNvSpPr>
            <a:spLocks noGrp="1"/>
          </p:cNvSpPr>
          <p:nvPr>
            <p:ph idx="1"/>
          </p:nvPr>
        </p:nvSpPr>
        <p:spPr>
          <a:xfrm>
            <a:off x="467544" y="1628800"/>
            <a:ext cx="8229600" cy="4525963"/>
          </a:xfrm>
        </p:spPr>
        <p:txBody>
          <a:bodyPr>
            <a:normAutofit/>
          </a:bodyPr>
          <a:lstStyle/>
          <a:p>
            <a:pPr marL="0" indent="0">
              <a:buNone/>
            </a:pPr>
            <a:r>
              <a:rPr lang="pl-PL" b="1" dirty="0"/>
              <a:t>II część zadania:</a:t>
            </a:r>
          </a:p>
          <a:p>
            <a:pPr marL="0" indent="0">
              <a:buNone/>
            </a:pPr>
            <a:r>
              <a:rPr lang="pl-PL" dirty="0"/>
              <a:t>Zadaniem każdego z uczniów będzie wykonanie plakatu pt. „ Nałóg – powiedz nie!!!”.</a:t>
            </a:r>
          </a:p>
          <a:p>
            <a:pPr marL="0" indent="0">
              <a:buNone/>
            </a:pPr>
            <a:r>
              <a:rPr lang="pl-PL" dirty="0"/>
              <a:t>Na plakacie należy pokazać negatywne skutki jednego lub kilku nałogów. Można również pokazać na plakacie nałogi, na których temat nie były przygotowywane prezentacje np. uzależnienie od komputera, telefonu, jedzenia, gier hazardowych itp.</a:t>
            </a:r>
          </a:p>
        </p:txBody>
      </p:sp>
    </p:spTree>
    <p:extLst>
      <p:ext uri="{BB962C8B-B14F-4D97-AF65-F5344CB8AC3E}">
        <p14:creationId xmlns:p14="http://schemas.microsoft.com/office/powerpoint/2010/main" val="235538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b="1" u="sng" dirty="0"/>
              <a:t>Proces przygotowania pierwszej części zadania:</a:t>
            </a:r>
          </a:p>
          <a:p>
            <a:pPr marL="0" indent="0">
              <a:buNone/>
            </a:pPr>
            <a:r>
              <a:rPr lang="pl-PL" dirty="0"/>
              <a:t>W tej części zadania musicie w parach przygotować prezentację multimedialną na jeden z podanych tematów. </a:t>
            </a:r>
          </a:p>
          <a:p>
            <a:pPr marL="0" indent="0">
              <a:buNone/>
            </a:pPr>
            <a:r>
              <a:rPr lang="pl-PL" u="sng" dirty="0"/>
              <a:t>Każda prezentacja powinna zawierać następujące treści:</a:t>
            </a:r>
          </a:p>
          <a:p>
            <a:pPr marL="0" indent="0">
              <a:buNone/>
            </a:pPr>
            <a:r>
              <a:rPr lang="pl-PL" dirty="0"/>
              <a:t>1. Temat (inny dla każdej pary uczniów).</a:t>
            </a:r>
          </a:p>
          <a:p>
            <a:pPr marL="0" indent="0">
              <a:buNone/>
            </a:pPr>
            <a:r>
              <a:rPr lang="pl-PL" dirty="0"/>
              <a:t>2. Imiona, nazwiska uczniów którzy ją przygotowali.</a:t>
            </a:r>
          </a:p>
          <a:p>
            <a:pPr marL="0" indent="0">
              <a:buNone/>
            </a:pPr>
            <a:r>
              <a:rPr lang="pl-PL" dirty="0"/>
              <a:t>3. Opracowanie tematu według wytycznych:</a:t>
            </a:r>
          </a:p>
          <a:p>
            <a:r>
              <a:rPr lang="pl-PL" dirty="0"/>
              <a:t>wyjaśnienie jakie zniszczenia w organizmie może powodować dany nałóg u osób dorosłych oraz u dzieci i młodzieży</a:t>
            </a:r>
          </a:p>
          <a:p>
            <a:r>
              <a:rPr lang="pl-PL" dirty="0"/>
              <a:t>Jak ten nałóg może wpływać na proces uczenia się</a:t>
            </a:r>
          </a:p>
          <a:p>
            <a:r>
              <a:rPr lang="pl-PL" dirty="0"/>
              <a:t>Przykładowe zdjęcia, pokazujące skutki tego nałogu</a:t>
            </a:r>
          </a:p>
          <a:p>
            <a:r>
              <a:rPr lang="pl-PL" dirty="0"/>
              <a:t>Jak dana używka może mieć wpływ na kobiety w ciąży i płód?</a:t>
            </a:r>
          </a:p>
          <a:p>
            <a:r>
              <a:rPr lang="pl-PL" dirty="0"/>
              <a:t>Jakie mogą być przyczyny uzależnień u młodzieży?</a:t>
            </a:r>
          </a:p>
          <a:p>
            <a:pPr marL="0" indent="0">
              <a:buNone/>
            </a:pPr>
            <a:endParaRPr lang="pl-PL" dirty="0"/>
          </a:p>
        </p:txBody>
      </p:sp>
    </p:spTree>
    <p:extLst>
      <p:ext uri="{BB962C8B-B14F-4D97-AF65-F5344CB8AC3E}">
        <p14:creationId xmlns:p14="http://schemas.microsoft.com/office/powerpoint/2010/main" val="2884028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a:bodyPr>
          <a:lstStyle/>
          <a:p>
            <a:pPr marL="0" indent="0">
              <a:buNone/>
            </a:pPr>
            <a:r>
              <a:rPr lang="pl-PL" u="sng" dirty="0"/>
              <a:t>Proces przygotowania drugiej części zadania:</a:t>
            </a:r>
          </a:p>
          <a:p>
            <a:pPr marL="0" indent="0">
              <a:buNone/>
            </a:pPr>
            <a:r>
              <a:rPr lang="pl-PL" dirty="0"/>
              <a:t>Każdy uczeń przygotowuje plakat pt. „ Nałóg – powiedz nie!!!”.</a:t>
            </a:r>
          </a:p>
          <a:p>
            <a:pPr marL="0" indent="0">
              <a:buNone/>
            </a:pPr>
            <a:r>
              <a:rPr lang="pl-PL" dirty="0"/>
              <a:t>Plakat można wykonać dowolną techniką, rozmiar plakatu min. format </a:t>
            </a:r>
            <a:r>
              <a:rPr lang="pl-PL" dirty="0" err="1"/>
              <a:t>A3</a:t>
            </a:r>
            <a:r>
              <a:rPr lang="pl-PL" dirty="0"/>
              <a:t>.</a:t>
            </a:r>
          </a:p>
          <a:p>
            <a:pPr marL="0" indent="0">
              <a:buNone/>
            </a:pPr>
            <a:r>
              <a:rPr lang="pl-PL" dirty="0"/>
              <a:t>Na plakacie, każdy z was pokaże za pomocą zdjęć, rysunków, wycinek z gazet, słów lub innej formy, jak dany rodzaj uzależnienia może zniszczyć organizm. Wykorzystajcie też treści z waszych prezentacji.</a:t>
            </a:r>
          </a:p>
          <a:p>
            <a:pPr marL="0" indent="0">
              <a:buNone/>
            </a:pPr>
            <a:r>
              <a:rPr lang="pl-PL" dirty="0"/>
              <a:t>Z przygotowanych plakatów zróbcie wystawę na terenie klasopracowni lub szkoły.</a:t>
            </a:r>
          </a:p>
          <a:p>
            <a:pPr marL="0" indent="0">
              <a:buNone/>
            </a:pPr>
            <a:endParaRPr lang="pl-PL" u="sng" dirty="0"/>
          </a:p>
        </p:txBody>
      </p:sp>
    </p:spTree>
    <p:extLst>
      <p:ext uri="{BB962C8B-B14F-4D97-AF65-F5344CB8AC3E}">
        <p14:creationId xmlns:p14="http://schemas.microsoft.com/office/powerpoint/2010/main" val="3087633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 plan działania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68025357"/>
              </p:ext>
            </p:extLst>
          </p:nvPr>
        </p:nvGraphicFramePr>
        <p:xfrm>
          <a:off x="457200" y="1556792"/>
          <a:ext cx="8229600" cy="2116978"/>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9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 TYDZIEŃ PRACY: praca w parach</a:t>
                      </a:r>
                    </a:p>
                  </a:txBody>
                  <a:tcPr/>
                </a:tc>
                <a:extLst>
                  <a:ext uri="{0D108BD9-81ED-4DB2-BD59-A6C34878D82A}">
                    <a16:rowId xmlns:a16="http://schemas.microsoft.com/office/drawing/2014/main" xmlns="" val="10000"/>
                  </a:ext>
                </a:extLst>
              </a:tr>
              <a:tr h="1497670">
                <a:tc>
                  <a:txBody>
                    <a:bodyPr/>
                    <a:lstStyle/>
                    <a:p>
                      <a:pPr marL="285750" indent="-285750">
                        <a:buFont typeface="Arial" panose="020B0604020202020204" pitchFamily="34" charset="0"/>
                        <a:buChar char="•"/>
                      </a:pPr>
                      <a:r>
                        <a:rPr lang="pl-PL" dirty="0"/>
                        <a:t>Zapoznanie</a:t>
                      </a:r>
                      <a:r>
                        <a:rPr lang="pl-PL" baseline="0" dirty="0"/>
                        <a:t> z treścią zadania</a:t>
                      </a:r>
                    </a:p>
                    <a:p>
                      <a:pPr marL="285750" indent="-285750">
                        <a:buFont typeface="Arial" panose="020B0604020202020204" pitchFamily="34" charset="0"/>
                        <a:buChar char="•"/>
                      </a:pPr>
                      <a:r>
                        <a:rPr lang="pl-PL" baseline="0" dirty="0"/>
                        <a:t>Podział uczniów w pary, losowanie tematów</a:t>
                      </a:r>
                    </a:p>
                    <a:p>
                      <a:pPr marL="285750" indent="-285750">
                        <a:buFont typeface="Arial" panose="020B0604020202020204" pitchFamily="34" charset="0"/>
                        <a:buChar char="•"/>
                      </a:pPr>
                      <a:r>
                        <a:rPr lang="pl-PL" baseline="0" dirty="0"/>
                        <a:t>Zapoznanie zasadami pracy ze źródłami internetowymi oraz innymi, wybranie najważniejszych informacji, źródeł</a:t>
                      </a:r>
                    </a:p>
                    <a:p>
                      <a:pPr marL="285750" indent="-285750">
                        <a:buFont typeface="Arial" panose="020B0604020202020204" pitchFamily="34" charset="0"/>
                        <a:buChar char="•"/>
                      </a:pPr>
                      <a:r>
                        <a:rPr lang="pl-PL" baseline="0" dirty="0"/>
                        <a:t>Wykonanie planu pracy w parach uwzględniając wymagane treści.</a:t>
                      </a:r>
                    </a:p>
                    <a:p>
                      <a:endParaRPr lang="pl-PL" dirty="0"/>
                    </a:p>
                  </a:txBody>
                  <a:tcPr/>
                </a:tc>
                <a:extLst>
                  <a:ext uri="{0D108BD9-81ED-4DB2-BD59-A6C34878D82A}">
                    <a16:rowId xmlns:a16="http://schemas.microsoft.com/office/drawing/2014/main" xmlns=""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1273031228"/>
              </p:ext>
            </p:extLst>
          </p:nvPr>
        </p:nvGraphicFramePr>
        <p:xfrm>
          <a:off x="467544" y="3789040"/>
          <a:ext cx="8136904" cy="1620768"/>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II TYDZIEŃ</a:t>
                      </a:r>
                      <a:r>
                        <a:rPr lang="pl-PL" baseline="0" dirty="0"/>
                        <a:t> PRACY: praca w parach</a:t>
                      </a:r>
                      <a:endParaRPr lang="pl-PL" dirty="0"/>
                    </a:p>
                  </a:txBody>
                  <a:tcPr/>
                </a:tc>
                <a:extLst>
                  <a:ext uri="{0D108BD9-81ED-4DB2-BD59-A6C34878D82A}">
                    <a16:rowId xmlns:a16="http://schemas.microsoft.com/office/drawing/2014/main" xmlns="" val="10000"/>
                  </a:ext>
                </a:extLst>
              </a:tr>
              <a:tr h="432048">
                <a:tc>
                  <a:txBody>
                    <a:bodyPr/>
                    <a:lstStyle/>
                    <a:p>
                      <a:pPr marL="285750" indent="-285750">
                        <a:buFont typeface="Arial" panose="020B0604020202020204" pitchFamily="34" charset="0"/>
                        <a:buChar char="•"/>
                      </a:pPr>
                      <a:r>
                        <a:rPr lang="pl-PL" dirty="0"/>
                        <a:t>Opracowywanie zadań w parach</a:t>
                      </a:r>
                    </a:p>
                    <a:p>
                      <a:pPr marL="285750" indent="-285750">
                        <a:buFont typeface="Arial" panose="020B0604020202020204" pitchFamily="34" charset="0"/>
                        <a:buChar char="•"/>
                      </a:pPr>
                      <a:r>
                        <a:rPr lang="pl-PL" dirty="0"/>
                        <a:t>Przygotowywanie prezentacji multimedialnej</a:t>
                      </a:r>
                    </a:p>
                    <a:p>
                      <a:pPr marL="285750" indent="-285750">
                        <a:buFont typeface="Arial" panose="020B0604020202020204" pitchFamily="34" charset="0"/>
                        <a:buChar char="•"/>
                      </a:pPr>
                      <a:r>
                        <a:rPr lang="pl-PL" baseline="0" dirty="0"/>
                        <a:t>Prezentacja zadania na forum klasy</a:t>
                      </a:r>
                      <a:endParaRPr lang="pl-PL" dirty="0"/>
                    </a:p>
                    <a:p>
                      <a:endParaRPr lang="pl-PL" dirty="0"/>
                    </a:p>
                  </a:txBody>
                  <a:tcPr/>
                </a:tc>
                <a:extLst>
                  <a:ext uri="{0D108BD9-81ED-4DB2-BD59-A6C34878D82A}">
                    <a16:rowId xmlns:a16="http://schemas.microsoft.com/office/drawing/2014/main" xmlns=""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2691472188"/>
              </p:ext>
            </p:extLst>
          </p:nvPr>
        </p:nvGraphicFramePr>
        <p:xfrm>
          <a:off x="467544" y="5517232"/>
          <a:ext cx="8064896" cy="1764784"/>
        </p:xfrm>
        <a:graphic>
          <a:graphicData uri="http://schemas.openxmlformats.org/drawingml/2006/table">
            <a:tbl>
              <a:tblPr firstRow="1" bandRow="1">
                <a:tableStyleId>{5C22544A-7EE6-4342-B048-85BDC9FD1C3A}</a:tableStyleId>
              </a:tblPr>
              <a:tblGrid>
                <a:gridCol w="8064896">
                  <a:extLst>
                    <a:ext uri="{9D8B030D-6E8A-4147-A177-3AD203B41FA5}">
                      <a16:colId xmlns:a16="http://schemas.microsoft.com/office/drawing/2014/main" xmlns="" val="20000"/>
                    </a:ext>
                  </a:extLst>
                </a:gridCol>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III TYDZIEŃ</a:t>
                      </a:r>
                      <a:r>
                        <a:rPr lang="pl-PL" baseline="0" dirty="0"/>
                        <a:t> PRACY: praca indywidualna</a:t>
                      </a:r>
                      <a:endParaRPr lang="pl-PL" dirty="0"/>
                    </a:p>
                  </a:txBody>
                  <a:tcPr/>
                </a:tc>
                <a:extLst>
                  <a:ext uri="{0D108BD9-81ED-4DB2-BD59-A6C34878D82A}">
                    <a16:rowId xmlns:a16="http://schemas.microsoft.com/office/drawing/2014/main" xmlns="" val="10000"/>
                  </a:ext>
                </a:extLst>
              </a:tr>
              <a:tr h="576064">
                <a:tc>
                  <a:txBody>
                    <a:bodyPr/>
                    <a:lstStyle/>
                    <a:p>
                      <a:pPr marL="285750" indent="-285750">
                        <a:buFont typeface="Arial" panose="020B0604020202020204" pitchFamily="34" charset="0"/>
                        <a:buChar char="•"/>
                      </a:pPr>
                      <a:r>
                        <a:rPr lang="pl-PL" dirty="0"/>
                        <a:t>Przygotowywanie</a:t>
                      </a:r>
                      <a:r>
                        <a:rPr lang="pl-PL" baseline="0" dirty="0"/>
                        <a:t> materiałów do wykonania plakatów „ Nałóg – powiedz NIE!!!”</a:t>
                      </a:r>
                    </a:p>
                    <a:p>
                      <a:pPr marL="285750" indent="-285750">
                        <a:buFont typeface="Arial" panose="020B0604020202020204" pitchFamily="34" charset="0"/>
                        <a:buChar char="•"/>
                      </a:pPr>
                      <a:r>
                        <a:rPr lang="pl-PL" baseline="0" dirty="0"/>
                        <a:t>Przygotowywanie plakatów różnymi technikami.</a:t>
                      </a:r>
                    </a:p>
                    <a:p>
                      <a:pPr marL="285750" indent="-285750">
                        <a:buFont typeface="Arial" panose="020B0604020202020204" pitchFamily="34" charset="0"/>
                        <a:buChar char="•"/>
                      </a:pPr>
                      <a:r>
                        <a:rPr lang="pl-PL" baseline="0" dirty="0"/>
                        <a:t>Prezentacja plakatów na forum klasy lub szkoły</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86064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a:t>
            </a:r>
          </a:p>
        </p:txBody>
      </p:sp>
      <p:sp>
        <p:nvSpPr>
          <p:cNvPr id="3" name="Symbol zastępczy zawartości 2"/>
          <p:cNvSpPr>
            <a:spLocks noGrp="1"/>
          </p:cNvSpPr>
          <p:nvPr>
            <p:ph idx="1"/>
          </p:nvPr>
        </p:nvSpPr>
        <p:spPr/>
        <p:txBody>
          <a:bodyPr>
            <a:normAutofit fontScale="70000" lnSpcReduction="20000"/>
          </a:bodyPr>
          <a:lstStyle/>
          <a:p>
            <a:r>
              <a:rPr lang="pl-PL" dirty="0">
                <a:hlinkClick r:id="rId2"/>
              </a:rPr>
              <a:t>http://www.narkotyki.pl/skutki-uzaleznien</a:t>
            </a:r>
            <a:endParaRPr lang="pl-PL" dirty="0"/>
          </a:p>
          <a:p>
            <a:r>
              <a:rPr lang="pl-PL" dirty="0">
                <a:hlinkClick r:id="rId3"/>
              </a:rPr>
              <a:t>https://portal.abczdrowie.pl/skutki-zazywania-narkotykow</a:t>
            </a:r>
            <a:endParaRPr lang="pl-PL" dirty="0"/>
          </a:p>
          <a:p>
            <a:r>
              <a:rPr lang="pl-PL" dirty="0">
                <a:hlinkClick r:id="rId4"/>
              </a:rPr>
              <a:t>http://www.psychiatria.pl/artykul/epidemia-dopalaczy-skutki-uboczne-zwiazane-z-ich-uzywaniem</a:t>
            </a:r>
            <a:endParaRPr lang="pl-PL" dirty="0"/>
          </a:p>
          <a:p>
            <a:r>
              <a:rPr lang="pl-PL" dirty="0">
                <a:hlinkClick r:id="rId5"/>
              </a:rPr>
              <a:t>http://sciaga.pl/tekst/12501-13-skutki_zazywania_narkotykow</a:t>
            </a:r>
            <a:endParaRPr lang="pl-PL" dirty="0"/>
          </a:p>
          <a:p>
            <a:r>
              <a:rPr lang="pl-PL" dirty="0">
                <a:hlinkClick r:id="rId6"/>
              </a:rPr>
              <a:t>http://www.psychologia.edu.pl/czytelnia/51-alkohol-i-nauka/252-picie-alkoholu-przez-mlodziez-czynniki-ryzyka-i-konsekwencje.html</a:t>
            </a:r>
            <a:endParaRPr lang="pl-PL" dirty="0"/>
          </a:p>
          <a:p>
            <a:r>
              <a:rPr lang="pl-PL" dirty="0">
                <a:hlinkClick r:id="rId7"/>
              </a:rPr>
              <a:t>https://portal.abczdrowie.pl/uzaleznienie-od-alkoholu</a:t>
            </a:r>
            <a:endParaRPr lang="pl-PL" dirty="0"/>
          </a:p>
          <a:p>
            <a:r>
              <a:rPr lang="pl-PL" dirty="0">
                <a:hlinkClick r:id="rId8"/>
              </a:rPr>
              <a:t>https://parenting.pl/alkoholizm-mlodziezy</a:t>
            </a:r>
            <a:endParaRPr lang="pl-PL" dirty="0"/>
          </a:p>
          <a:p>
            <a:r>
              <a:rPr lang="pl-PL" dirty="0">
                <a:hlinkClick r:id="rId9"/>
              </a:rPr>
              <a:t>https://parenting.pl/palenie-wsrod-mlodziezy</a:t>
            </a:r>
            <a:endParaRPr lang="pl-PL" dirty="0"/>
          </a:p>
          <a:p>
            <a:r>
              <a:rPr lang="pl-PL" dirty="0">
                <a:hlinkClick r:id="rId10"/>
              </a:rPr>
              <a:t>https://www.niko-lek.pl/nikolek-skutki-palenia.html</a:t>
            </a:r>
            <a:endParaRPr lang="pl-PL" dirty="0"/>
          </a:p>
          <a:p>
            <a:r>
              <a:rPr lang="pl-PL" dirty="0">
                <a:hlinkClick r:id="rId11"/>
              </a:rPr>
              <a:t>http://www.kardiolo.pl/wplyw_palenia_na_mozgi_nastolatkow.htm</a:t>
            </a:r>
            <a:endParaRPr lang="pl-PL" dirty="0"/>
          </a:p>
          <a:p>
            <a:r>
              <a:rPr lang="pl-PL" dirty="0">
                <a:hlinkClick r:id="rId12"/>
              </a:rPr>
              <a:t>https://www.bryk.pl/wypracowania/biologia/czlowiek/1001418uzaleznienia_lekomania_narkomania_alkoholizm_nikotynizm.html</a:t>
            </a:r>
            <a:endParaRPr lang="pl-PL" dirty="0"/>
          </a:p>
          <a:p>
            <a:r>
              <a:rPr lang="pl-PL" dirty="0">
                <a:hlinkClick r:id="rId13"/>
              </a:rPr>
              <a:t>http://komixprofilaktyczny.blox.pl/tagi_b/99772/PaTkomix.html</a:t>
            </a:r>
            <a:endParaRPr lang="pl-PL" dirty="0"/>
          </a:p>
          <a:p>
            <a:r>
              <a:rPr lang="pl-PL" dirty="0"/>
              <a:t>Wyszukiwarka Google – wpisać hasło nałogi: alkoholizm, narkomania, nikotyna</a:t>
            </a:r>
          </a:p>
        </p:txBody>
      </p:sp>
    </p:spTree>
    <p:extLst>
      <p:ext uri="{BB962C8B-B14F-4D97-AF65-F5344CB8AC3E}">
        <p14:creationId xmlns:p14="http://schemas.microsoft.com/office/powerpoint/2010/main" val="1023741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Ewaluacja:</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00451722"/>
              </p:ext>
            </p:extLst>
          </p:nvPr>
        </p:nvGraphicFramePr>
        <p:xfrm>
          <a:off x="457200" y="1600200"/>
          <a:ext cx="8229600" cy="49428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CZĘŚĆ</a:t>
                      </a:r>
                      <a:r>
                        <a:rPr lang="pl-PL" b="1" baseline="0" dirty="0"/>
                        <a:t> I -</a:t>
                      </a:r>
                      <a:r>
                        <a:rPr lang="pl-PL" b="1" dirty="0"/>
                        <a:t>Zawartość merytoryczna – </a:t>
                      </a:r>
                    </a:p>
                    <a:p>
                      <a:r>
                        <a:rPr lang="pl-PL" b="1" dirty="0"/>
                        <a:t>praca w parach</a:t>
                      </a:r>
                    </a:p>
                  </a:txBody>
                  <a:tcPr/>
                </a:tc>
                <a:tc>
                  <a:txBody>
                    <a:bodyPr/>
                    <a:lstStyle/>
                    <a:p>
                      <a:r>
                        <a:rPr lang="pl-PL" dirty="0"/>
                        <a:t>Informacja niepełna, często nie na temat. Wykorzystanie źródeł powierzchowne.</a:t>
                      </a:r>
                    </a:p>
                  </a:txBody>
                  <a:tcPr/>
                </a:tc>
                <a:tc>
                  <a:txBody>
                    <a:bodyPr/>
                    <a:lstStyle/>
                    <a:p>
                      <a:r>
                        <a:rPr lang="pl-PL" dirty="0"/>
                        <a:t>Opracowanie większości zagadnień zgodnie z tematem. Wykorzystanie większości podanych źródeł</a:t>
                      </a:r>
                    </a:p>
                  </a:txBody>
                  <a:tcPr/>
                </a:tc>
                <a:tc>
                  <a:txBody>
                    <a:bodyPr/>
                    <a:lstStyle/>
                    <a:p>
                      <a:r>
                        <a:rPr lang="pl-PL" dirty="0"/>
                        <a:t>Wyczerpujące opracowanie tematu. Pełne wykorzystanie podanych źródeł oraz innych informacji.</a:t>
                      </a:r>
                    </a:p>
                  </a:txBody>
                  <a:tcPr/>
                </a:tc>
                <a:extLst>
                  <a:ext uri="{0D108BD9-81ED-4DB2-BD59-A6C34878D82A}">
                    <a16:rowId xmlns:a16="http://schemas.microsoft.com/office/drawing/2014/main" xmlns="" val="10001"/>
                  </a:ext>
                </a:extLst>
              </a:tr>
              <a:tr h="370840">
                <a:tc>
                  <a:txBody>
                    <a:bodyPr/>
                    <a:lstStyle/>
                    <a:p>
                      <a:r>
                        <a:rPr lang="pl-PL" b="1" dirty="0"/>
                        <a:t>CZĘŚĆ</a:t>
                      </a:r>
                      <a:r>
                        <a:rPr lang="pl-PL" b="1" baseline="0" dirty="0"/>
                        <a:t> I - </a:t>
                      </a:r>
                      <a:endParaRPr lang="pl-PL" b="1" dirty="0"/>
                    </a:p>
                    <a:p>
                      <a:r>
                        <a:rPr lang="pl-PL" b="1" dirty="0"/>
                        <a:t>Wrażenia wizualne</a:t>
                      </a:r>
                    </a:p>
                  </a:txBody>
                  <a:tcPr/>
                </a:tc>
                <a:tc>
                  <a:txBody>
                    <a:bodyPr/>
                    <a:lstStyle/>
                    <a:p>
                      <a:r>
                        <a:rPr lang="pl-PL" dirty="0"/>
                        <a:t>Złe rozplanowanie elementów na slajdzie lub plakacie. Słabo czytelna praca, nieestetyczna.</a:t>
                      </a:r>
                    </a:p>
                  </a:txBody>
                  <a:tcPr/>
                </a:tc>
                <a:tc>
                  <a:txBody>
                    <a:bodyPr/>
                    <a:lstStyle/>
                    <a:p>
                      <a:r>
                        <a:rPr lang="pl-PL" dirty="0"/>
                        <a:t>Treść poprawnie rozmieszczona. Odpowiednia ilość slajdów, praca czytelna.</a:t>
                      </a:r>
                    </a:p>
                  </a:txBody>
                  <a:tcPr/>
                </a:tc>
                <a:tc>
                  <a:txBody>
                    <a:bodyPr/>
                    <a:lstStyle/>
                    <a:p>
                      <a:r>
                        <a:rPr lang="pl-PL" dirty="0"/>
                        <a:t>Przejrzysta, czytelna, estetyczna praca. Treść uporządkowana. Odpowiednio dobrane elementy graficzne</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849695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578218255"/>
              </p:ext>
            </p:extLst>
          </p:nvPr>
        </p:nvGraphicFramePr>
        <p:xfrm>
          <a:off x="457200" y="1600200"/>
          <a:ext cx="8229600" cy="68630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 punktów </a:t>
                      </a:r>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CZĘŚĆ</a:t>
                      </a:r>
                      <a:r>
                        <a:rPr lang="pl-PL" b="1" baseline="0" dirty="0"/>
                        <a:t> I -</a:t>
                      </a:r>
                      <a:endParaRPr lang="pl-PL" b="1" dirty="0"/>
                    </a:p>
                    <a:p>
                      <a:r>
                        <a:rPr lang="pl-PL" b="1" dirty="0"/>
                        <a:t>Prezentacja</a:t>
                      </a:r>
                    </a:p>
                  </a:txBody>
                  <a:tcPr/>
                </a:tc>
                <a:tc>
                  <a:txBody>
                    <a:bodyPr/>
                    <a:lstStyle/>
                    <a:p>
                      <a:r>
                        <a:rPr lang="pl-PL" dirty="0"/>
                        <a:t>Prezentacja tylko przeczytana (zamigana), słaba znajomość</a:t>
                      </a:r>
                      <a:r>
                        <a:rPr lang="pl-PL" baseline="0" dirty="0"/>
                        <a:t> tematu, słownictwa. Brak odpowiedzi na pytania nauczyciela</a:t>
                      </a:r>
                      <a:endParaRPr lang="pl-PL" dirty="0"/>
                    </a:p>
                  </a:txBody>
                  <a:tcPr/>
                </a:tc>
                <a:tc>
                  <a:txBody>
                    <a:bodyPr/>
                    <a:lstStyle/>
                    <a:p>
                      <a:r>
                        <a:rPr lang="pl-PL" dirty="0"/>
                        <a:t>Prezentacja częściowo przeczytana, częściowo samodzielnie</a:t>
                      </a:r>
                      <a:r>
                        <a:rPr lang="pl-PL" baseline="0" dirty="0"/>
                        <a:t> powiedziana (zamigana). Słabe odpowiedzi na pytania nauczyciela</a:t>
                      </a:r>
                      <a:endParaRPr lang="pl-PL" dirty="0"/>
                    </a:p>
                  </a:txBody>
                  <a:tcPr/>
                </a:tc>
                <a:tc>
                  <a:txBody>
                    <a:bodyPr/>
                    <a:lstStyle/>
                    <a:p>
                      <a:r>
                        <a:rPr lang="pl-PL" dirty="0"/>
                        <a:t>Prezentacja przedstawiona samodzielnie, duża</a:t>
                      </a:r>
                      <a:r>
                        <a:rPr lang="pl-PL" baseline="0" dirty="0"/>
                        <a:t> znajomość tematu. Dobre odpowiedzi na pytania nauczyciela</a:t>
                      </a:r>
                      <a:endParaRPr lang="pl-PL" dirty="0"/>
                    </a:p>
                  </a:txBody>
                  <a:tcPr/>
                </a:tc>
                <a:extLst>
                  <a:ext uri="{0D108BD9-81ED-4DB2-BD59-A6C34878D82A}">
                    <a16:rowId xmlns:a16="http://schemas.microsoft.com/office/drawing/2014/main" xmlns=""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CZĘŚĆ</a:t>
                      </a:r>
                      <a:r>
                        <a:rPr lang="pl-PL" b="1" baseline="0" dirty="0"/>
                        <a:t> II - </a:t>
                      </a:r>
                      <a:r>
                        <a:rPr lang="pl-PL" b="1" dirty="0"/>
                        <a:t>Praca indywidualna – wykonanie plakatu</a:t>
                      </a:r>
                    </a:p>
                    <a:p>
                      <a:endParaRPr lang="pl-PL" dirty="0"/>
                    </a:p>
                  </a:txBody>
                  <a:tcPr/>
                </a:tc>
                <a:tc>
                  <a:txBody>
                    <a:bodyPr/>
                    <a:lstStyle/>
                    <a:p>
                      <a:r>
                        <a:rPr lang="pl-PL" dirty="0"/>
                        <a:t>Brak wszystkich elementów wymienionych w zadaniu. Praca nieestetyczna, powierzchowna. Plakat wykonany z pomocą nauczyciela.</a:t>
                      </a:r>
                    </a:p>
                  </a:txBody>
                  <a:tcPr/>
                </a:tc>
                <a:tc>
                  <a:txBody>
                    <a:bodyPr/>
                    <a:lstStyle/>
                    <a:p>
                      <a:r>
                        <a:rPr lang="pl-PL" dirty="0"/>
                        <a:t>Wszystkie</a:t>
                      </a:r>
                      <a:r>
                        <a:rPr lang="pl-PL" baseline="0" dirty="0"/>
                        <a:t> </a:t>
                      </a:r>
                      <a:r>
                        <a:rPr lang="pl-PL" dirty="0"/>
                        <a:t>elementy wymienione w zadaniu wykonane, jednak bardzo powierzchownie. Praca</a:t>
                      </a:r>
                      <a:r>
                        <a:rPr lang="pl-PL" baseline="0" dirty="0"/>
                        <a:t> czytelna. Plakat wykonany samodzielnie lub z niewielką pomocą nauczyciela</a:t>
                      </a:r>
                      <a:endParaRPr lang="pl-PL" dirty="0"/>
                    </a:p>
                  </a:txBody>
                  <a:tcPr/>
                </a:tc>
                <a:tc>
                  <a:txBody>
                    <a:bodyPr/>
                    <a:lstStyle/>
                    <a:p>
                      <a:r>
                        <a:rPr lang="pl-PL" dirty="0"/>
                        <a:t>Wyczerpująca realizacja wszystkich zagadnień. Praca estetyczna, uporządkowana. Użyte różne techniki plastyczne. Praca samodzielna, przemyślana.</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7710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 – </a:t>
            </a:r>
            <a:r>
              <a:rPr lang="pl-PL" dirty="0">
                <a:solidFill>
                  <a:srgbClr val="FF0000"/>
                </a:solidFill>
              </a:rPr>
              <a:t>ocenianie</a:t>
            </a:r>
            <a:r>
              <a:rPr lang="pl-PL"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18583480"/>
              </p:ext>
            </p:extLst>
          </p:nvPr>
        </p:nvGraphicFramePr>
        <p:xfrm>
          <a:off x="539552" y="1484786"/>
          <a:ext cx="8229600" cy="396403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66290">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566290">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566290">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566290">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566290">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566290">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566290">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90315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a:bodyPr>
          <a:lstStyle/>
          <a:p>
            <a:pPr marL="0" indent="0">
              <a:buNone/>
            </a:pPr>
            <a:r>
              <a:rPr lang="pl-PL" dirty="0"/>
              <a:t>Uzależnienie to choroba, która wyniszcza człowieka, będącego w jej sidłach. Dzięki temu projektowi :</a:t>
            </a:r>
          </a:p>
          <a:p>
            <a:r>
              <a:rPr lang="pl-PL" dirty="0"/>
              <a:t>Poznaliście czym jest nałóg, uzależnienie</a:t>
            </a:r>
          </a:p>
          <a:p>
            <a:r>
              <a:rPr lang="pl-PL" dirty="0"/>
              <a:t>Dowiedzieliście się jakie niszczycielskie dla organizmu skutki może mieć uzależnienie od narkotyków, alkoholu, nikotyny</a:t>
            </a:r>
          </a:p>
          <a:p>
            <a:r>
              <a:rPr lang="pl-PL" dirty="0"/>
              <a:t>Dowiedzieliście się jak te nałogi wpływają na proces uczenia się u młodych ludzi</a:t>
            </a:r>
          </a:p>
        </p:txBody>
      </p:sp>
    </p:spTree>
    <p:extLst>
      <p:ext uri="{BB962C8B-B14F-4D97-AF65-F5344CB8AC3E}">
        <p14:creationId xmlns:p14="http://schemas.microsoft.com/office/powerpoint/2010/main" val="381788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Spis treści:</a:t>
            </a:r>
          </a:p>
        </p:txBody>
      </p:sp>
      <p:sp>
        <p:nvSpPr>
          <p:cNvPr id="3" name="Symbol zastępczy zawartości 2"/>
          <p:cNvSpPr>
            <a:spLocks noGrp="1"/>
          </p:cNvSpPr>
          <p:nvPr>
            <p:ph idx="1"/>
          </p:nvPr>
        </p:nvSpPr>
        <p:spPr/>
        <p:txBody>
          <a:bodyPr>
            <a:normAutofit/>
          </a:bodyPr>
          <a:lstStyle/>
          <a:p>
            <a:pPr marL="0" indent="0">
              <a:buNone/>
            </a:pPr>
            <a:r>
              <a:rPr lang="pl-PL" sz="1800" dirty="0"/>
              <a:t>1. Wprowadzenie</a:t>
            </a:r>
          </a:p>
          <a:p>
            <a:pPr marL="0" indent="0">
              <a:buNone/>
            </a:pPr>
            <a:r>
              <a:rPr lang="pl-PL" sz="1800" dirty="0"/>
              <a:t>2. Zadania</a:t>
            </a:r>
          </a:p>
          <a:p>
            <a:pPr marL="0" indent="0">
              <a:buNone/>
            </a:pPr>
            <a:r>
              <a:rPr lang="pl-PL" sz="1800" dirty="0"/>
              <a:t>3. Proces</a:t>
            </a:r>
          </a:p>
          <a:p>
            <a:pPr marL="0" indent="0">
              <a:buNone/>
            </a:pPr>
            <a:r>
              <a:rPr lang="pl-PL" sz="1800" dirty="0"/>
              <a:t>4. Źródła</a:t>
            </a:r>
          </a:p>
          <a:p>
            <a:pPr marL="0" indent="0">
              <a:buNone/>
            </a:pPr>
            <a:r>
              <a:rPr lang="pl-PL" sz="1800" dirty="0"/>
              <a:t>5. Ewaluacja</a:t>
            </a:r>
          </a:p>
          <a:p>
            <a:pPr marL="0" indent="0">
              <a:buNone/>
            </a:pPr>
            <a:r>
              <a:rPr lang="pl-PL" sz="1800" dirty="0"/>
              <a:t>6. Konkluzja</a:t>
            </a:r>
          </a:p>
          <a:p>
            <a:pPr marL="0" indent="0">
              <a:buNone/>
            </a:pPr>
            <a:r>
              <a:rPr lang="pl-PL" sz="1800" dirty="0"/>
              <a:t>7. Poradnik dla nauczyciela</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r>
              <a:rPr lang="pl-PL" sz="1200" dirty="0"/>
              <a:t>http://komixprofilaktyczny.blox.pl/tagi_b/99772/PaTkomix.html</a:t>
            </a:r>
          </a:p>
        </p:txBody>
      </p:sp>
      <p:pic>
        <p:nvPicPr>
          <p:cNvPr id="1026" name="Picture 2" descr="Podobny obra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1626" y="1462329"/>
            <a:ext cx="5497300" cy="39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109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lnSpcReduction="10000"/>
          </a:bodyPr>
          <a:lstStyle/>
          <a:p>
            <a:r>
              <a:rPr lang="pl-PL" dirty="0"/>
              <a:t>Poznaliście przyczyny, które mogą prowadzić do uzależnienia – znając te przyczyny, można uniknąć popełniania błędu uzależnienia</a:t>
            </a:r>
          </a:p>
          <a:p>
            <a:r>
              <a:rPr lang="pl-PL" dirty="0"/>
              <a:t>Mieliście możliwość wczuć się w rolę nauczyciela i nauczyć swoich kolegów, jakie destrukcyjnie wpływają uzależnienia na organizm dziecka</a:t>
            </a:r>
          </a:p>
          <a:p>
            <a:r>
              <a:rPr lang="pl-PL" dirty="0"/>
              <a:t>Mieliście możliwość lepiej poznać WROGA – UZALEŻNIENIA a tym samym, być bardziej odpowiedzialnym za własne decyzje</a:t>
            </a:r>
          </a:p>
          <a:p>
            <a:r>
              <a:rPr lang="pl-PL" dirty="0"/>
              <a:t>Wykonując ten projekt mieliście możliwość poznania różnych źródeł internetowych, oraz zasad bezpiecznego korzystania z Internetu</a:t>
            </a:r>
          </a:p>
          <a:p>
            <a:endParaRPr lang="pl-PL" dirty="0"/>
          </a:p>
        </p:txBody>
      </p:sp>
    </p:spTree>
    <p:extLst>
      <p:ext uri="{BB962C8B-B14F-4D97-AF65-F5344CB8AC3E}">
        <p14:creationId xmlns:p14="http://schemas.microsoft.com/office/powerpoint/2010/main" val="2255570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lnSpcReduction="10000"/>
          </a:bodyPr>
          <a:lstStyle/>
          <a:p>
            <a:pPr algn="just"/>
            <a:r>
              <a:rPr lang="pl-PL" dirty="0"/>
              <a:t>Uwierzyliście w siebie, poznaliście własne możliwości i siebie nawzajem.</a:t>
            </a:r>
          </a:p>
          <a:p>
            <a:pPr algn="just"/>
            <a:r>
              <a:rPr lang="pl-PL" dirty="0"/>
              <a:t>Poznaliście zasady współpracy w parach, zasady dobrej komunikacji.</a:t>
            </a:r>
          </a:p>
          <a:p>
            <a:pPr algn="just"/>
            <a:r>
              <a:rPr lang="pl-PL" dirty="0"/>
              <a:t>Prezentując swoje zadania poznaliście zasady autoprezentacji oraz umiejętności występów publicznych</a:t>
            </a:r>
          </a:p>
          <a:p>
            <a:pPr algn="just"/>
            <a:r>
              <a:rPr lang="pl-PL" dirty="0"/>
              <a:t>Otrzymaliście w tym zadaniu wiele ważnych informacji, nie pozostawiajcie ich tylko dla siebie, dzielcie się informacjami o niebezpieczeństwie nałogów ze swoimi przyjaciółmi. Pamiętajcie hasło:</a:t>
            </a:r>
          </a:p>
          <a:p>
            <a:pPr marL="0" indent="0" algn="ctr">
              <a:buNone/>
            </a:pPr>
            <a:r>
              <a:rPr lang="pl-PL" b="1" dirty="0"/>
              <a:t> „Nałóg – mówię NIE !!!”</a:t>
            </a:r>
          </a:p>
          <a:p>
            <a:endParaRPr lang="pl-PL" dirty="0"/>
          </a:p>
        </p:txBody>
      </p:sp>
    </p:spTree>
    <p:extLst>
      <p:ext uri="{BB962C8B-B14F-4D97-AF65-F5344CB8AC3E}">
        <p14:creationId xmlns:p14="http://schemas.microsoft.com/office/powerpoint/2010/main" val="2419671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1. Przed rozpoczęciem projektu, należy dokładnie zapoznać uczniów z treścią zadań, dostosowując sposób komunikacji do możliwości uczniów.</a:t>
            </a:r>
          </a:p>
          <a:p>
            <a:pPr marL="0" indent="0">
              <a:buNone/>
            </a:pPr>
            <a:r>
              <a:rPr lang="pl-PL" dirty="0"/>
              <a:t>2. Należy zapoznać uczniów z zasadami bezpiecznego korzystania z Internetu. Nauczyciel powinien z uczniami przejrzeć źródła internetowe, pomagając w ich zrozumieniu – z każdą parą oddzielnie.</a:t>
            </a:r>
          </a:p>
          <a:p>
            <a:pPr marL="0" indent="0">
              <a:buNone/>
            </a:pPr>
            <a:r>
              <a:rPr lang="pl-PL" dirty="0"/>
              <a:t>3. Sposób doboru uczniów w pary jest w gestii nauczyciela – można ten wybór pozostawić uczniom lub narzucić jeśli jest taka potrzeba.</a:t>
            </a:r>
          </a:p>
          <a:p>
            <a:pPr marL="0" indent="0">
              <a:buNone/>
            </a:pPr>
            <a:r>
              <a:rPr lang="pl-PL" dirty="0"/>
              <a:t>4. Pierwszą część projektu tj. prezentacja, uczniowie powinni opracować w części na zajęciach w szkole (w zależności od możliwości intelektualnych uczniów). Nauczyciel powinien pomóc w opracowaniu planu pracy dla każdej pary, które ułatwią prawidłowe wykonanie projektu. </a:t>
            </a:r>
          </a:p>
          <a:p>
            <a:pPr marL="0" indent="0">
              <a:buNone/>
            </a:pPr>
            <a:r>
              <a:rPr lang="pl-PL" dirty="0"/>
              <a:t>5. Ważne jest zwrócenie uwagi dzieciom, aby prezentacje nie były przeładowane treścią, czasami obrazy mówią więcej niż słowa.</a:t>
            </a:r>
          </a:p>
          <a:p>
            <a:endParaRPr lang="pl-PL" dirty="0"/>
          </a:p>
        </p:txBody>
      </p:sp>
    </p:spTree>
    <p:extLst>
      <p:ext uri="{BB962C8B-B14F-4D97-AF65-F5344CB8AC3E}">
        <p14:creationId xmlns:p14="http://schemas.microsoft.com/office/powerpoint/2010/main" val="3312384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a:t>6. Nauczyciel powinien zwrócić uczniom uwagę, aby przygotowywana przez nich prezentacja była przemyślana, tak, żeby mogli później w zrozumiały sposób zaprezentować ja na forum klasy.</a:t>
            </a:r>
          </a:p>
          <a:p>
            <a:pPr marL="0" indent="0">
              <a:buNone/>
            </a:pPr>
            <a:r>
              <a:rPr lang="pl-PL" dirty="0"/>
              <a:t>7. Nauczyciel może udzielać uczniom wskazówek, w zależności od ich potrzeb. Szczególnie w pierwszej części zadania, ważne jest aby przypominać uczniom aby niw przepisywali definicji ze źródeł. Jeżeli, ich słownictwo jest niewystarczające, aby napisali treść swoimi słowami, to mogą je zastępować rysunkami lub odpowiednimi zdjęciami, wycinkami z gazet</a:t>
            </a:r>
          </a:p>
          <a:p>
            <a:pPr marL="0" indent="0">
              <a:buNone/>
            </a:pPr>
            <a:r>
              <a:rPr lang="pl-PL" dirty="0"/>
              <a:t>8. W prezentacji powinni brać udział obydwie osoby z pary. </a:t>
            </a:r>
          </a:p>
          <a:p>
            <a:pPr marL="0" indent="0">
              <a:buNone/>
            </a:pPr>
            <a:r>
              <a:rPr lang="pl-PL" dirty="0"/>
              <a:t>9. Druga część zadania powinna być w dużej mierze opracowana na zajęciach szkolnych.  W domu lub na zajęciach pozalekcyjnych uczniowie mogą przygotować sobie jedynie materiały, treści do wykonania plakatu.</a:t>
            </a:r>
          </a:p>
          <a:p>
            <a:endParaRPr lang="pl-PL" dirty="0"/>
          </a:p>
        </p:txBody>
      </p:sp>
    </p:spTree>
    <p:extLst>
      <p:ext uri="{BB962C8B-B14F-4D97-AF65-F5344CB8AC3E}">
        <p14:creationId xmlns:p14="http://schemas.microsoft.com/office/powerpoint/2010/main" val="933662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1916832"/>
            <a:ext cx="8229600" cy="648072"/>
          </a:xfrm>
        </p:spPr>
        <p:txBody>
          <a:bodyPr/>
          <a:lstStyle/>
          <a:p>
            <a:r>
              <a:rPr lang="pl-PL" sz="3500" dirty="0"/>
              <a:t>Poradnik dla nauczyciela:</a:t>
            </a:r>
          </a:p>
        </p:txBody>
      </p:sp>
      <p:sp>
        <p:nvSpPr>
          <p:cNvPr id="3" name="Symbol zastępczy zawartości 2"/>
          <p:cNvSpPr>
            <a:spLocks noGrp="1"/>
          </p:cNvSpPr>
          <p:nvPr>
            <p:ph idx="1"/>
          </p:nvPr>
        </p:nvSpPr>
        <p:spPr>
          <a:xfrm>
            <a:off x="457200" y="2708920"/>
            <a:ext cx="8229600" cy="4061048"/>
          </a:xfrm>
        </p:spPr>
        <p:txBody>
          <a:bodyPr>
            <a:normAutofit lnSpcReduction="10000"/>
          </a:bodyPr>
          <a:lstStyle/>
          <a:p>
            <a:pPr marL="0" indent="0">
              <a:buNone/>
            </a:pPr>
            <a:r>
              <a:rPr lang="pl-PL" sz="1800" dirty="0"/>
              <a:t>10. Sugerowany czas wykonania projektu to 3 tygodnie (łącznie z prezentacją projektu). Jeśli jest taka potrzeba (obecność w klasie kilku uczniów z dodatkowymi sprzężeniami)czas może być wydłużony o tydzień.</a:t>
            </a:r>
          </a:p>
          <a:p>
            <a:pPr marL="0" indent="0">
              <a:buNone/>
            </a:pPr>
            <a:r>
              <a:rPr lang="pl-PL" sz="1800" dirty="0"/>
              <a:t>11. Sugerowane jest, aby przy realizacji tego projektu poprosić o współpracę psychologa lub pedagoga szkolnego. Można zorganizować spotkanie, pogadankę na temat uzależnień w ramach podsumowania projektu.</a:t>
            </a:r>
          </a:p>
          <a:p>
            <a:pPr marL="0" indent="0">
              <a:buNone/>
            </a:pPr>
            <a:r>
              <a:rPr lang="pl-PL" sz="1800" dirty="0"/>
              <a:t>12. Nauczyciel może również przedstawić uczniom podstawowe zasady asertywnego mówienia „NIE”. Mogą to być scenki </a:t>
            </a:r>
            <a:r>
              <a:rPr lang="pl-PL" sz="1800" dirty="0" err="1"/>
              <a:t>dramowe</a:t>
            </a:r>
            <a:r>
              <a:rPr lang="pl-PL" sz="1800" dirty="0"/>
              <a:t> lub inna forma, która pokaże uczniom, że to nie wstyd powiedzieć „</a:t>
            </a:r>
            <a:r>
              <a:rPr lang="pl-PL" sz="1800" b="1" dirty="0"/>
              <a:t>nie</a:t>
            </a:r>
            <a:r>
              <a:rPr lang="pl-PL" sz="1800" dirty="0"/>
              <a:t>” jeśli ktoś proponuje im spróbowanie alkoholu, narkotyków czy papierosa. Ważna jest w tym przypadku profilaktyka zapobiegania </a:t>
            </a:r>
            <a:r>
              <a:rPr lang="pl-PL" sz="1800" dirty="0" err="1"/>
              <a:t>uzaleznień</a:t>
            </a:r>
            <a:r>
              <a:rPr lang="pl-PL" sz="1800" dirty="0"/>
              <a:t>.</a:t>
            </a:r>
          </a:p>
          <a:p>
            <a:pPr marL="0" indent="0">
              <a:buNone/>
            </a:pPr>
            <a:r>
              <a:rPr lang="pl-PL" sz="1800" dirty="0"/>
              <a:t> </a:t>
            </a:r>
          </a:p>
        </p:txBody>
      </p:sp>
      <p:pic>
        <p:nvPicPr>
          <p:cNvPr id="5" name="Obraz 4">
            <a:extLst>
              <a:ext uri="{FF2B5EF4-FFF2-40B4-BE49-F238E27FC236}">
                <a16:creationId xmlns:a16="http://schemas.microsoft.com/office/drawing/2014/main" xmlns="" id="{0A59768D-67BE-4FE1-875C-3C5A204831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269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lstStyle/>
          <a:p>
            <a:r>
              <a:rPr lang="pl-PL" dirty="0"/>
              <a:t>Co pokazują te obrazy?</a:t>
            </a:r>
          </a:p>
          <a:p>
            <a:r>
              <a:rPr lang="pl-PL" dirty="0"/>
              <a:t>Jakie widzicie tu zagrożenia?</a:t>
            </a:r>
          </a:p>
          <a:p>
            <a:pPr marL="0" indent="0">
              <a:buNone/>
            </a:pPr>
            <a:endParaRPr lang="pl-PL"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257" r="5179"/>
          <a:stretch/>
        </p:blipFill>
        <p:spPr bwMode="auto">
          <a:xfrm>
            <a:off x="464027" y="2678699"/>
            <a:ext cx="3227697" cy="19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Znalezione obrazy dla zapytania uzale&amp;zdot;nienie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8952" y="2585882"/>
            <a:ext cx="2615103"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nalezione obrazy dla zapytania uzale&amp;zdot;nienie obraz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6491" y="4715184"/>
            <a:ext cx="2969999"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nalezione obrazy dla zapytania uzale&amp;zdot;nienie obraz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2354" y="4698000"/>
            <a:ext cx="2734376" cy="20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63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a:bodyPr>
          <a:lstStyle/>
          <a:p>
            <a:pPr marL="0" indent="0">
              <a:buNone/>
            </a:pPr>
            <a:r>
              <a:rPr lang="pl-PL" dirty="0"/>
              <a:t>Przeczytajcie poniższe słowa wypowiedziane przez osoby uzależnione:</a:t>
            </a:r>
          </a:p>
          <a:p>
            <a:pPr>
              <a:buNone/>
              <a:defRPr/>
            </a:pPr>
            <a:r>
              <a:rPr lang="pl-PL" b="1" dirty="0"/>
              <a:t>Uzależnienie:</a:t>
            </a:r>
          </a:p>
          <a:p>
            <a:pPr marL="285750" indent="-285750">
              <a:buFontTx/>
              <a:buChar char="-"/>
              <a:defRPr/>
            </a:pPr>
            <a:r>
              <a:rPr lang="pl-PL" b="1" dirty="0"/>
              <a:t>„kiedy ciągle chce się brać, pić lub palić i o niczym innym się nie myśli”</a:t>
            </a:r>
          </a:p>
          <a:p>
            <a:pPr marL="285750" indent="-285750">
              <a:buFontTx/>
              <a:buChar char="-"/>
              <a:defRPr/>
            </a:pPr>
            <a:r>
              <a:rPr lang="pl-PL" b="1" dirty="0"/>
              <a:t>„pojawia się, gdy mam w sobie taki przymus, nie chcę – ale muszę”</a:t>
            </a:r>
          </a:p>
          <a:p>
            <a:pPr marL="285750" indent="-285750">
              <a:buFontTx/>
              <a:buChar char="-"/>
              <a:defRPr/>
            </a:pPr>
            <a:r>
              <a:rPr lang="pl-PL" b="1" dirty="0"/>
              <a:t>„kiedy pojawia się ból, bo nie wziąłem, nie piłem, nie paliłem”</a:t>
            </a:r>
          </a:p>
          <a:p>
            <a:pPr marL="0" indent="0">
              <a:buNone/>
            </a:pPr>
            <a:endParaRPr lang="pl-PL" dirty="0"/>
          </a:p>
        </p:txBody>
      </p:sp>
    </p:spTree>
    <p:extLst>
      <p:ext uri="{BB962C8B-B14F-4D97-AF65-F5344CB8AC3E}">
        <p14:creationId xmlns:p14="http://schemas.microsoft.com/office/powerpoint/2010/main" val="10443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a:bodyPr>
          <a:lstStyle/>
          <a:p>
            <a:pPr marL="0" indent="0">
              <a:buNone/>
            </a:pPr>
            <a:r>
              <a:rPr lang="pl-PL" altLang="pl-PL" b="1" dirty="0"/>
              <a:t>„Uzależnienie jest chorobą, która polega na utracie kontroli nad własnym życiem, braniu narkotyków, dopalaczy, piciu, paleniu, mimo problemów, do jakich prowadzą te używki oraz na wzrastającej tolerancji organizmu. Oznacza to, że trzeba stosować coraz mocniejsze używki lub coraz większą ich dawkę. Uzależnienie zazwyczaj nie pojawia się wraz</a:t>
            </a:r>
            <a:r>
              <a:rPr lang="pl-PL" altLang="pl-PL" b="1" dirty="0">
                <a:latin typeface="Arial" charset="0"/>
              </a:rPr>
              <a:t> </a:t>
            </a:r>
            <a:r>
              <a:rPr lang="pl-PL" altLang="pl-PL" b="1" dirty="0"/>
              <a:t>z pierwszą dawką, lecz rozwija się stopniowo.”</a:t>
            </a:r>
          </a:p>
          <a:p>
            <a:pPr marL="0" indent="0">
              <a:buNone/>
            </a:pPr>
            <a:endParaRPr lang="pl-PL" dirty="0"/>
          </a:p>
        </p:txBody>
      </p:sp>
    </p:spTree>
    <p:extLst>
      <p:ext uri="{BB962C8B-B14F-4D97-AF65-F5344CB8AC3E}">
        <p14:creationId xmlns:p14="http://schemas.microsoft.com/office/powerpoint/2010/main" val="315187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lstStyle/>
          <a:p>
            <a:r>
              <a:rPr lang="pl-PL" dirty="0"/>
              <a:t>Wyjście z uzależnienia to długi i bardzo trudny proces.</a:t>
            </a:r>
          </a:p>
          <a:p>
            <a:r>
              <a:rPr lang="pl-PL" dirty="0"/>
              <a:t> Jeszcze trudniej jest, gdy osobami uzależnionymi są osoby niepełnoletnie. Gdyż młody organizm szybciej uzależnia się, oraz szybciej jest niszczony przez używki takie jak alkohol, narkotyki czy papierosy.</a:t>
            </a:r>
          </a:p>
        </p:txBody>
      </p:sp>
    </p:spTree>
    <p:extLst>
      <p:ext uri="{BB962C8B-B14F-4D97-AF65-F5344CB8AC3E}">
        <p14:creationId xmlns:p14="http://schemas.microsoft.com/office/powerpoint/2010/main" val="255718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a:bodyPr>
          <a:lstStyle/>
          <a:p>
            <a:pPr marL="0" indent="0">
              <a:buNone/>
            </a:pPr>
            <a:r>
              <a:rPr lang="pl-PL" dirty="0"/>
              <a:t>Jakie mogą być sygnały ostrzegawcze w przypadku uzależnienia dzieci i młodzieży?</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Zmiana przyjaciół</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Gorsze wyniki w nauce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Kłopoty z koncentracją</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Ospałość lub pobudzenie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Wagary i agresja</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Oszustwa i kradzieże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pl-PL" altLang="pl-PL" dirty="0"/>
              <a:t>Zmiany w wyglądzie</a:t>
            </a:r>
          </a:p>
          <a:p>
            <a:endParaRPr lang="pl-PL" dirty="0"/>
          </a:p>
        </p:txBody>
      </p:sp>
    </p:spTree>
    <p:extLst>
      <p:ext uri="{BB962C8B-B14F-4D97-AF65-F5344CB8AC3E}">
        <p14:creationId xmlns:p14="http://schemas.microsoft.com/office/powerpoint/2010/main" val="113413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a:bodyPr>
          <a:lstStyle/>
          <a:p>
            <a:r>
              <a:rPr lang="pl-PL" dirty="0"/>
              <a:t>Problem uzależnień jest bardzo poważny i trudny. Już w szkole gimnazjalnej wielu uczniów próbuje pierwszy raz alkoholu, dopalaczy czy papierosów. </a:t>
            </a:r>
          </a:p>
          <a:p>
            <a:r>
              <a:rPr lang="pl-PL" dirty="0"/>
              <a:t>ŻEBY SKUTECZNIE WALCZYĆ Z WROGIEM, TRZEBA GO DOBRZE POZNAĆ</a:t>
            </a:r>
          </a:p>
          <a:p>
            <a:r>
              <a:rPr lang="pl-PL" b="1" dirty="0">
                <a:solidFill>
                  <a:srgbClr val="FF0000"/>
                </a:solidFill>
              </a:rPr>
              <a:t>Zadanie to będzie miało na celu pokazanie wam, jak destrukcyjny wpływ wywierają uzależnienia na organizm młodych ludzi.</a:t>
            </a:r>
          </a:p>
        </p:txBody>
      </p:sp>
    </p:spTree>
    <p:extLst>
      <p:ext uri="{BB962C8B-B14F-4D97-AF65-F5344CB8AC3E}">
        <p14:creationId xmlns:p14="http://schemas.microsoft.com/office/powerpoint/2010/main" val="41309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lstStyle/>
          <a:p>
            <a:pPr marL="0" indent="0">
              <a:buNone/>
            </a:pPr>
            <a:r>
              <a:rPr lang="pl-PL" u="sng" dirty="0"/>
              <a:t>Zadanie będzie się składało z dwóch części:</a:t>
            </a:r>
          </a:p>
          <a:p>
            <a:r>
              <a:rPr lang="pl-PL" b="1" dirty="0"/>
              <a:t>w pierwszej części </a:t>
            </a:r>
            <a:r>
              <a:rPr lang="pl-PL" dirty="0"/>
              <a:t>w parach przygotujecie prezentację multimedialną dotycząca podanego uzależnienia</a:t>
            </a:r>
          </a:p>
          <a:p>
            <a:r>
              <a:rPr lang="pl-PL" b="1" dirty="0"/>
              <a:t>w drugiej części zadania</a:t>
            </a:r>
            <a:r>
              <a:rPr lang="pl-PL" dirty="0"/>
              <a:t>, każdy z was wykona plakat ostrzegający przed uzależnieniem</a:t>
            </a:r>
          </a:p>
        </p:txBody>
      </p:sp>
    </p:spTree>
    <p:extLst>
      <p:ext uri="{BB962C8B-B14F-4D97-AF65-F5344CB8AC3E}">
        <p14:creationId xmlns:p14="http://schemas.microsoft.com/office/powerpoint/2010/main" val="2931799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212</TotalTime>
  <Words>1637</Words>
  <Application>Microsoft Office PowerPoint</Application>
  <PresentationFormat>Pokaz na ekranie (4:3)</PresentationFormat>
  <Paragraphs>178</Paragraphs>
  <Slides>24</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24</vt:i4>
      </vt:variant>
    </vt:vector>
  </HeadingPairs>
  <TitlesOfParts>
    <vt:vector size="31" baseType="lpstr">
      <vt:lpstr>Arial</vt:lpstr>
      <vt:lpstr>Century Gothic</vt:lpstr>
      <vt:lpstr>Courier New</vt:lpstr>
      <vt:lpstr>Palatino Linotype</vt:lpstr>
      <vt:lpstr>Times New Roman</vt:lpstr>
      <vt:lpstr>Wingdings</vt:lpstr>
      <vt:lpstr>Kierownictwo</vt:lpstr>
      <vt:lpstr> Uzależnienie – powiedz NIE !!!</vt:lpstr>
      <vt:lpstr>Spis treści:</vt:lpstr>
      <vt:lpstr>Wprowadzenie:</vt:lpstr>
      <vt:lpstr>Wprowadzenie:</vt:lpstr>
      <vt:lpstr>Wprowadzenie:</vt:lpstr>
      <vt:lpstr>Wprowadzenie:</vt:lpstr>
      <vt:lpstr>Wprowadzenie:</vt:lpstr>
      <vt:lpstr>Wprowadzenie:</vt:lpstr>
      <vt:lpstr>Zadanie:</vt:lpstr>
      <vt:lpstr>Zadanie:</vt:lpstr>
      <vt:lpstr>Zadanie: </vt:lpstr>
      <vt:lpstr>Proces:</vt:lpstr>
      <vt:lpstr>Proces:</vt:lpstr>
      <vt:lpstr>Proces – plan działania</vt:lpstr>
      <vt:lpstr>Źródła:</vt:lpstr>
      <vt:lpstr>Ewaluacja:</vt:lpstr>
      <vt:lpstr>Ewaluacja:</vt:lpstr>
      <vt:lpstr>Ewaluacja – ocenianie:</vt:lpstr>
      <vt:lpstr>Konkluzja:</vt:lpstr>
      <vt:lpstr>Konkluzja:</vt:lpstr>
      <vt:lpstr>Prezentacja programu PowerPoint</vt:lpstr>
      <vt:lpstr>Poradnik dla nauczyciela:</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–wpływ na organizm</dc:title>
  <dc:creator>Andrzej Smorąg</dc:creator>
  <cp:lastModifiedBy>Anna Basta</cp:lastModifiedBy>
  <cp:revision>34</cp:revision>
  <dcterms:created xsi:type="dcterms:W3CDTF">2017-07-27T15:31:24Z</dcterms:created>
  <dcterms:modified xsi:type="dcterms:W3CDTF">2020-01-15T20:57:30Z</dcterms:modified>
</cp:coreProperties>
</file>