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73" r:id="rId3"/>
    <p:sldId id="275" r:id="rId4"/>
    <p:sldId id="274" r:id="rId5"/>
    <p:sldId id="270" r:id="rId6"/>
    <p:sldId id="272" r:id="rId7"/>
    <p:sldId id="271" r:id="rId8"/>
    <p:sldId id="290" r:id="rId9"/>
    <p:sldId id="269" r:id="rId10"/>
    <p:sldId id="284" r:id="rId11"/>
    <p:sldId id="287" r:id="rId12"/>
    <p:sldId id="288" r:id="rId13"/>
    <p:sldId id="289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  <p:sldId id="266" r:id="rId23"/>
    <p:sldId id="267" r:id="rId24"/>
    <p:sldId id="268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92" r:id="rId33"/>
    <p:sldId id="291" r:id="rId3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39706-EA91-4D19-BF09-4006734B667E}" type="datetimeFigureOut">
              <a:rPr lang="pl-PL" smtClean="0"/>
              <a:pPr/>
              <a:t>15.01.2020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5AFB24-7542-436F-96B3-0980565BD92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6020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64515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C727ADF-F333-4641-82A1-2B4A6731AA86}" type="slidenum">
              <a:rPr lang="pl-PL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pl-PL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25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66563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A085ED3-FDCB-41F8-9742-9E806F0E9011}" type="slidenum">
              <a:rPr lang="pl-PL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pl-PL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754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577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68611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8C5483-5B67-4676-A267-7812A98D7EEC}" type="slidenum">
              <a:rPr lang="pl-PL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pl-PL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2998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73731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D6ED1B-6CC6-439D-B2A5-F9E1CAB7DDBF}" type="slidenum">
              <a:rPr lang="pl-PL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pl-PL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53963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73731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D6ED1B-6CC6-439D-B2A5-F9E1CAB7DDBF}" type="slidenum">
              <a:rPr lang="pl-PL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pl-PL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8607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75779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E93060-529C-4C4B-908C-0B98D4BE3B6B}" type="slidenum">
              <a:rPr lang="pl-PL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pl-PL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3592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77827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3135E97-A408-49BC-BE1D-B46FB351B961}" type="slidenum">
              <a:rPr lang="pl-PL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pl-PL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0636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/>
          </a:p>
        </p:txBody>
      </p:sp>
      <p:sp>
        <p:nvSpPr>
          <p:cNvPr id="79875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2B53A9-6168-463A-90A9-6BB82A684E05}" type="slidenum">
              <a:rPr lang="pl-PL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pl-PL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784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15.01.2020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15.01.2020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15.01.2020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15.01.2020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15.01.2020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15.01.2020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15.01.2020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15.01.2020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15.01.2020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15.01.2020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489D89-B164-4ADD-9B61-B5F19D4C0A46}" type="datetimeFigureOut">
              <a:rPr lang="pl-PL" smtClean="0"/>
              <a:pPr/>
              <a:t>15.01.2020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489D89-B164-4ADD-9B61-B5F19D4C0A46}" type="datetimeFigureOut">
              <a:rPr lang="pl-PL" smtClean="0"/>
              <a:pPr/>
              <a:t>15.01.2020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345FF-F2B3-4E84-81F6-3A6D3920D04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image" Target="../media/image16.emf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image" Target="../media/image16.emf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jpe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jpeg"/><Relationship Id="rId3" Type="http://schemas.openxmlformats.org/officeDocument/2006/relationships/image" Target="../media/image22.emf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emf"/><Relationship Id="rId5" Type="http://schemas.openxmlformats.org/officeDocument/2006/relationships/image" Target="../media/image24.jpeg"/><Relationship Id="rId4" Type="http://schemas.openxmlformats.org/officeDocument/2006/relationships/image" Target="../media/image2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gnbank.org/" TargetMode="External"/><Relationship Id="rId2" Type="http://schemas.openxmlformats.org/officeDocument/2006/relationships/hyperlink" Target="http://www.signwriting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signbank.org/wiki/index.php?title=Main_Page#About_this_Wiki" TargetMode="External"/><Relationship Id="rId4" Type="http://schemas.openxmlformats.org/officeDocument/2006/relationships/hyperlink" Target="http://www.signwriting.pl/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http://1.1.1.3/bmi/upload.wikimedia.org/wikipedia/commons/3/32/SGN-PL_SW_dzi%C4%99kowa%C4%87.PNG" TargetMode="External"/><Relationship Id="rId7" Type="http://schemas.openxmlformats.org/officeDocument/2006/relationships/image" Target="../media/image2.jpe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http://1.1.1.2/bmi/upload.wikimedia.org/wikipedia/commons/c/c0/SGN-PL_SW_uwaga,_uwa%C5%BCa%C4%87.PNG" TargetMode="External"/><Relationship Id="rId4" Type="http://schemas.openxmlformats.org/officeDocument/2006/relationships/image" Target="../media/image3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err="1"/>
              <a:t>Sign</a:t>
            </a:r>
            <a:r>
              <a:rPr lang="pl-PL" dirty="0"/>
              <a:t> </a:t>
            </a:r>
            <a:r>
              <a:rPr lang="pl-PL" dirty="0" err="1"/>
              <a:t>Writing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Web Quest dla uczniów niesłyszących z zakresu komunikacji społecznej Głuchych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xmlns="" id="{93755805-4483-499C-8EA9-70ACDA0F09C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877232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462" y="6237312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Proces: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u="sng" dirty="0"/>
              <a:t>Każda prezentacja powinna zawierać:</a:t>
            </a:r>
          </a:p>
          <a:p>
            <a:pPr marL="0" indent="0">
              <a:buNone/>
            </a:pPr>
            <a:r>
              <a:rPr lang="pl-PL" dirty="0"/>
              <a:t>1. Imię i nazwisko autorów</a:t>
            </a:r>
          </a:p>
          <a:p>
            <a:pPr marL="0" indent="0">
              <a:buNone/>
            </a:pPr>
            <a:r>
              <a:rPr lang="pl-PL" dirty="0"/>
              <a:t>2. Temat  informacji lub opowiadania .</a:t>
            </a:r>
          </a:p>
          <a:p>
            <a:pPr marL="0" indent="0">
              <a:buNone/>
            </a:pPr>
            <a:r>
              <a:rPr lang="pl-PL" dirty="0"/>
              <a:t>3. Zapis informacji lub opowiadania wykorzystując tylko symbole SW korzystając ze słownika w </a:t>
            </a:r>
            <a:r>
              <a:rPr lang="pl-PL" dirty="0" err="1"/>
              <a:t>internecie</a:t>
            </a:r>
            <a:r>
              <a:rPr lang="pl-PL" dirty="0"/>
              <a:t> lub wykonacie ten zapis ręcznie</a:t>
            </a:r>
          </a:p>
          <a:p>
            <a:pPr marL="0" indent="0">
              <a:buNone/>
            </a:pPr>
            <a:r>
              <a:rPr lang="pl-PL" dirty="0"/>
              <a:t>3. Efektem końcowym waszej wspólnej pracy będzie umieszczenie waszego opowiadania na stronie szkoły i w gazetce szkolnej.</a:t>
            </a:r>
          </a:p>
        </p:txBody>
      </p:sp>
    </p:spTree>
    <p:extLst>
      <p:ext uri="{BB962C8B-B14F-4D97-AF65-F5344CB8AC3E}">
        <p14:creationId xmlns:p14="http://schemas.microsoft.com/office/powerpoint/2010/main" val="15853659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Proces: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Uczniowie mają czas na opracowanie i przedstawienie projektu trzy tygodnie:</a:t>
            </a:r>
          </a:p>
          <a:p>
            <a:r>
              <a:rPr lang="pl-PL" dirty="0"/>
              <a:t>Plan pracy:</a:t>
            </a:r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323728"/>
              </p:ext>
            </p:extLst>
          </p:nvPr>
        </p:nvGraphicFramePr>
        <p:xfrm>
          <a:off x="755576" y="3573016"/>
          <a:ext cx="7704856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048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Pierwszy tydzień: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Zapoznanie z zakresem zadań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Rozdzielenie zagadnień do opracowania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Zapoznanie ze źródłami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Poszukanie informacji na temat powstania </a:t>
                      </a:r>
                      <a:r>
                        <a:rPr lang="pl-PL" baseline="0" dirty="0" err="1"/>
                        <a:t>Sign</a:t>
                      </a:r>
                      <a:r>
                        <a:rPr lang="pl-PL" baseline="0" dirty="0"/>
                        <a:t> </a:t>
                      </a:r>
                      <a:r>
                        <a:rPr lang="pl-PL" baseline="0" dirty="0" err="1"/>
                        <a:t>Writingu</a:t>
                      </a:r>
                      <a:endParaRPr lang="pl-PL" baseline="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Opracowanie wspólnego tematu opowiadania lub informacji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6763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Proces: 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1802748"/>
              </p:ext>
            </p:extLst>
          </p:nvPr>
        </p:nvGraphicFramePr>
        <p:xfrm>
          <a:off x="457200" y="1600200"/>
          <a:ext cx="8229600" cy="1900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29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548454">
                <a:tc>
                  <a:txBody>
                    <a:bodyPr/>
                    <a:lstStyle/>
                    <a:p>
                      <a:r>
                        <a:rPr lang="pl-PL" dirty="0"/>
                        <a:t>Drugi tydzień: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5235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dirty="0"/>
                        <a:t>Przeglądnięcie w parach zebranych</a:t>
                      </a:r>
                      <a:r>
                        <a:rPr lang="pl-PL" baseline="0" dirty="0"/>
                        <a:t> informacji dotyczących tematyki opowiadania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Opracowanie prezentacji zawierającej poprawność gramatyczną  i odpowiedni dobór znaków SW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Przygotowanie prezentacji o historii </a:t>
                      </a:r>
                      <a:r>
                        <a:rPr lang="pl-PL" baseline="0" dirty="0" err="1"/>
                        <a:t>Sign</a:t>
                      </a:r>
                      <a:r>
                        <a:rPr lang="pl-PL" baseline="0" dirty="0"/>
                        <a:t> </a:t>
                      </a:r>
                      <a:r>
                        <a:rPr lang="pl-PL" baseline="0" dirty="0" err="1"/>
                        <a:t>Writingu</a:t>
                      </a:r>
                      <a:endParaRPr lang="pl-PL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786365"/>
              </p:ext>
            </p:extLst>
          </p:nvPr>
        </p:nvGraphicFramePr>
        <p:xfrm>
          <a:off x="467544" y="4149081"/>
          <a:ext cx="8208912" cy="1712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797808">
                <a:tc>
                  <a:txBody>
                    <a:bodyPr/>
                    <a:lstStyle/>
                    <a:p>
                      <a:r>
                        <a:rPr lang="pl-PL" dirty="0"/>
                        <a:t>Trzeci tydzień: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Dopracowanie techniczne całej prezentacji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baseline="0" dirty="0"/>
                        <a:t>Prezentacja efektów swojej pracy na forum klasy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pl-P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883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Zapoznaj się z podstawami SW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Więcej informacji  na stronach internetowych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ymbol zastępczy zawartości 2"/>
          <p:cNvSpPr>
            <a:spLocks noGrp="1"/>
          </p:cNvSpPr>
          <p:nvPr>
            <p:ph idx="1"/>
          </p:nvPr>
        </p:nvSpPr>
        <p:spPr>
          <a:xfrm>
            <a:off x="457200" y="476250"/>
            <a:ext cx="8229600" cy="5400675"/>
          </a:xfrm>
        </p:spPr>
        <p:txBody>
          <a:bodyPr/>
          <a:lstStyle/>
          <a:p>
            <a:pPr algn="ctr" eaLnBrk="1" hangingPunct="1">
              <a:buFont typeface="Arial" pitchFamily="34" charset="0"/>
              <a:buNone/>
            </a:pPr>
            <a:r>
              <a:rPr lang="pl-PL" sz="4800" b="1" dirty="0" err="1">
                <a:solidFill>
                  <a:srgbClr val="C00000"/>
                </a:solidFill>
              </a:rPr>
              <a:t>SignWriting</a:t>
            </a:r>
            <a:r>
              <a:rPr lang="pl-PL" sz="4800" dirty="0"/>
              <a:t> </a:t>
            </a:r>
          </a:p>
          <a:p>
            <a:pPr algn="ctr" eaLnBrk="1" hangingPunct="1">
              <a:buFont typeface="Arial" pitchFamily="34" charset="0"/>
              <a:buNone/>
            </a:pPr>
            <a:endParaRPr lang="pl-PL" sz="3600" dirty="0"/>
          </a:p>
          <a:p>
            <a:pPr eaLnBrk="1" hangingPunct="1"/>
            <a:r>
              <a:rPr lang="pl-PL" dirty="0"/>
              <a:t>Jest metodą zapisu znaków języka migowego.</a:t>
            </a:r>
          </a:p>
          <a:p>
            <a:pPr eaLnBrk="1" hangingPunct="1">
              <a:buFont typeface="Arial" pitchFamily="34" charset="0"/>
              <a:buNone/>
            </a:pPr>
            <a:r>
              <a:rPr lang="pl-PL" dirty="0"/>
              <a:t>	Dosłownie znaczy: </a:t>
            </a:r>
            <a:r>
              <a:rPr lang="pl-PL" sz="3600" dirty="0"/>
              <a:t>PISMO MIGOWE</a:t>
            </a:r>
            <a:endParaRPr lang="pl-PL" dirty="0"/>
          </a:p>
          <a:p>
            <a:pPr eaLnBrk="1" hangingPunct="1">
              <a:buFont typeface="Arial" pitchFamily="34" charset="0"/>
              <a:buNone/>
            </a:pPr>
            <a:endParaRPr lang="pl-PL" dirty="0"/>
          </a:p>
          <a:p>
            <a:pPr eaLnBrk="1" hangingPunct="1">
              <a:buFont typeface="Arial" pitchFamily="34" charset="0"/>
              <a:buNone/>
            </a:pPr>
            <a:endParaRPr lang="pl-PL" dirty="0"/>
          </a:p>
          <a:p>
            <a:pPr eaLnBrk="1" hangingPunct="1">
              <a:buFont typeface="Arial" pitchFamily="34" charset="0"/>
              <a:buNone/>
            </a:pPr>
            <a:r>
              <a:rPr lang="pl-PL" dirty="0"/>
              <a:t>    Znak migowy w PJM:</a:t>
            </a:r>
          </a:p>
          <a:p>
            <a:pPr eaLnBrk="1" hangingPunct="1">
              <a:buFont typeface="Arial" pitchFamily="34" charset="0"/>
              <a:buNone/>
            </a:pPr>
            <a:endParaRPr lang="pl-PL" dirty="0"/>
          </a:p>
        </p:txBody>
      </p:sp>
      <p:pic>
        <p:nvPicPr>
          <p:cNvPr id="7171" name="Picture 2" descr="E:\Monia\PRACA\PROJEKTY\Sign Writing\ZNZAKI SW + RYSYNKI -WSZYSTKIE\znaki SW\wszystkie\SW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9338" y="3429000"/>
            <a:ext cx="1728787" cy="2211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3000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3000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3000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8313" y="692150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b="1" dirty="0" err="1"/>
              <a:t>SignWriting</a:t>
            </a:r>
            <a:r>
              <a:rPr lang="pl-PL" b="1" dirty="0"/>
              <a:t> </a:t>
            </a:r>
            <a:br>
              <a:rPr lang="pl-PL" b="1" dirty="0"/>
            </a:br>
            <a:r>
              <a:rPr lang="pl-PL" b="1" dirty="0"/>
              <a:t>nie jest pismem obrazkowym</a:t>
            </a:r>
            <a:r>
              <a:rPr lang="pl-PL" dirty="0"/>
              <a:t>, </a:t>
            </a:r>
            <a:br>
              <a:rPr lang="pl-PL" dirty="0"/>
            </a:br>
            <a:r>
              <a:rPr lang="pl-PL" dirty="0"/>
              <a:t>lecz ma charakter fonetyczny</a:t>
            </a:r>
          </a:p>
        </p:txBody>
      </p:sp>
      <p:pic>
        <p:nvPicPr>
          <p:cNvPr id="11267" name="Picture 2" descr="C:\Documents and Settings\Monika\Pulpit\30c00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71550" y="2420938"/>
            <a:ext cx="1395413" cy="1357312"/>
          </a:xfrm>
        </p:spPr>
      </p:pic>
      <p:pic>
        <p:nvPicPr>
          <p:cNvPr id="11268" name="Picture 9" descr="C:\Documents and Settings\Monika\Pulpit\3190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938" y="2565400"/>
            <a:ext cx="1439862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10" descr="C:\Documents and Settings\Monika\Pulpit\2110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5600" y="5084763"/>
            <a:ext cx="782638" cy="84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11" descr="C:\Documents and Settings\Monika\Pulpit\20500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56100" y="5084763"/>
            <a:ext cx="615950" cy="677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12" descr="C:\Documents and Settings\Monika\Pulpit\24300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16238" y="5013325"/>
            <a:ext cx="923925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2" name="Picture 13" descr="C:\Documents and Settings\Monika\Pulpit\25000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5650" y="4633913"/>
            <a:ext cx="782638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3" name="Picture 14" descr="C:\Documents and Settings\Monika\Pulpit\22b00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835150" y="4508500"/>
            <a:ext cx="720725" cy="135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4" name="pole tekstowe 20"/>
          <p:cNvSpPr txBox="1">
            <a:spLocks noChangeArrowheads="1"/>
          </p:cNvSpPr>
          <p:nvPr/>
        </p:nvSpPr>
        <p:spPr bwMode="auto">
          <a:xfrm>
            <a:off x="6227763" y="2852738"/>
            <a:ext cx="15128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sz="3200">
                <a:latin typeface="Calibri" pitchFamily="34" charset="0"/>
              </a:rPr>
              <a:t>mimika</a:t>
            </a:r>
          </a:p>
        </p:txBody>
      </p:sp>
      <p:sp>
        <p:nvSpPr>
          <p:cNvPr id="11275" name="pole tekstowe 21"/>
          <p:cNvSpPr txBox="1">
            <a:spLocks noChangeArrowheads="1"/>
          </p:cNvSpPr>
          <p:nvPr/>
        </p:nvSpPr>
        <p:spPr bwMode="auto">
          <a:xfrm>
            <a:off x="6516688" y="4868863"/>
            <a:ext cx="93345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l-PL" sz="3200">
                <a:latin typeface="Calibri" pitchFamily="34" charset="0"/>
              </a:rPr>
              <a:t>ruch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4" grpId="0"/>
      <p:bldP spid="1127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ytuł 1"/>
          <p:cNvSpPr>
            <a:spLocks noGrp="1"/>
          </p:cNvSpPr>
          <p:nvPr>
            <p:ph type="title"/>
          </p:nvPr>
        </p:nvSpPr>
        <p:spPr>
          <a:xfrm>
            <a:off x="1042988" y="981075"/>
            <a:ext cx="7024687" cy="901700"/>
          </a:xfrm>
        </p:spPr>
        <p:txBody>
          <a:bodyPr/>
          <a:lstStyle/>
          <a:p>
            <a:pPr eaLnBrk="1" hangingPunct="1"/>
            <a:r>
              <a:rPr lang="pl-PL" b="1">
                <a:solidFill>
                  <a:srgbClr val="FF0000"/>
                </a:solidFill>
              </a:rPr>
              <a:t>Perspektywa </a:t>
            </a:r>
          </a:p>
        </p:txBody>
      </p:sp>
      <p:sp>
        <p:nvSpPr>
          <p:cNvPr id="32771" name="pole tekstowe 2"/>
          <p:cNvSpPr txBox="1">
            <a:spLocks noChangeArrowheads="1"/>
          </p:cNvSpPr>
          <p:nvPr/>
        </p:nvSpPr>
        <p:spPr bwMode="auto">
          <a:xfrm>
            <a:off x="1042988" y="1916113"/>
            <a:ext cx="6985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pic>
        <p:nvPicPr>
          <p:cNvPr id="3277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250" y="2270125"/>
            <a:ext cx="3286125" cy="3887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2773" name="pole tekstowe 4"/>
          <p:cNvSpPr txBox="1">
            <a:spLocks noChangeArrowheads="1"/>
          </p:cNvSpPr>
          <p:nvPr/>
        </p:nvSpPr>
        <p:spPr bwMode="auto">
          <a:xfrm>
            <a:off x="5435600" y="2636838"/>
            <a:ext cx="216058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>
                <a:latin typeface="Calibri" pitchFamily="34" charset="0"/>
              </a:rPr>
              <a:t>Kobieta zapisze ten układ dłoni tak, jak go sama widzi.</a:t>
            </a:r>
          </a:p>
        </p:txBody>
      </p:sp>
      <p:pic>
        <p:nvPicPr>
          <p:cNvPr id="32774" name="Obraz 8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67350" y="4292600"/>
            <a:ext cx="2217738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ytuł 1"/>
          <p:cNvSpPr>
            <a:spLocks noGrp="1"/>
          </p:cNvSpPr>
          <p:nvPr>
            <p:ph type="title"/>
          </p:nvPr>
        </p:nvSpPr>
        <p:spPr>
          <a:xfrm>
            <a:off x="1042988" y="981075"/>
            <a:ext cx="7024687" cy="901700"/>
          </a:xfrm>
        </p:spPr>
        <p:txBody>
          <a:bodyPr/>
          <a:lstStyle/>
          <a:p>
            <a:pPr eaLnBrk="1" hangingPunct="1"/>
            <a:r>
              <a:rPr lang="pl-PL" b="1">
                <a:solidFill>
                  <a:srgbClr val="FF0000"/>
                </a:solidFill>
              </a:rPr>
              <a:t>Podstawowe symbole SW</a:t>
            </a:r>
          </a:p>
        </p:txBody>
      </p:sp>
      <p:sp>
        <p:nvSpPr>
          <p:cNvPr id="33795" name="pole tekstowe 2"/>
          <p:cNvSpPr txBox="1">
            <a:spLocks noChangeArrowheads="1"/>
          </p:cNvSpPr>
          <p:nvPr/>
        </p:nvSpPr>
        <p:spPr bwMode="auto">
          <a:xfrm>
            <a:off x="1042988" y="1916113"/>
            <a:ext cx="6985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pic>
        <p:nvPicPr>
          <p:cNvPr id="3379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1438" y="1773238"/>
            <a:ext cx="6380162" cy="2725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33797" name="pole tekstowe 4"/>
          <p:cNvSpPr txBox="1">
            <a:spLocks noChangeArrowheads="1"/>
          </p:cNvSpPr>
          <p:nvPr/>
        </p:nvSpPr>
        <p:spPr bwMode="auto">
          <a:xfrm>
            <a:off x="1547813" y="5013325"/>
            <a:ext cx="6337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b="1">
                <a:latin typeface="Calibri" pitchFamily="34" charset="0"/>
              </a:rPr>
              <a:t>PIĘŚĆ                                         KÓŁKO                            DŁOŃ PŁASKA</a:t>
            </a:r>
          </a:p>
        </p:txBody>
      </p:sp>
    </p:spTree>
  </p:cSld>
  <p:clrMapOvr>
    <a:masterClrMapping/>
  </p:clrMapOvr>
  <p:transition>
    <p:wipe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ytuł 1"/>
          <p:cNvSpPr>
            <a:spLocks noGrp="1"/>
          </p:cNvSpPr>
          <p:nvPr>
            <p:ph type="title"/>
          </p:nvPr>
        </p:nvSpPr>
        <p:spPr>
          <a:xfrm>
            <a:off x="1042988" y="981075"/>
            <a:ext cx="7024687" cy="901700"/>
          </a:xfrm>
        </p:spPr>
        <p:txBody>
          <a:bodyPr/>
          <a:lstStyle/>
          <a:p>
            <a:pPr eaLnBrk="1" hangingPunct="1"/>
            <a:r>
              <a:rPr lang="pl-PL"/>
              <a:t>Podstawowe symbole SW </a:t>
            </a:r>
          </a:p>
        </p:txBody>
      </p:sp>
      <p:sp>
        <p:nvSpPr>
          <p:cNvPr id="34819" name="pole tekstowe 2"/>
          <p:cNvSpPr txBox="1">
            <a:spLocks noChangeArrowheads="1"/>
          </p:cNvSpPr>
          <p:nvPr/>
        </p:nvSpPr>
        <p:spPr bwMode="auto">
          <a:xfrm>
            <a:off x="1042988" y="1916113"/>
            <a:ext cx="6985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pic>
        <p:nvPicPr>
          <p:cNvPr id="34820" name="Obraz 6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63725" y="4724400"/>
            <a:ext cx="5875338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1" name="Obraz 7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1050" y="1951038"/>
            <a:ext cx="5160963" cy="24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ytuł 1"/>
          <p:cNvSpPr>
            <a:spLocks noGrp="1"/>
          </p:cNvSpPr>
          <p:nvPr>
            <p:ph type="title"/>
          </p:nvPr>
        </p:nvSpPr>
        <p:spPr>
          <a:xfrm>
            <a:off x="2517775" y="747713"/>
            <a:ext cx="3506788" cy="1058862"/>
          </a:xfrm>
        </p:spPr>
        <p:txBody>
          <a:bodyPr/>
          <a:lstStyle/>
          <a:p>
            <a:pPr eaLnBrk="1" hangingPunct="1"/>
            <a:r>
              <a:rPr lang="pl-PL" sz="3700"/>
              <a:t>Kontakt – dotyk </a:t>
            </a:r>
          </a:p>
        </p:txBody>
      </p:sp>
      <p:pic>
        <p:nvPicPr>
          <p:cNvPr id="37891" name="Obraz 15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65850" y="1035050"/>
            <a:ext cx="790575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2" name="Picture 5" descr="warszaw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05113" y="1700213"/>
            <a:ext cx="1143000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3" name="Picture 3" descr="Warszaw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3800" y="2351088"/>
            <a:ext cx="10001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4" name="Rectangle 7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>
              <a:latin typeface="Franklin Gothic Book" pitchFamily="34" charset="0"/>
            </a:endParaRPr>
          </a:p>
        </p:txBody>
      </p:sp>
      <p:sp>
        <p:nvSpPr>
          <p:cNvPr id="37895" name="Rectangle 8"/>
          <p:cNvSpPr>
            <a:spLocks noChangeArrowheads="1"/>
          </p:cNvSpPr>
          <p:nvPr/>
        </p:nvSpPr>
        <p:spPr bwMode="auto">
          <a:xfrm>
            <a:off x="685800" y="1992313"/>
            <a:ext cx="1454150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             </a:t>
            </a:r>
            <a:endParaRPr lang="pl-PL" sz="8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 </a:t>
            </a:r>
            <a:endParaRPr lang="pl-PL" sz="800">
              <a:latin typeface="Calibri" pitchFamily="34" charset="0"/>
              <a:ea typeface="Calibri" pitchFamily="34" charset="0"/>
            </a:endParaRPr>
          </a:p>
          <a:p>
            <a:pPr eaLnBrk="0" hangingPunct="0"/>
            <a:r>
              <a:rPr lang="pl-PL" sz="1400">
                <a:latin typeface="Bookman Old Style" pitchFamily="18" charset="0"/>
                <a:ea typeface="Calibri" pitchFamily="34" charset="0"/>
              </a:rPr>
              <a:t>          </a:t>
            </a:r>
            <a:endParaRPr lang="pl-PL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37896" name="Rectangle 9"/>
          <p:cNvSpPr>
            <a:spLocks noChangeArrowheads="1"/>
          </p:cNvSpPr>
          <p:nvPr/>
        </p:nvSpPr>
        <p:spPr bwMode="auto">
          <a:xfrm>
            <a:off x="685800" y="4395788"/>
            <a:ext cx="7032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</a:t>
            </a:r>
            <a:endParaRPr lang="pl-PL" sz="8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</a:t>
            </a:r>
            <a:endParaRPr lang="pl-PL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37897" name="Rectangle 10"/>
          <p:cNvSpPr>
            <a:spLocks noChangeArrowheads="1"/>
          </p:cNvSpPr>
          <p:nvPr/>
        </p:nvSpPr>
        <p:spPr bwMode="auto">
          <a:xfrm>
            <a:off x="685800" y="4995863"/>
            <a:ext cx="203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		</a:t>
            </a:r>
            <a:endParaRPr lang="pl-PL" sz="8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  </a:t>
            </a:r>
            <a:endParaRPr lang="pl-PL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12" name="Tytuł 1"/>
          <p:cNvSpPr txBox="1">
            <a:spLocks/>
          </p:cNvSpPr>
          <p:nvPr/>
        </p:nvSpPr>
        <p:spPr>
          <a:xfrm>
            <a:off x="2422525" y="3614738"/>
            <a:ext cx="4298950" cy="931862"/>
          </a:xfrm>
          <a:prstGeom prst="rect">
            <a:avLst/>
          </a:prstGeom>
        </p:spPr>
        <p:txBody>
          <a:bodyPr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pl-PL" dirty="0"/>
              <a:t>Kontakt – uderzenie </a:t>
            </a:r>
          </a:p>
        </p:txBody>
      </p:sp>
      <p:pic>
        <p:nvPicPr>
          <p:cNvPr id="37899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82888" y="4418013"/>
            <a:ext cx="1165225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00" name="Obraz 13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84800" y="4826000"/>
            <a:ext cx="78105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01" name="Obraz 15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956425" y="3797300"/>
            <a:ext cx="639763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Sposób zapisu języka głuchych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Web Quest przeznaczony dla uczniów niesłyszących w ramach zajęć  komunikacji społecznej</a:t>
            </a:r>
          </a:p>
          <a:p>
            <a:r>
              <a:rPr lang="pl-PL" b="1" dirty="0">
                <a:solidFill>
                  <a:schemeClr val="tx2"/>
                </a:solidFill>
              </a:rPr>
              <a:t>Opracowała: Katarzyna Podgórni</a:t>
            </a:r>
            <a:endParaRPr lang="pl-PL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ytuł 1"/>
          <p:cNvSpPr>
            <a:spLocks noGrp="1"/>
          </p:cNvSpPr>
          <p:nvPr>
            <p:ph type="title"/>
          </p:nvPr>
        </p:nvSpPr>
        <p:spPr>
          <a:xfrm>
            <a:off x="2517775" y="747713"/>
            <a:ext cx="3506788" cy="1058862"/>
          </a:xfrm>
        </p:spPr>
        <p:txBody>
          <a:bodyPr/>
          <a:lstStyle/>
          <a:p>
            <a:pPr eaLnBrk="1" hangingPunct="1"/>
            <a:r>
              <a:rPr lang="pl-PL" sz="3700"/>
              <a:t>Kontakt – dotyk </a:t>
            </a:r>
          </a:p>
        </p:txBody>
      </p:sp>
      <p:pic>
        <p:nvPicPr>
          <p:cNvPr id="37891" name="Obraz 15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65850" y="1035050"/>
            <a:ext cx="790575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2" name="Picture 5" descr="warszaw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05113" y="1700213"/>
            <a:ext cx="1143000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3" name="Picture 3" descr="Warszaw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3800" y="2351088"/>
            <a:ext cx="10001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4" name="Rectangle 7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>
              <a:latin typeface="Franklin Gothic Book" pitchFamily="34" charset="0"/>
            </a:endParaRPr>
          </a:p>
        </p:txBody>
      </p:sp>
      <p:sp>
        <p:nvSpPr>
          <p:cNvPr id="37895" name="Rectangle 8"/>
          <p:cNvSpPr>
            <a:spLocks noChangeArrowheads="1"/>
          </p:cNvSpPr>
          <p:nvPr/>
        </p:nvSpPr>
        <p:spPr bwMode="auto">
          <a:xfrm>
            <a:off x="685800" y="1992313"/>
            <a:ext cx="1454150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             </a:t>
            </a:r>
            <a:endParaRPr lang="pl-PL" sz="8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 </a:t>
            </a:r>
            <a:endParaRPr lang="pl-PL" sz="800">
              <a:latin typeface="Calibri" pitchFamily="34" charset="0"/>
              <a:ea typeface="Calibri" pitchFamily="34" charset="0"/>
            </a:endParaRPr>
          </a:p>
          <a:p>
            <a:pPr eaLnBrk="0" hangingPunct="0"/>
            <a:r>
              <a:rPr lang="pl-PL" sz="1400">
                <a:latin typeface="Bookman Old Style" pitchFamily="18" charset="0"/>
                <a:ea typeface="Calibri" pitchFamily="34" charset="0"/>
              </a:rPr>
              <a:t>          </a:t>
            </a:r>
            <a:endParaRPr lang="pl-PL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37896" name="Rectangle 9"/>
          <p:cNvSpPr>
            <a:spLocks noChangeArrowheads="1"/>
          </p:cNvSpPr>
          <p:nvPr/>
        </p:nvSpPr>
        <p:spPr bwMode="auto">
          <a:xfrm>
            <a:off x="685800" y="4395788"/>
            <a:ext cx="7032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</a:t>
            </a:r>
            <a:endParaRPr lang="pl-PL" sz="8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</a:t>
            </a:r>
            <a:endParaRPr lang="pl-PL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37897" name="Rectangle 10"/>
          <p:cNvSpPr>
            <a:spLocks noChangeArrowheads="1"/>
          </p:cNvSpPr>
          <p:nvPr/>
        </p:nvSpPr>
        <p:spPr bwMode="auto">
          <a:xfrm>
            <a:off x="685800" y="4995863"/>
            <a:ext cx="2032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		</a:t>
            </a:r>
            <a:endParaRPr lang="pl-PL" sz="800"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  </a:t>
            </a:r>
            <a:endParaRPr lang="pl-PL">
              <a:latin typeface="Calibri" pitchFamily="34" charset="0"/>
              <a:ea typeface="Calibri" pitchFamily="34" charset="0"/>
            </a:endParaRPr>
          </a:p>
        </p:txBody>
      </p:sp>
      <p:sp>
        <p:nvSpPr>
          <p:cNvPr id="12" name="Tytuł 1"/>
          <p:cNvSpPr txBox="1">
            <a:spLocks/>
          </p:cNvSpPr>
          <p:nvPr/>
        </p:nvSpPr>
        <p:spPr>
          <a:xfrm>
            <a:off x="2422525" y="3614738"/>
            <a:ext cx="4298950" cy="931862"/>
          </a:xfrm>
          <a:prstGeom prst="rect">
            <a:avLst/>
          </a:prstGeom>
        </p:spPr>
        <p:txBody>
          <a:bodyPr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pl-PL" dirty="0"/>
              <a:t>Kontakt – uderzenie </a:t>
            </a:r>
          </a:p>
        </p:txBody>
      </p:sp>
      <p:pic>
        <p:nvPicPr>
          <p:cNvPr id="37899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82888" y="4418013"/>
            <a:ext cx="1165225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00" name="Obraz 13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84800" y="4826000"/>
            <a:ext cx="78105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01" name="Obraz 15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956425" y="3797300"/>
            <a:ext cx="639763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ytuł 1"/>
          <p:cNvSpPr>
            <a:spLocks noGrp="1"/>
          </p:cNvSpPr>
          <p:nvPr>
            <p:ph type="title"/>
          </p:nvPr>
        </p:nvSpPr>
        <p:spPr>
          <a:xfrm>
            <a:off x="2268538" y="823913"/>
            <a:ext cx="4065587" cy="1203325"/>
          </a:xfrm>
        </p:spPr>
        <p:txBody>
          <a:bodyPr/>
          <a:lstStyle/>
          <a:p>
            <a:pPr eaLnBrk="1" hangingPunct="1"/>
            <a:r>
              <a:rPr lang="pl-PL" sz="3700"/>
              <a:t>Kontakt - uchwyt</a:t>
            </a:r>
          </a:p>
        </p:txBody>
      </p:sp>
      <p:pic>
        <p:nvPicPr>
          <p:cNvPr id="38915" name="Obraz 15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1563" y="1117600"/>
            <a:ext cx="879475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6" name="Picture 3" descr="dziewczynk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263" y="2154238"/>
            <a:ext cx="863600" cy="92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7" name="Picture 4" descr="DZIEWCZYNA kopi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84450" y="1808163"/>
            <a:ext cx="1362075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8" name="Rectangle 5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38919" name="Rectangle 6"/>
          <p:cNvSpPr>
            <a:spLocks noChangeArrowheads="1"/>
          </p:cNvSpPr>
          <p:nvPr/>
        </p:nvSpPr>
        <p:spPr bwMode="auto">
          <a:xfrm>
            <a:off x="457200" y="303213"/>
            <a:ext cx="7032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pl-PL" sz="140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         </a:t>
            </a:r>
            <a:endParaRPr lang="pl-PL"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8920" name="Tytuł 1"/>
          <p:cNvSpPr txBox="1">
            <a:spLocks/>
          </p:cNvSpPr>
          <p:nvPr/>
        </p:nvSpPr>
        <p:spPr bwMode="auto">
          <a:xfrm>
            <a:off x="2268538" y="3200400"/>
            <a:ext cx="4876800" cy="1201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pl-PL" sz="3700">
                <a:latin typeface="Constantia" pitchFamily="18" charset="0"/>
              </a:rPr>
              <a:t>Kontakt – „pomiędzy”</a:t>
            </a:r>
          </a:p>
        </p:txBody>
      </p:sp>
      <p:pic>
        <p:nvPicPr>
          <p:cNvPr id="38921" name="Obraz 15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64375" y="3575050"/>
            <a:ext cx="70485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22" name="Picture 3" descr="internet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148263" y="4640263"/>
            <a:ext cx="863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23" name="Picture 4" descr="INTERNET kopia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627313" y="4360863"/>
            <a:ext cx="1344612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ytuł 1"/>
          <p:cNvSpPr>
            <a:spLocks noGrp="1"/>
          </p:cNvSpPr>
          <p:nvPr>
            <p:ph type="title"/>
          </p:nvPr>
        </p:nvSpPr>
        <p:spPr>
          <a:xfrm>
            <a:off x="1042988" y="981075"/>
            <a:ext cx="7024687" cy="901700"/>
          </a:xfrm>
        </p:spPr>
        <p:txBody>
          <a:bodyPr/>
          <a:lstStyle/>
          <a:p>
            <a:pPr eaLnBrk="1" hangingPunct="1"/>
            <a:r>
              <a:rPr lang="pl-PL" b="1">
                <a:solidFill>
                  <a:srgbClr val="FF0000"/>
                </a:solidFill>
              </a:rPr>
              <a:t>Symbole ruchu </a:t>
            </a:r>
          </a:p>
        </p:txBody>
      </p:sp>
      <p:pic>
        <p:nvPicPr>
          <p:cNvPr id="3993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6988" y="3284538"/>
            <a:ext cx="3297237" cy="165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0" name="pole tekstowe 3"/>
          <p:cNvSpPr txBox="1">
            <a:spLocks noChangeArrowheads="1"/>
          </p:cNvSpPr>
          <p:nvPr/>
        </p:nvSpPr>
        <p:spPr bwMode="auto">
          <a:xfrm>
            <a:off x="1763713" y="2349500"/>
            <a:ext cx="64801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b="1">
                <a:latin typeface="Calibri" pitchFamily="34" charset="0"/>
              </a:rPr>
              <a:t>ruch do góry                                                    ruch   do przodu</a:t>
            </a:r>
          </a:p>
        </p:txBody>
      </p:sp>
      <p:pic>
        <p:nvPicPr>
          <p:cNvPr id="3994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78450" y="3144838"/>
            <a:ext cx="3070225" cy="182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2" name="pole tekstowe 4"/>
          <p:cNvSpPr txBox="1">
            <a:spLocks noChangeArrowheads="1"/>
          </p:cNvSpPr>
          <p:nvPr/>
        </p:nvSpPr>
        <p:spPr bwMode="auto">
          <a:xfrm>
            <a:off x="2946400" y="5581650"/>
            <a:ext cx="46799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b="1">
                <a:latin typeface="Calibri" pitchFamily="34" charset="0"/>
              </a:rPr>
              <a:t>strzałka czarna = prawa ręka</a:t>
            </a:r>
          </a:p>
        </p:txBody>
      </p:sp>
    </p:spTree>
  </p:cSld>
  <p:clrMapOvr>
    <a:masterClrMapping/>
  </p:clrMapOvr>
  <p:transition>
    <p:wipe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ytuł 1"/>
          <p:cNvSpPr>
            <a:spLocks noGrp="1"/>
          </p:cNvSpPr>
          <p:nvPr>
            <p:ph type="title"/>
          </p:nvPr>
        </p:nvSpPr>
        <p:spPr>
          <a:xfrm>
            <a:off x="1042988" y="981075"/>
            <a:ext cx="7024687" cy="901700"/>
          </a:xfrm>
        </p:spPr>
        <p:txBody>
          <a:bodyPr/>
          <a:lstStyle/>
          <a:p>
            <a:pPr eaLnBrk="1" hangingPunct="1"/>
            <a:r>
              <a:rPr lang="pl-PL" b="1">
                <a:solidFill>
                  <a:srgbClr val="FF0000"/>
                </a:solidFill>
              </a:rPr>
              <a:t>Symbole ruchu </a:t>
            </a:r>
          </a:p>
        </p:txBody>
      </p:sp>
      <p:sp>
        <p:nvSpPr>
          <p:cNvPr id="40963" name="pole tekstowe 3"/>
          <p:cNvSpPr txBox="1">
            <a:spLocks noChangeArrowheads="1"/>
          </p:cNvSpPr>
          <p:nvPr/>
        </p:nvSpPr>
        <p:spPr bwMode="auto">
          <a:xfrm>
            <a:off x="1763713" y="2349500"/>
            <a:ext cx="64801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b="1">
                <a:latin typeface="Calibri" pitchFamily="34" charset="0"/>
              </a:rPr>
              <a:t>ruch do góry                                            ruch    do przodu</a:t>
            </a:r>
          </a:p>
        </p:txBody>
      </p:sp>
      <p:sp>
        <p:nvSpPr>
          <p:cNvPr id="40964" name="pole tekstowe 4"/>
          <p:cNvSpPr txBox="1">
            <a:spLocks noChangeArrowheads="1"/>
          </p:cNvSpPr>
          <p:nvPr/>
        </p:nvSpPr>
        <p:spPr bwMode="auto">
          <a:xfrm>
            <a:off x="2946400" y="5581650"/>
            <a:ext cx="46799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l-PL" b="1">
                <a:latin typeface="Calibri" pitchFamily="34" charset="0"/>
              </a:rPr>
              <a:t>strzałka biała = lewa ręka</a:t>
            </a:r>
          </a:p>
        </p:txBody>
      </p:sp>
      <p:pic>
        <p:nvPicPr>
          <p:cNvPr id="4096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013" y="2854325"/>
            <a:ext cx="3411537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6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825" y="2924175"/>
            <a:ext cx="3016250" cy="153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ytuł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5099050"/>
          </a:xfrm>
        </p:spPr>
        <p:txBody>
          <a:bodyPr>
            <a:normAutofit fontScale="90000"/>
          </a:bodyPr>
          <a:lstStyle/>
          <a:p>
            <a:r>
              <a:rPr lang="pl-PL" sz="5400" b="1" dirty="0"/>
              <a:t>SW w </a:t>
            </a:r>
            <a:r>
              <a:rPr lang="pl-PL" sz="5400" b="1" dirty="0" err="1"/>
              <a:t>internecie</a:t>
            </a:r>
            <a:r>
              <a:rPr lang="pl-PL" sz="5400" dirty="0"/>
              <a:t/>
            </a:r>
            <a:br>
              <a:rPr lang="pl-PL" sz="5400" dirty="0"/>
            </a:br>
            <a:r>
              <a:rPr lang="pl-PL" sz="5400" dirty="0"/>
              <a:t/>
            </a:r>
            <a:br>
              <a:rPr lang="pl-PL" sz="5400" dirty="0"/>
            </a:br>
            <a:r>
              <a:rPr lang="pl-PL" sz="4000" dirty="0"/>
              <a:t>SW </a:t>
            </a:r>
            <a:r>
              <a:rPr lang="pl-PL" sz="4000" dirty="0" err="1"/>
              <a:t>edit-program</a:t>
            </a:r>
            <a:r>
              <a:rPr lang="pl-PL" sz="4000" dirty="0"/>
              <a:t> do zapisu</a:t>
            </a:r>
            <a:br>
              <a:rPr lang="pl-PL" sz="4000" dirty="0"/>
            </a:br>
            <a:r>
              <a:rPr lang="pl-PL" sz="4000" dirty="0" err="1">
                <a:hlinkClick r:id="rId2"/>
              </a:rPr>
              <a:t>www.signwriting.org</a:t>
            </a: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 err="1">
                <a:hlinkClick r:id="rId3"/>
              </a:rPr>
              <a:t>www.signbank.org</a:t>
            </a: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 err="1">
                <a:hlinkClick r:id="rId4"/>
              </a:rPr>
              <a:t>www.signwriting.pl</a:t>
            </a:r>
            <a:r>
              <a:rPr lang="pl-PL" sz="4000" dirty="0"/>
              <a:t/>
            </a:r>
            <a:br>
              <a:rPr lang="pl-PL" sz="4000" dirty="0"/>
            </a:br>
            <a:r>
              <a:rPr lang="pl-PL" sz="5400" dirty="0">
                <a:latin typeface="Calibri" pitchFamily="34" charset="0"/>
                <a:hlinkClick r:id="rId5"/>
              </a:rPr>
              <a:t> </a:t>
            </a:r>
            <a:r>
              <a:rPr lang="pl-PL" sz="3100" dirty="0">
                <a:latin typeface="Calibri" pitchFamily="34" charset="0"/>
                <a:hlinkClick r:id="rId5"/>
              </a:rPr>
              <a:t>http://www.signbank.org/wiki/index.php?title=Main_Page#About_this_Wiki </a:t>
            </a:r>
            <a:r>
              <a:rPr lang="pl-PL" sz="5400" dirty="0"/>
              <a:t/>
            </a:r>
            <a:br>
              <a:rPr lang="pl-PL" sz="5400" dirty="0"/>
            </a:br>
            <a:endParaRPr lang="pl-PL" sz="5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6038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/>
              <a:t> </a:t>
            </a:r>
          </a:p>
        </p:txBody>
      </p:sp>
      <p:sp>
        <p:nvSpPr>
          <p:cNvPr id="55300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55301" name="Rectangle 4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/>
            <a:r>
              <a:rPr lang="pl-PL" sz="900"/>
              <a:t>       </a:t>
            </a:r>
            <a:endParaRPr lang="pl-PL"/>
          </a:p>
        </p:txBody>
      </p:sp>
      <p:sp>
        <p:nvSpPr>
          <p:cNvPr id="55302" name="Rectangle 5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</p:spTree>
  </p:cSld>
  <p:clrMapOvr>
    <a:masterClrMapping/>
  </p:clrMapOvr>
  <p:transition>
    <p:wipe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2268194"/>
              </p:ext>
            </p:extLst>
          </p:nvPr>
        </p:nvGraphicFramePr>
        <p:xfrm>
          <a:off x="457200" y="1600200"/>
          <a:ext cx="8229600" cy="631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Liczba</a:t>
                      </a:r>
                      <a:r>
                        <a:rPr lang="pl-PL" baseline="0" dirty="0"/>
                        <a:t> punktów</a:t>
                      </a:r>
                      <a:endParaRPr lang="pl-PL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1p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2p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3p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/>
                        <a:t>Zawartość merytoryczna</a:t>
                      </a:r>
                      <a:r>
                        <a:rPr lang="pl-PL" b="1" baseline="0" dirty="0"/>
                        <a:t> prezentacji</a:t>
                      </a:r>
                      <a:endParaRPr lang="pl-PL" b="1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Informacja niepełna, często nie na temat. Wykorzystanie powierzchowne źródeł. Brak wszystkich obowiązkowych zagadnień. Niewielkie dostosowanie się do wspólnych ustaleń grupy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Opracowanie większości zagadnień zgodnie z tematem. Wykorzystanie źródeł powierzchownie.</a:t>
                      </a:r>
                    </a:p>
                    <a:p>
                      <a:r>
                        <a:rPr lang="pl-PL" dirty="0"/>
                        <a:t>Dostosowanie się w znacznej mierze do wspólnych ustaleń grupy.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dirty="0"/>
                        <a:t>Wyczerpujące opracowanie tematu. Pełne wykorzystanie podanych źródeł oraz innych informacji. Całkowite dostosowanie się do wspólnych ustaleń grupy.</a:t>
                      </a:r>
                    </a:p>
                    <a:p>
                      <a:endParaRPr lang="pl-PL" dirty="0"/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/>
                        <a:t>Wrażenia wizualne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Złe rozplanowanie elementów na slajdzie. Słabo czytelna praca, nieestetyczna. Zbyt dużo informacji</a:t>
                      </a:r>
                      <a:r>
                        <a:rPr lang="pl-PL" baseline="0" dirty="0"/>
                        <a:t> na slajdzie lub brak informacji.</a:t>
                      </a:r>
                      <a:endParaRPr lang="pl-PL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Treść poprawnie rozmieszczona. Odpowiednia ilość slajdów, praca czytelna.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Przejrzysta, czytelna, estetyczna praca. Treść uporządkowana. Odpowiednio dobrane elementy graficzne. </a:t>
                      </a:r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7614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6897967"/>
              </p:ext>
            </p:extLst>
          </p:nvPr>
        </p:nvGraphicFramePr>
        <p:xfrm>
          <a:off x="457200" y="1600200"/>
          <a:ext cx="8229600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pl-PL" dirty="0"/>
                        <a:t>Liczba</a:t>
                      </a:r>
                      <a:r>
                        <a:rPr lang="pl-PL" baseline="0" dirty="0"/>
                        <a:t> punktów</a:t>
                      </a:r>
                      <a:endParaRPr lang="pl-PL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1p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2p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 err="1"/>
                        <a:t>3p</a:t>
                      </a:r>
                      <a:r>
                        <a:rPr lang="pl-PL" dirty="0"/>
                        <a:t>.</a:t>
                      </a:r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b="1" dirty="0"/>
                        <a:t>Pokaz</a:t>
                      </a:r>
                      <a:r>
                        <a:rPr lang="pl-PL" b="1" baseline="0" dirty="0"/>
                        <a:t> - prezentacji</a:t>
                      </a:r>
                      <a:endParaRPr lang="pl-PL" b="1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Praca tylko przeczytana (zamigana)przez ucznia, słaba znajomość</a:t>
                      </a:r>
                      <a:r>
                        <a:rPr lang="pl-PL" baseline="0" dirty="0"/>
                        <a:t> tematu, słownictwa. Brak odpowiedzi na pytania dodatkowe nauczyciela</a:t>
                      </a:r>
                      <a:endParaRPr lang="pl-PL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Prezentacja częściowo przeczytana, częściowo samodzielnie</a:t>
                      </a:r>
                      <a:r>
                        <a:rPr lang="pl-PL" baseline="0" dirty="0"/>
                        <a:t> powiedziana (zamigana). Słabe odpowiedzi na pytania nauczyciela</a:t>
                      </a:r>
                      <a:endParaRPr lang="pl-PL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Prezentacja przedstawiona samodzielnie, duża</a:t>
                      </a:r>
                      <a:r>
                        <a:rPr lang="pl-PL" baseline="0" dirty="0"/>
                        <a:t> znajomość tematu. Umiejętność odpowiedzi na pytania nauczyciela dotyczące prezentowanej tematyki</a:t>
                      </a:r>
                      <a:endParaRPr lang="pl-PL" dirty="0"/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b="1" dirty="0"/>
                        <a:t>Zaangażowanie par, oraz umiejętność współpracy </a:t>
                      </a:r>
                      <a:r>
                        <a:rPr lang="pl-PL" sz="1200" b="0" baseline="0" dirty="0"/>
                        <a:t>(w tej części zadania punkty przyznajemy biorąc pod uwagę zaangażowanie uczniów i ich indywidualne możliwości.</a:t>
                      </a:r>
                      <a:endParaRPr lang="pl-PL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Niewielkie zaangażowanie w pracę.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Średnie zaangażowanie w pracę.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r>
                        <a:rPr lang="pl-PL" dirty="0"/>
                        <a:t>Duże</a:t>
                      </a:r>
                      <a:r>
                        <a:rPr lang="pl-PL" baseline="0" dirty="0"/>
                        <a:t> zaangażowanie, kreatywność i inicjowanie działań.</a:t>
                      </a:r>
                      <a:endParaRPr lang="pl-PL" dirty="0"/>
                    </a:p>
                  </a:txBody>
                  <a:tcPr marL="94492" marR="94492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11249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Ewaluacja – </a:t>
            </a:r>
            <a:r>
              <a:rPr lang="pl-PL" dirty="0">
                <a:solidFill>
                  <a:srgbClr val="FF0000"/>
                </a:solidFill>
              </a:rPr>
              <a:t>ocenianie</a:t>
            </a:r>
            <a:r>
              <a:rPr lang="pl-PL" dirty="0"/>
              <a:t>: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7378647"/>
              </p:ext>
            </p:extLst>
          </p:nvPr>
        </p:nvGraphicFramePr>
        <p:xfrm>
          <a:off x="395536" y="1556792"/>
          <a:ext cx="8229600" cy="3672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PUNKTY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>
                          <a:effectLst/>
                          <a:latin typeface="Times New Roman"/>
                        </a:rPr>
                        <a:t>OCENA</a:t>
                      </a:r>
                      <a:endParaRPr lang="pl-PL" sz="1800" dirty="0">
                        <a:effectLst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  &lt;2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Niedostateczna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 4-3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Dopuszczająca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6-5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Dostateczna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8-7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Dobra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9-10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Bardzo Dobra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24630"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 11-12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>
                          <a:effectLst/>
                        </a:rPr>
                        <a:t>Celująca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08530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Konkluzja: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W czasie pisania tego zadania zdobyliście wiele wiadomości: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Poznaliście historię </a:t>
            </a:r>
            <a:r>
              <a:rPr lang="pl-PL" dirty="0" err="1"/>
              <a:t>Sign</a:t>
            </a:r>
            <a:r>
              <a:rPr lang="pl-PL" dirty="0"/>
              <a:t> </a:t>
            </a:r>
            <a:r>
              <a:rPr lang="pl-PL" dirty="0" err="1"/>
              <a:t>Writingu</a:t>
            </a:r>
            <a:endParaRPr lang="pl-PL" dirty="0"/>
          </a:p>
          <a:p>
            <a:pPr>
              <a:buFont typeface="Wingdings" pitchFamily="2" charset="2"/>
              <a:buChar char="Ø"/>
            </a:pPr>
            <a:r>
              <a:rPr lang="pl-PL" dirty="0"/>
              <a:t>Poznaliście zasady pisma migowego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Poznaliście sposoby zapisu znaków migowych </a:t>
            </a:r>
          </a:p>
          <a:p>
            <a:pPr>
              <a:buFont typeface="Wingdings" pitchFamily="2" charset="2"/>
              <a:buChar char="Ø"/>
            </a:pPr>
            <a:r>
              <a:rPr lang="pl-PL" dirty="0"/>
              <a:t> nauczyliście się posługiwania pismem migowym i poznaliście reguły gramatyki PJM</a:t>
            </a:r>
          </a:p>
        </p:txBody>
      </p:sp>
    </p:spTree>
    <p:extLst>
      <p:ext uri="{BB962C8B-B14F-4D97-AF65-F5344CB8AC3E}">
        <p14:creationId xmlns:p14="http://schemas.microsoft.com/office/powerpoint/2010/main" val="83415928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Konkluzja: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Nauczyliście się korzystać ze z różnych źródeł internetowych oraz poznaliście zasady bezpiecznego korzystania z Internetu</a:t>
            </a:r>
          </a:p>
          <a:p>
            <a:r>
              <a:rPr lang="pl-PL" dirty="0"/>
              <a:t>Nauczyliście się trudnej sztuki kompromisu – czyli dogadania się w grupie, kiedy każdy z was ma inne zdanie</a:t>
            </a:r>
          </a:p>
          <a:p>
            <a:r>
              <a:rPr lang="pl-PL" dirty="0"/>
              <a:t>Poznaliście również sztukę współpracy w grupie rówieśników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3179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Spis treści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1. Wprowadzenie</a:t>
            </a:r>
          </a:p>
          <a:p>
            <a:pPr marL="0" indent="0">
              <a:buNone/>
            </a:pPr>
            <a:r>
              <a:rPr lang="pl-PL" dirty="0"/>
              <a:t>2. Zadania</a:t>
            </a:r>
          </a:p>
          <a:p>
            <a:pPr marL="0" indent="0">
              <a:buNone/>
            </a:pPr>
            <a:r>
              <a:rPr lang="pl-PL" dirty="0"/>
              <a:t>3. Proces</a:t>
            </a:r>
          </a:p>
          <a:p>
            <a:pPr marL="0" indent="0">
              <a:buNone/>
            </a:pPr>
            <a:r>
              <a:rPr lang="pl-PL" dirty="0"/>
              <a:t>4. Źródła</a:t>
            </a:r>
          </a:p>
          <a:p>
            <a:pPr marL="0" indent="0">
              <a:buNone/>
            </a:pPr>
            <a:r>
              <a:rPr lang="pl-PL" dirty="0"/>
              <a:t>5. Ewaluacja</a:t>
            </a:r>
          </a:p>
          <a:p>
            <a:pPr marL="0" indent="0">
              <a:buNone/>
            </a:pPr>
            <a:r>
              <a:rPr lang="pl-PL" dirty="0"/>
              <a:t>6. Konkluzja</a:t>
            </a:r>
          </a:p>
          <a:p>
            <a:pPr marL="0" indent="0">
              <a:buNone/>
            </a:pPr>
            <a:r>
              <a:rPr lang="pl-PL" dirty="0"/>
              <a:t>7. Poradnik dla nauczyciela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/>
            </a:r>
            <a:br>
              <a:rPr lang="pl-PL" dirty="0"/>
            </a:br>
            <a:r>
              <a:rPr lang="pl-PL" dirty="0"/>
              <a:t>Poradnik dla nauczyciela:</a:t>
            </a:r>
            <a:r>
              <a:rPr lang="pl-PL" dirty="0">
                <a:solidFill>
                  <a:srgbClr val="FF0000"/>
                </a:solidFill>
              </a:rPr>
              <a:t/>
            </a:r>
            <a:br>
              <a:rPr lang="pl-PL" dirty="0">
                <a:solidFill>
                  <a:srgbClr val="FF0000"/>
                </a:solidFill>
              </a:rPr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1. Projekt ten może być dosyć trudny dla uczniów, muszą tu połączyć kilka wątków, nauczyciel powinien koordynować pracę uczniów i na poszczególnych etapach sprawdzać czy uczniowie sobie ze wszystkim radzą: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Zapoznanie uczniów z projektem jego zadaniami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Przeglądnięcie z uczniami wybranych źródeł internetowych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Pomoc uczniom w wypracowaniu wspólnych rozwiązań przy ustalaniu wspólnych rozwiązań  wyboru tematyki.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Pomoc uczniom w dopilnowaniu terminów, oraz pomoc o pomoc i współpracę nauczyciela języka migowego, informatyki.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845930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Poradnik dla nauczyciela: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2. W tworzeniu prezentacji mogą uczniom pomagać rodzice, zwłaszcza w przeglądnięciu stron internetowych oraz wyborze odpowiednich informacji do prezentacji.</a:t>
            </a:r>
          </a:p>
          <a:p>
            <a:pPr marL="0" indent="0">
              <a:buNone/>
            </a:pPr>
            <a:r>
              <a:rPr lang="pl-PL" dirty="0"/>
              <a:t>3. Nauczyciel powinien zwrócić uczniom uwagę, aby przygotowywana przez nich prezentacja była przemyślana, tak, żeby mogli później w zrozumiały sposób zaprezentować ja na forum klasy.</a:t>
            </a:r>
          </a:p>
          <a:p>
            <a:pPr marL="0" indent="0">
              <a:buNone/>
            </a:pPr>
            <a:r>
              <a:rPr lang="pl-PL" dirty="0"/>
              <a:t>4. Nauczyciel może sam zdecydować o formie  prezentacji projektu. Forma prezentacji musi uwzględniać możliwości indywidualne uczniów.</a:t>
            </a:r>
          </a:p>
          <a:p>
            <a:pPr marL="0" indent="0">
              <a:buNone/>
            </a:pPr>
            <a:r>
              <a:rPr lang="pl-PL" dirty="0"/>
              <a:t>5. Na realizację projektu powinna być przeznaczone ok. 3 tygodni, czas ewentualnie można wydłużyć jeśli jest to konieczne.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082176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530626"/>
          </a:xfrm>
        </p:spPr>
        <p:txBody>
          <a:bodyPr>
            <a:normAutofit/>
          </a:bodyPr>
          <a:lstStyle/>
          <a:p>
            <a:r>
              <a:rPr lang="pl-PL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Powodzenia !!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ytuł 1"/>
          <p:cNvSpPr>
            <a:spLocks noGrp="1"/>
          </p:cNvSpPr>
          <p:nvPr>
            <p:ph type="title"/>
          </p:nvPr>
        </p:nvSpPr>
        <p:spPr>
          <a:xfrm>
            <a:off x="169168" y="2496344"/>
            <a:ext cx="8229600" cy="1143000"/>
          </a:xfrm>
        </p:spPr>
        <p:txBody>
          <a:bodyPr/>
          <a:lstStyle/>
          <a:p>
            <a:pPr eaLnBrk="1" hangingPunct="1"/>
            <a:r>
              <a:rPr lang="pl-PL" sz="6000" dirty="0"/>
              <a:t>Dziękuję za uwagę!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038"/>
          </a:xfrm>
        </p:spPr>
        <p:txBody>
          <a:bodyPr rtlCol="0">
            <a:normAutofit fontScale="2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l-PL" dirty="0"/>
              <a:t> </a:t>
            </a:r>
          </a:p>
        </p:txBody>
      </p:sp>
      <p:pic>
        <p:nvPicPr>
          <p:cNvPr id="54276" name="Picture 2" descr="http://1.1.1.3/bmi/upload.wikimedia.org/wikipedia/commons/3/32/SGN-PL_SW_dzi%C4%99kowa%C4%87.PNG"/>
          <p:cNvPicPr>
            <a:picLocks noChangeAspect="1" noChangeArrowheads="1"/>
          </p:cNvPicPr>
          <p:nvPr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1115616" y="4077072"/>
            <a:ext cx="2447925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4277" name="Picture 1" descr="Plik:SGN-PL SW uwaga, uważać.PNG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4283968" y="4285456"/>
            <a:ext cx="3455987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278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>
              <a:latin typeface="Calibri" pitchFamily="34" charset="0"/>
            </a:endParaRPr>
          </a:p>
        </p:txBody>
      </p:sp>
      <p:sp>
        <p:nvSpPr>
          <p:cNvPr id="54279" name="Rectangle 4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r"/>
            <a:r>
              <a:rPr lang="pl-PL" sz="900"/>
              <a:t>       </a:t>
            </a:r>
            <a:endParaRPr lang="pl-PL"/>
          </a:p>
        </p:txBody>
      </p:sp>
      <p:sp>
        <p:nvSpPr>
          <p:cNvPr id="54280" name="Rectangle 5"/>
          <p:cNvSpPr>
            <a:spLocks noChangeArrowheads="1"/>
          </p:cNvSpPr>
          <p:nvPr/>
        </p:nvSpPr>
        <p:spPr bwMode="auto">
          <a:xfrm>
            <a:off x="0" y="1381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l-PL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xmlns="" id="{B1CC8594-EC37-40B3-8C8A-9589BB63E0B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877232"/>
          </a:xfrm>
          <a:prstGeom prst="rect">
            <a:avLst/>
          </a:prstGeom>
        </p:spPr>
      </p:pic>
      <p:pic>
        <p:nvPicPr>
          <p:cNvPr id="10" name="Obraz 9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462" y="6300788"/>
            <a:ext cx="174307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Co to jest język migowy?</a:t>
            </a:r>
          </a:p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Co to jest pismo migowe ?</a:t>
            </a:r>
          </a:p>
          <a:p>
            <a:pPr marL="0" indent="0">
              <a:buNone/>
            </a:pPr>
            <a:r>
              <a:rPr lang="pl-PL" dirty="0">
                <a:solidFill>
                  <a:srgbClr val="FF0000"/>
                </a:solidFill>
              </a:rPr>
              <a:t>W jaki sposób Wy komunikujecie się z osobami z waszej rodziny ,kolegami ze szkoły ,nauczycielami ,wychowawcami?</a:t>
            </a:r>
          </a:p>
          <a:p>
            <a:pPr marL="0" indent="0">
              <a:buNone/>
            </a:pPr>
            <a:r>
              <a:rPr lang="pl-PL" dirty="0"/>
              <a:t>Czy znacie odpowiedzi na te pytania 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/>
              <a:t>Osoby niesłyszące posługują się językiem migowym. Wiecie dobrze o tym ,że język migowy  jest odbierany tylko przez wzrok ,kiedy na kogoś patrzymy ,możemy taka osobę nagrać sfilmować lub zrobić zdjęcie . A  czy słyszeliście o tym ,że  znaki migowe można zwyczajnie zapisać na kartce papieru ?</a:t>
            </a:r>
          </a:p>
          <a:p>
            <a:r>
              <a:rPr lang="pl-PL" dirty="0"/>
              <a:t>Na kolejnych slajdach zobaczycie podstawowe informacje i symbole potrzebne do zapisu języka migowego  system ten nazywa się </a:t>
            </a:r>
            <a:r>
              <a:rPr lang="pl-PL" dirty="0" err="1"/>
              <a:t>Sign</a:t>
            </a:r>
            <a:r>
              <a:rPr lang="pl-PL" dirty="0"/>
              <a:t> </a:t>
            </a:r>
            <a:r>
              <a:rPr lang="pl-PL" dirty="0" err="1"/>
              <a:t>Writing</a:t>
            </a:r>
            <a:r>
              <a:rPr lang="pl-PL" dirty="0"/>
              <a:t> po prostu zapisać znak.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Zapoznajcie się ze sposobem zapisu znaków języka migowego !</a:t>
            </a:r>
          </a:p>
          <a:p>
            <a:r>
              <a:rPr lang="pl-PL" dirty="0" err="1"/>
              <a:t>Sign</a:t>
            </a:r>
            <a:r>
              <a:rPr lang="pl-PL" dirty="0"/>
              <a:t> </a:t>
            </a:r>
            <a:r>
              <a:rPr lang="pl-PL" dirty="0" err="1"/>
              <a:t>Writing</a:t>
            </a:r>
            <a:r>
              <a:rPr lang="pl-PL" dirty="0"/>
              <a:t> jest łatwy dla wszystkich ,którzy posługują się językiem migowym!</a:t>
            </a:r>
          </a:p>
          <a:p>
            <a:r>
              <a:rPr lang="pl-PL" dirty="0"/>
              <a:t>Wystarczy tylko zapamiętać podstawowe reguły i znaki!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Waszym zadaniem będzie przygotowanie w zespołach dwuosobowych </a:t>
            </a:r>
            <a:r>
              <a:rPr lang="pl-PL"/>
              <a:t>krótkich treści </a:t>
            </a:r>
            <a:r>
              <a:rPr lang="pl-PL" dirty="0"/>
              <a:t>zapisanych w SW  na komputerze w formie prezentacji lub na papierze.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1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  poszukaj informacji co to jest </a:t>
            </a:r>
            <a:r>
              <a:rPr lang="pl-PL" dirty="0" err="1"/>
              <a:t>Sign</a:t>
            </a:r>
            <a:r>
              <a:rPr lang="pl-PL" dirty="0"/>
              <a:t> </a:t>
            </a:r>
            <a:r>
              <a:rPr lang="pl-PL" dirty="0" err="1"/>
              <a:t>Writing</a:t>
            </a:r>
            <a:endParaRPr lang="pl-PL" dirty="0"/>
          </a:p>
          <a:p>
            <a:r>
              <a:rPr lang="pl-PL" dirty="0"/>
              <a:t>  Jak jest jego historia </a:t>
            </a:r>
          </a:p>
          <a:p>
            <a:r>
              <a:rPr lang="pl-PL" dirty="0"/>
              <a:t>   Gdzie jest wykorzystywany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Zadanie 2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Napisz w SW maila do kolegi lub koleżanki informującego o spotkaniu klasowym </a:t>
            </a:r>
          </a:p>
          <a:p>
            <a:r>
              <a:rPr lang="pl-PL" dirty="0"/>
              <a:t>Napisz informację  o jakimś ważnym wydarzeniu szkolnym np. bal maskowy, pierwszy dzień wiosny , spotkaniu rodziców </a:t>
            </a:r>
          </a:p>
          <a:p>
            <a:r>
              <a:rPr lang="pl-PL" dirty="0"/>
              <a:t>Opracuj prezentację do nauki pisma migowego wykorzystując rysunki lub inne techniki plastyczne .</a:t>
            </a:r>
          </a:p>
          <a:p>
            <a:pPr>
              <a:buNone/>
            </a:pPr>
            <a:endParaRPr lang="pl-PL" dirty="0"/>
          </a:p>
          <a:p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1054</Words>
  <Application>Microsoft Office PowerPoint</Application>
  <PresentationFormat>Pokaz na ekranie (4:3)</PresentationFormat>
  <Paragraphs>182</Paragraphs>
  <Slides>33</Slides>
  <Notes>8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33</vt:i4>
      </vt:variant>
    </vt:vector>
  </HeadingPairs>
  <TitlesOfParts>
    <vt:vector size="41" baseType="lpstr">
      <vt:lpstr>Arial</vt:lpstr>
      <vt:lpstr>Bookman Old Style</vt:lpstr>
      <vt:lpstr>Calibri</vt:lpstr>
      <vt:lpstr>Constantia</vt:lpstr>
      <vt:lpstr>Franklin Gothic Book</vt:lpstr>
      <vt:lpstr>Times New Roman</vt:lpstr>
      <vt:lpstr>Wingdings</vt:lpstr>
      <vt:lpstr>Motyw pakietu Office</vt:lpstr>
      <vt:lpstr>Sign Writing</vt:lpstr>
      <vt:lpstr>Sposób zapisu języka głuchych</vt:lpstr>
      <vt:lpstr>Spis treści</vt:lpstr>
      <vt:lpstr>wprowadzenie</vt:lpstr>
      <vt:lpstr>Wprowadzenie </vt:lpstr>
      <vt:lpstr>Wprowadzenie </vt:lpstr>
      <vt:lpstr>Zadanie </vt:lpstr>
      <vt:lpstr>Zadanie 1</vt:lpstr>
      <vt:lpstr>Zadanie 2</vt:lpstr>
      <vt:lpstr>Proces: </vt:lpstr>
      <vt:lpstr>Proces: </vt:lpstr>
      <vt:lpstr>Proces: </vt:lpstr>
      <vt:lpstr>Zapoznaj się z podstawami SW</vt:lpstr>
      <vt:lpstr>Prezentacja programu PowerPoint</vt:lpstr>
      <vt:lpstr>SignWriting  nie jest pismem obrazkowym,  lecz ma charakter fonetyczny</vt:lpstr>
      <vt:lpstr>Perspektywa </vt:lpstr>
      <vt:lpstr>Podstawowe symbole SW</vt:lpstr>
      <vt:lpstr>Podstawowe symbole SW </vt:lpstr>
      <vt:lpstr>Kontakt – dotyk </vt:lpstr>
      <vt:lpstr>Kontakt – dotyk </vt:lpstr>
      <vt:lpstr>Kontakt - uchwyt</vt:lpstr>
      <vt:lpstr>Symbole ruchu </vt:lpstr>
      <vt:lpstr>Symbole ruchu </vt:lpstr>
      <vt:lpstr>SW w internecie  SW edit-program do zapisu www.signwriting.org www.signbank.org www.signwriting.pl  http://www.signbank.org/wiki/index.php?title=Main_Page#About_this_Wiki  </vt:lpstr>
      <vt:lpstr>Ewaluacja:</vt:lpstr>
      <vt:lpstr>Ewaluacja:</vt:lpstr>
      <vt:lpstr>Ewaluacja – ocenianie:</vt:lpstr>
      <vt:lpstr>Konkluzja:</vt:lpstr>
      <vt:lpstr>Konkluzja:</vt:lpstr>
      <vt:lpstr> Poradnik dla nauczyciela: </vt:lpstr>
      <vt:lpstr>Poradnik dla nauczyciela:</vt:lpstr>
      <vt:lpstr>Powodzenia !!</vt:lpstr>
      <vt:lpstr>Dziękuję za uwagę! </vt:lpstr>
    </vt:vector>
  </TitlesOfParts>
  <Company>wiater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WQ  o sw</dc:title>
  <dc:creator>Kasia</dc:creator>
  <cp:lastModifiedBy>Anna Basta</cp:lastModifiedBy>
  <cp:revision>15</cp:revision>
  <dcterms:created xsi:type="dcterms:W3CDTF">2017-10-04T16:14:31Z</dcterms:created>
  <dcterms:modified xsi:type="dcterms:W3CDTF">2020-01-15T21:00:47Z</dcterms:modified>
</cp:coreProperties>
</file>