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2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5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24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0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E328-6AFF-436B-881F-213D56084544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80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57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79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0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95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1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1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37674-C1BA-4107-9B06-6D4CAC3A3DF5}" type="datetimeFigureOut">
              <a:rPr lang="en-US" smtClean="0"/>
              <a:t>1/21/2020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0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36374" y="2960050"/>
            <a:ext cx="9529354" cy="1245663"/>
          </a:xfrm>
        </p:spPr>
        <p:txBody>
          <a:bodyPr>
            <a:normAutofit fontScale="90000"/>
          </a:bodyPr>
          <a:lstStyle/>
          <a:p>
            <a:pPr algn="ctr"/>
            <a:r>
              <a:rPr lang="sk-SK" sz="6000" dirty="0">
                <a:solidFill>
                  <a:schemeClr val="tx1"/>
                </a:solidFill>
                <a:latin typeface="+mn-lt"/>
              </a:rPr>
              <a:t>GAZETKA BOŻONARODZENIOWA</a:t>
            </a:r>
            <a:endParaRPr lang="sk-SK" sz="60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1257" y="5819592"/>
            <a:ext cx="4049486" cy="489525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tx1"/>
                </a:solidFill>
              </a:rPr>
              <a:t>Opracowała</a:t>
            </a:r>
            <a:r>
              <a:rPr lang="sk-SK" sz="2400" dirty="0">
                <a:solidFill>
                  <a:schemeClr val="tx1"/>
                </a:solidFill>
              </a:rPr>
              <a:t>:   Viera </a:t>
            </a:r>
            <a:r>
              <a:rPr lang="sk-SK" sz="2400" dirty="0" err="1">
                <a:solidFill>
                  <a:schemeClr val="tx1"/>
                </a:solidFill>
              </a:rPr>
              <a:t>Dudičová</a:t>
            </a:r>
            <a:r>
              <a:rPr lang="sk-SK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04699" y="4429593"/>
            <a:ext cx="909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Web </a:t>
            </a:r>
            <a:r>
              <a:rPr lang="sk-SK" sz="2400" dirty="0" err="1"/>
              <a:t>Quest</a:t>
            </a:r>
            <a:r>
              <a:rPr lang="sk-SK" sz="2400" dirty="0"/>
              <a:t> </a:t>
            </a:r>
            <a:r>
              <a:rPr lang="sk-SK" sz="2400" dirty="0" err="1"/>
              <a:t>prze</a:t>
            </a:r>
            <a:r>
              <a:rPr lang="pl-PL" sz="2400" dirty="0"/>
              <a:t>znaczony dla uczniów pierwszych klas gimnazjum w ramach zajęć z języka słowackiego i literatury.</a:t>
            </a:r>
            <a:r>
              <a:rPr lang="sk-SK" sz="2400" dirty="0"/>
              <a:t> </a:t>
            </a:r>
          </a:p>
        </p:txBody>
      </p:sp>
      <p:pic>
        <p:nvPicPr>
          <p:cNvPr id="6" name="Obrázok 13" descr="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0722">
            <a:off x="9946616" y="2979878"/>
            <a:ext cx="17526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ok 4" descr="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541" y="5594742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ok 4" descr="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9933" y="4874450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ok 4" descr="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0770" y="5940861"/>
            <a:ext cx="7143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404BD7E7-8D21-4A27-A8AB-B1656F7E9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13" y="629804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534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74941" y="831373"/>
            <a:ext cx="833808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Informację potrzebne do realizacji poszczególnych zadań wyszukajcie na poszczególnych stronach lub na innych znanych stronach.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Prezentacje przygotujecie za pomocą programu PowerPoint.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Praca ma być estetyczna, piękna i ciekawa.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Prezentacja powinna zawierać:</a:t>
            </a:r>
          </a:p>
          <a:p>
            <a:pPr algn="just"/>
            <a:r>
              <a:rPr lang="pl-PL" sz="2400" dirty="0">
                <a:solidFill>
                  <a:srgbClr val="FF0000"/>
                </a:solidFill>
              </a:rPr>
              <a:t>        </a:t>
            </a:r>
            <a:r>
              <a:rPr lang="pl-PL" sz="2400" dirty="0"/>
              <a:t>1.</a:t>
            </a:r>
            <a:r>
              <a:rPr lang="pl-PL" sz="2400" dirty="0">
                <a:solidFill>
                  <a:srgbClr val="FF0000"/>
                </a:solidFill>
              </a:rPr>
              <a:t> </a:t>
            </a:r>
            <a:r>
              <a:rPr lang="pl-PL" sz="2400" dirty="0"/>
              <a:t>Temat (dla każdej grupy inny)</a:t>
            </a:r>
          </a:p>
          <a:p>
            <a:pPr algn="just"/>
            <a:r>
              <a:rPr lang="pl-PL" sz="2400" dirty="0"/>
              <a:t>        2. Imiona i nazwiska uczniów, którzy ją przygotowali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/>
              <a:t>  Każda grupa będzie samodzielnie prezentować swoją pracę przed całą klasą. </a:t>
            </a:r>
          </a:p>
        </p:txBody>
      </p:sp>
    </p:spTree>
    <p:extLst>
      <p:ext uri="{BB962C8B-B14F-4D97-AF65-F5344CB8AC3E}">
        <p14:creationId xmlns:p14="http://schemas.microsoft.com/office/powerpoint/2010/main" val="75433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74941" y="1123837"/>
            <a:ext cx="83380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Z przygotowanych prezentacji można stworzyć również papierową formę gazety.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Przy poszczególnych częściach zadania mogą pomagać bliski – rodzice, dziadkowie, rodzeństwo.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W części praca indywidualna– własna twórczości przy pisaniu modlitwy i stworzeniu własnej ilustracji wyrazicie własne emocje, które wynikają z atmosfery dni świątecznych.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Praca powinna zawierać: </a:t>
            </a:r>
          </a:p>
          <a:p>
            <a:pPr algn="just"/>
            <a:r>
              <a:rPr lang="pl-PL" sz="2400" dirty="0"/>
              <a:t>        1. Imię i nazwisko</a:t>
            </a:r>
          </a:p>
          <a:p>
            <a:pPr algn="just"/>
            <a:r>
              <a:rPr lang="pl-PL" sz="2400" dirty="0"/>
              <a:t>        2. Klasę</a:t>
            </a:r>
          </a:p>
          <a:p>
            <a:pPr algn="just"/>
            <a:r>
              <a:rPr lang="pl-PL" sz="2400" dirty="0"/>
              <a:t>        3. Wiek</a:t>
            </a:r>
          </a:p>
          <a:p>
            <a:pPr algn="just"/>
            <a:r>
              <a:rPr lang="pl-PL" sz="2400" dirty="0"/>
              <a:t>        4. Może być i nazwa ilustracji</a:t>
            </a:r>
          </a:p>
        </p:txBody>
      </p:sp>
    </p:spTree>
    <p:extLst>
      <p:ext uri="{BB962C8B-B14F-4D97-AF65-F5344CB8AC3E}">
        <p14:creationId xmlns:p14="http://schemas.microsoft.com/office/powerpoint/2010/main" val="814641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 err="1"/>
              <a:t>Źródła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400" dirty="0"/>
              <a:t>https://</a:t>
            </a:r>
            <a:r>
              <a:rPr lang="sk-SK" sz="2400" dirty="0" smtClean="0"/>
              <a:t>pl.wikipedia.org/wiki/Bo%C5%BCe_Narodzenie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https://</a:t>
            </a:r>
            <a:r>
              <a:rPr lang="pl-PL" sz="2400" dirty="0" smtClean="0"/>
              <a:t>www.tatento.pl/a/615/swieta-bozego-narodzenia-tradycje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http://</a:t>
            </a:r>
            <a:r>
              <a:rPr lang="pl-PL" sz="2400" dirty="0" smtClean="0"/>
              <a:t>www.dobresobie.pl/ciekawostki/164/ile-ciekawego-czai-sie-w-temacie-swiat-bozego-narodzenia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https://</a:t>
            </a:r>
            <a:r>
              <a:rPr lang="pl-PL" sz="2400" dirty="0" smtClean="0"/>
              <a:t>businessinsider.com.pl/lifestyle/podroze/swieta-bozego-narodzenia-na-swiecie-rozne-tradycje/r4tbn92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https://</a:t>
            </a:r>
            <a:r>
              <a:rPr lang="pl-PL" sz="2400" dirty="0" smtClean="0"/>
              <a:t>dziennikbaltycki.pl/jak-wygladaja-swieta-w-innych-krajach-bozonarodzeniowa-podroz-po-swiecie/ar/726501</a:t>
            </a:r>
            <a:endParaRPr lang="sk-SK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https://gazetalubuska.pl/koledy-i-ich-historia-skad-sie-wziely-koledy-kto-i-jak-je-tworzyl-kto-pisal-do-nich-muzyke/ar/13753294</a:t>
            </a:r>
            <a:endParaRPr lang="sk-SK" sz="2400" dirty="0" smtClean="0"/>
          </a:p>
        </p:txBody>
      </p:sp>
    </p:spTree>
    <p:extLst>
      <p:ext uri="{BB962C8B-B14F-4D97-AF65-F5344CB8AC3E}">
        <p14:creationId xmlns:p14="http://schemas.microsoft.com/office/powerpoint/2010/main" val="36170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 smtClean="0"/>
              <a:t>OCENA </a:t>
            </a:r>
            <a:endParaRPr lang="sk-SK" sz="2800" dirty="0"/>
          </a:p>
        </p:txBody>
      </p:sp>
      <p:graphicFrame>
        <p:nvGraphicFramePr>
          <p:cNvPr id="4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7409601"/>
              </p:ext>
            </p:extLst>
          </p:nvPr>
        </p:nvGraphicFramePr>
        <p:xfrm>
          <a:off x="3603811" y="766413"/>
          <a:ext cx="8351999" cy="5316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656">
                  <a:extLst>
                    <a:ext uri="{9D8B030D-6E8A-4147-A177-3AD203B41FA5}">
                      <a16:colId xmlns="" xmlns:a16="http://schemas.microsoft.com/office/drawing/2014/main" val="747619474"/>
                    </a:ext>
                  </a:extLst>
                </a:gridCol>
                <a:gridCol w="2208795">
                  <a:extLst>
                    <a:ext uri="{9D8B030D-6E8A-4147-A177-3AD203B41FA5}">
                      <a16:colId xmlns="" xmlns:a16="http://schemas.microsoft.com/office/drawing/2014/main" val="1247972967"/>
                    </a:ext>
                  </a:extLst>
                </a:gridCol>
                <a:gridCol w="2366274">
                  <a:extLst>
                    <a:ext uri="{9D8B030D-6E8A-4147-A177-3AD203B41FA5}">
                      <a16:colId xmlns="" xmlns:a16="http://schemas.microsoft.com/office/drawing/2014/main" val="430960734"/>
                    </a:ext>
                  </a:extLst>
                </a:gridCol>
                <a:gridCol w="2366274">
                  <a:extLst>
                    <a:ext uri="{9D8B030D-6E8A-4147-A177-3AD203B41FA5}">
                      <a16:colId xmlns="" xmlns:a16="http://schemas.microsoft.com/office/drawing/2014/main" val="1637991753"/>
                    </a:ext>
                  </a:extLst>
                </a:gridCol>
              </a:tblGrid>
              <a:tr h="62596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1" kern="1200" smtClean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Ilość</a:t>
                      </a:r>
                      <a:r>
                        <a:rPr lang="sk-SK" sz="1600" b="1" kern="1200" baseline="0" smtClean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punktów</a:t>
                      </a:r>
                      <a:endParaRPr lang="pl-PL" sz="1600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5730872"/>
                  </a:ext>
                </a:extLst>
              </a:tr>
              <a:tr h="236841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Treść prezentacji w formacie</a:t>
                      </a:r>
                      <a:r>
                        <a:rPr lang="pl-PL" sz="1600" kern="1200" baseline="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Power Point</a:t>
                      </a:r>
                      <a:endParaRPr lang="pl-PL" sz="1600" b="0" i="0" u="none" strike="noStrike" kern="1200" noProof="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Mało informacji, które nie są związane z tematem.</a:t>
                      </a:r>
                    </a:p>
                    <a:p>
                      <a:pPr marL="0" marR="0" lvl="0" indent="0" algn="just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Słabe wykorzystanie źródeł.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Dużo informacji,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które związane są z tematem. Dobre wykorzystanie źródeł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informacje, które związane są z tematem,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wykorzystanie wszystkich określonych źródeł, ewentualnie innych materiałów źródłowych.</a:t>
                      </a:r>
                      <a:endParaRPr lang="pl-PL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57345014"/>
                  </a:ext>
                </a:extLst>
              </a:tr>
              <a:tr h="232165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noProof="0" dirty="0">
                          <a:solidFill>
                            <a:srgbClr val="FF0000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Estetyka prezentacji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Praca mało czytelna, nieestetyczna.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Złe rozplanowanie informacji na stronie.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Praca czytelna i estetyczna.</a:t>
                      </a:r>
                    </a:p>
                    <a:p>
                      <a:pPr marL="0" marR="0" lvl="0" indent="0" algn="l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rozplanowanie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informacji na stronie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Praca estetyczna, czytelna, przejrzysta, motywująca do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zapoznania się z treścią. Dobre rozplanowanie informacji. Odpowiednia grafika.</a:t>
                      </a:r>
                      <a:endParaRPr lang="pl-PL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3081206"/>
                  </a:ext>
                </a:extLst>
              </a:tr>
            </a:tbl>
          </a:graphicData>
        </a:graphic>
      </p:graphicFrame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5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OCENA </a:t>
            </a:r>
            <a:endParaRPr lang="sk-SK" sz="4400" dirty="0"/>
          </a:p>
        </p:txBody>
      </p:sp>
      <p:graphicFrame>
        <p:nvGraphicFramePr>
          <p:cNvPr id="3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87029"/>
              </p:ext>
            </p:extLst>
          </p:nvPr>
        </p:nvGraphicFramePr>
        <p:xfrm>
          <a:off x="3540033" y="786527"/>
          <a:ext cx="8205339" cy="5300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875">
                  <a:extLst>
                    <a:ext uri="{9D8B030D-6E8A-4147-A177-3AD203B41FA5}">
                      <a16:colId xmlns="" xmlns:a16="http://schemas.microsoft.com/office/drawing/2014/main" val="1323253626"/>
                    </a:ext>
                  </a:extLst>
                </a:gridCol>
                <a:gridCol w="2052794">
                  <a:extLst>
                    <a:ext uri="{9D8B030D-6E8A-4147-A177-3AD203B41FA5}">
                      <a16:colId xmlns="" xmlns:a16="http://schemas.microsoft.com/office/drawing/2014/main" val="2373628820"/>
                    </a:ext>
                  </a:extLst>
                </a:gridCol>
                <a:gridCol w="2051335">
                  <a:extLst>
                    <a:ext uri="{9D8B030D-6E8A-4147-A177-3AD203B41FA5}">
                      <a16:colId xmlns="" xmlns:a16="http://schemas.microsoft.com/office/drawing/2014/main" val="3452190897"/>
                    </a:ext>
                  </a:extLst>
                </a:gridCol>
                <a:gridCol w="2051335">
                  <a:extLst>
                    <a:ext uri="{9D8B030D-6E8A-4147-A177-3AD203B41FA5}">
                      <a16:colId xmlns="" xmlns:a16="http://schemas.microsoft.com/office/drawing/2014/main" val="588652807"/>
                    </a:ext>
                  </a:extLst>
                </a:gridCol>
              </a:tblGrid>
              <a:tr h="42172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kern="1200" noProof="0" dirty="0">
                          <a:solidFill>
                            <a:schemeClr val="lt1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Ilość punktów</a:t>
                      </a:r>
                      <a:endParaRPr lang="pl-PL" sz="1600" b="1" i="0" u="none" strike="noStrike" kern="1200" noProof="0" dirty="0">
                        <a:solidFill>
                          <a:schemeClr val="bg1"/>
                        </a:solidFill>
                        <a:latin typeface="Trebuchet MS" pitchFamily="34" charset="0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bg1"/>
                          </a:solidFill>
                          <a:latin typeface="Trebuchet MS" pitchFamily="34" charset="0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4762010"/>
                  </a:ext>
                </a:extLst>
              </a:tr>
              <a:tr h="255667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Zaangażowanie grupy do pracy i zdolność współpracy</a:t>
                      </a:r>
                      <a:endParaRPr lang="pl-PL" sz="1600" b="0" i="0" u="none" strike="noStrike" kern="1200" noProof="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Brak zaangażowania wszystkich członków grupy i słaba kreatywna współpraca. Słaba współpraca. </a:t>
                      </a:r>
                      <a:endParaRPr lang="pl-PL" sz="1600" b="0" i="0" u="none" strike="noStrike" kern="1200" noProof="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Współpraca na zadawalającym poziomie.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wszystkich członków grupy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Wzajemne motywowanie się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do pracy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Zdolność współpracy grupowej na bardzo dobrym poziomie.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001454"/>
                  </a:ext>
                </a:extLst>
              </a:tr>
              <a:tr h="232236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kern="1200" noProof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Prezentacja</a:t>
                      </a:r>
                      <a:endParaRPr lang="pl-PL" sz="1600" b="0" i="0" u="none" strike="noStrike" kern="1200" noProof="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czytana. Brak odpowiedzi na pytania nauczyciela i innych uczniów</a:t>
                      </a:r>
                      <a:r>
                        <a:rPr lang="sk-SK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częściowo mówiona z pamięci, częściowo czytana. Brak zadawalających odpowiedzi na pytania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nauczyciela i uczniów.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Prezentacja mówiona z pamięci</a:t>
                      </a:r>
                      <a:r>
                        <a:rPr lang="pl-PL" sz="1600" b="0" i="0" u="none" strike="noStrike" kern="1200" baseline="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 Odpowiednie odpowiedzi na pytania nauczyciela</a:t>
                      </a:r>
                      <a:r>
                        <a:rPr lang="pl-PL" sz="1600" b="0" i="0" u="none" strike="noStrike" kern="1200" noProof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Ambitne</a:t>
                      </a:r>
                      <a:r>
                        <a:rPr lang="pl-PL" sz="1600" b="0" i="0" u="none" strike="noStrike" kern="1200" baseline="0" dirty="0">
                          <a:latin typeface="+mn-lt"/>
                          <a:ea typeface="Lucida Sans Unicode" pitchFamily="2"/>
                          <a:cs typeface="Mangal" pitchFamily="2"/>
                        </a:rPr>
                        <a:t> podejście do prezentacji.</a:t>
                      </a:r>
                      <a:endParaRPr lang="pl-PL" sz="16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83614444"/>
                  </a:ext>
                </a:extLst>
              </a:tr>
            </a:tbl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84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vert="vert270">
            <a:normAutofit/>
          </a:bodyPr>
          <a:lstStyle/>
          <a:p>
            <a:pPr algn="ctr"/>
            <a:r>
              <a:rPr lang="sk-SK" sz="4400" b="1" dirty="0"/>
              <a:t>OCENA </a:t>
            </a:r>
            <a:endParaRPr lang="sk-SK" sz="4400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143BD4D9-CC9D-4065-AF86-808246C55E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7691793"/>
              </p:ext>
            </p:extLst>
          </p:nvPr>
        </p:nvGraphicFramePr>
        <p:xfrm>
          <a:off x="3618410" y="1465217"/>
          <a:ext cx="7853154" cy="2654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577">
                  <a:extLst>
                    <a:ext uri="{9D8B030D-6E8A-4147-A177-3AD203B41FA5}">
                      <a16:colId xmlns="" xmlns:a16="http://schemas.microsoft.com/office/drawing/2014/main" val="1564429277"/>
                    </a:ext>
                  </a:extLst>
                </a:gridCol>
                <a:gridCol w="3926577">
                  <a:extLst>
                    <a:ext uri="{9D8B030D-6E8A-4147-A177-3AD203B41FA5}">
                      <a16:colId xmlns="" xmlns:a16="http://schemas.microsoft.com/office/drawing/2014/main" val="2392417203"/>
                    </a:ext>
                  </a:extLst>
                </a:gridCol>
              </a:tblGrid>
              <a:tr h="368986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PUNKTY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OCENA</a:t>
                      </a:r>
                      <a:endParaRPr lang="pl-PL" dirty="0">
                        <a:latin typeface="Trebuchet MS" panose="020B0603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2447009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12-11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2400" b="0" dirty="0" err="1">
                          <a:latin typeface="+mn-lt"/>
                          <a:ea typeface="Calibri"/>
                          <a:cs typeface="Times New Roman"/>
                        </a:rPr>
                        <a:t>celujący</a:t>
                      </a:r>
                      <a:endParaRPr lang="pl-PL" sz="24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54154144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10-9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Bardzo dobry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72999248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8-7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dobry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910261835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 dirty="0">
                          <a:latin typeface="+mn-lt"/>
                        </a:rPr>
                        <a:t>6-5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dostateczny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7143449"/>
                  </a:ext>
                </a:extLst>
              </a:tr>
              <a:tr h="454914">
                <a:tc>
                  <a:txBody>
                    <a:bodyPr/>
                    <a:lstStyle/>
                    <a:p>
                      <a:pPr algn="ctr"/>
                      <a:r>
                        <a:rPr lang="pl-PL" sz="2400" b="0">
                          <a:latin typeface="+mn-lt"/>
                        </a:rPr>
                        <a:t>‹4</a:t>
                      </a:r>
                      <a:endParaRPr lang="pl-PL" sz="24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400" b="0" dirty="0">
                          <a:latin typeface="+mn-lt"/>
                          <a:ea typeface="Calibri"/>
                          <a:cs typeface="Times New Roman"/>
                        </a:rPr>
                        <a:t>niedostateczny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737966"/>
                  </a:ext>
                </a:extLst>
              </a:tr>
            </a:tbl>
          </a:graphicData>
        </a:graphic>
      </p:graphicFrame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940">
            <a:off x="446751" y="5403905"/>
            <a:ext cx="972090" cy="67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05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PODSUMOWANIE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Wspólnie dowiedzieliście się o pochodzeniu Bożego Narodzenia, o zwyczajach i symbolach krajowych i zagranicznych.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Za pomocą stron internetowych odwiedziliście poszczególne kraje i dowiedzieliście się o nich ciekawe informację.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Poznaliście kulturę, tradycję i zwyczaje różnych części naszego kraju.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W ramach projektu mieliście możliwość poznać różne źródła internetowe i poznać zasady bezpiecznego korzystania z </a:t>
            </a:r>
            <a:r>
              <a:rPr lang="pl-PL" sz="2400" dirty="0" err="1"/>
              <a:t>internetu</a:t>
            </a:r>
            <a:r>
              <a:rPr lang="pl-PL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Poznaliście zasady współpracy w grupie, zasady aktywnej komunikacji</a:t>
            </a:r>
            <a:r>
              <a:rPr lang="sk-SK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Nauczyliście się, że dzięki korzystaniu z źródeł internetowych można wyrobić sobie własną opinię. </a:t>
            </a:r>
          </a:p>
        </p:txBody>
      </p:sp>
    </p:spTree>
    <p:extLst>
      <p:ext uri="{BB962C8B-B14F-4D97-AF65-F5344CB8AC3E}">
        <p14:creationId xmlns:p14="http://schemas.microsoft.com/office/powerpoint/2010/main" val="2913143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pl-PL" sz="4400" b="1" dirty="0"/>
              <a:t>Podsumowanie</a:t>
            </a:r>
            <a:r>
              <a:rPr lang="sk-SK" sz="4400" dirty="0"/>
              <a:t> </a:t>
            </a:r>
            <a:br>
              <a:rPr lang="sk-SK" sz="4400" dirty="0"/>
            </a:b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501067" y="831373"/>
            <a:ext cx="8338088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Poznaliście różne źródła internetowe, dzięki którym udało Wam się spełnić swoje zadanie.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Poznaliście zasady występów publicznych.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Nauczyliście się odpowiedzialności przy zdobywaniu informacji i ich przetwarzaniu.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Mieliście możliwość własnej twórczości i jej prezentacji.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Dowiedzieliście się ile pracy i czasu wymaga samodzielne tworzenie.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65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949" y="3890679"/>
            <a:ext cx="1240972" cy="164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16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/>
              <a:t>PORADNIK DLA NAUCZYCIELA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88004" y="1346936"/>
            <a:ext cx="833808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Przed rozpoczęciem projektu należy zapoznać uczniów z treścią zadania i dostosować sposób komunikacji do możliwości uczniów</a:t>
            </a:r>
            <a:r>
              <a:rPr lang="sk-SK" sz="2400" dirty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Uczniów należy zapoznać ze zasadami bezpiecznego korzystania z </a:t>
            </a:r>
            <a:r>
              <a:rPr lang="pl-PL" sz="2400" dirty="0" err="1"/>
              <a:t>internetu</a:t>
            </a:r>
            <a:r>
              <a:rPr lang="pl-PL" sz="2400" dirty="0"/>
              <a:t>. Nauczyciel powinien wraz z uczniami przejrzeć źródła internetowe, które ich umożliwią zrozumieć.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400" dirty="0"/>
              <a:t>Pierwszą część projektu, wyszukiwanie informacji, powinni uczniowie zrealizować częściowo lub w całości na lekcjach w szkole. Nauczyciel powinien pomagać im wybrać odpowiednie informację oraz realizować projekt (prezentację).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34" y="939799"/>
            <a:ext cx="918451" cy="192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8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43" y="3899698"/>
            <a:ext cx="3433576" cy="2261721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b="1" dirty="0"/>
              <a:t/>
            </a:r>
            <a:br>
              <a:rPr lang="sk-SK" sz="4400" b="1" dirty="0"/>
            </a:br>
            <a:r>
              <a:rPr lang="sk-SK" sz="4400" b="1" dirty="0">
                <a:solidFill>
                  <a:schemeClr val="tx1"/>
                </a:solidFill>
              </a:rPr>
              <a:t>PORADNIK DLA </a:t>
            </a:r>
            <a:br>
              <a:rPr lang="sk-SK" sz="4400" b="1" dirty="0">
                <a:solidFill>
                  <a:schemeClr val="tx1"/>
                </a:solidFill>
              </a:rPr>
            </a:br>
            <a:r>
              <a:rPr lang="sk-SK" sz="4400" b="1" dirty="0">
                <a:solidFill>
                  <a:schemeClr val="tx1"/>
                </a:solidFill>
              </a:rPr>
              <a:t>NAUCZYCIELA</a:t>
            </a:r>
            <a:endParaRPr lang="sk-SK" sz="2800" dirty="0">
              <a:solidFill>
                <a:schemeClr val="tx1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777342" y="2642336"/>
            <a:ext cx="8294915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dirty="0"/>
              <a:t>Uczniowie wspólnie przygotują prezentację w programie Power Point, która zawierać będzie informację na temat Bożego Narodzenia, zwyczajów, symbolów, tradycji, korzeniach w naszym kraju, jak i zagranicą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dirty="0"/>
              <a:t>Uczniowie poszczególne informację uzupełnią fotografiami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dirty="0"/>
              <a:t>Druga część – własna twórczość, uczniowie realizują w domu, ale również w szkole (nauczyciel przy tym pomaga)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dirty="0"/>
              <a:t>Pod koniec uczniowie wspólnie prezentują swoją pracę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000" dirty="0"/>
              <a:t>W zależności od możliwości uczniów ma nauczyciel na realizację projektu 2-4 tygodnie (wraz z prezentacją projektu</a:t>
            </a:r>
            <a:r>
              <a:rPr lang="sk-SK" sz="2000" dirty="0"/>
              <a:t>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06" y="2642336"/>
            <a:ext cx="918451" cy="19208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F82B3FC1-E767-45C3-AA6C-D52626F15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87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90000"/>
              <a:lumOff val="1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k-SK" sz="4400" b="1" dirty="0"/>
              <a:t>SPIS TREŚCI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200" dirty="0"/>
              <a:t>   1. </a:t>
            </a:r>
            <a:r>
              <a:rPr lang="pl-PL" sz="3200" dirty="0"/>
              <a:t>Wstęp</a:t>
            </a:r>
          </a:p>
          <a:p>
            <a:pPr marL="0" indent="0">
              <a:buNone/>
            </a:pPr>
            <a:r>
              <a:rPr lang="pl-PL" sz="3200" dirty="0"/>
              <a:t>   2. Zadania</a:t>
            </a:r>
          </a:p>
          <a:p>
            <a:pPr marL="0" indent="0">
              <a:buNone/>
            </a:pPr>
            <a:r>
              <a:rPr lang="pl-PL" sz="3200" dirty="0"/>
              <a:t>   3. Proces</a:t>
            </a:r>
          </a:p>
          <a:p>
            <a:pPr marL="0" indent="0">
              <a:buNone/>
            </a:pPr>
            <a:r>
              <a:rPr lang="pl-PL" sz="3200" dirty="0"/>
              <a:t>   4</a:t>
            </a:r>
            <a:r>
              <a:rPr lang="pl-PL" b="1" dirty="0"/>
              <a:t>. Źródła</a:t>
            </a:r>
          </a:p>
          <a:p>
            <a:pPr marL="0" indent="0">
              <a:buNone/>
            </a:pPr>
            <a:r>
              <a:rPr lang="pl-PL" sz="3200" dirty="0"/>
              <a:t>   5. Ocena</a:t>
            </a:r>
          </a:p>
          <a:p>
            <a:pPr marL="0" indent="0">
              <a:buNone/>
            </a:pPr>
            <a:r>
              <a:rPr lang="pl-PL" sz="3200" dirty="0"/>
              <a:t>   6. Podsumowanie</a:t>
            </a:r>
          </a:p>
          <a:p>
            <a:pPr marL="0" indent="0">
              <a:buNone/>
            </a:pPr>
            <a:r>
              <a:rPr lang="pl-PL" sz="3200" dirty="0"/>
              <a:t>   7. Poradnik dla nauczyciela</a:t>
            </a:r>
          </a:p>
        </p:txBody>
      </p:sp>
    </p:spTree>
    <p:extLst>
      <p:ext uri="{BB962C8B-B14F-4D97-AF65-F5344CB8AC3E}">
        <p14:creationId xmlns:p14="http://schemas.microsoft.com/office/powerpoint/2010/main" val="1916111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WSTĘP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719384" y="242215"/>
            <a:ext cx="829159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Grudzień to czas oczekiwania na najpiękniejsze święta w roku, Boże Narodzenie.</a:t>
            </a:r>
            <a:br>
              <a:rPr lang="pl-PL" sz="2400" dirty="0"/>
            </a:br>
            <a:r>
              <a:rPr lang="pl-PL" sz="2400" dirty="0"/>
              <a:t>Wszyscy w czasie adwentu postrzegamy codzienne życie trochę inaczej. Jakoś więcej dostrzegamy ludzi wokół siebie, błyszczące ozdoby cieszą nasze serca i mamy potrzebę zrobić coś pięknego dla innych ludzi. </a:t>
            </a:r>
            <a:br>
              <a:rPr lang="pl-PL" sz="2400" dirty="0"/>
            </a:br>
            <a:r>
              <a:rPr lang="pl-PL" sz="2400" dirty="0"/>
              <a:t>Słuchamy świątecznych kolęd, które słychać dookoła, dzieci piszą listy do Jezuska, podświadomie życzymy sobie, aby zostały spełnione nasze pragnienia, modlimy się za naszych bliskich i dziękujemy im za wszystko co piękne i dobre! Nawet sobie nie zdajemy sprawy, ile piękna, pięknych myśli i dobrych gestów rodzi się w naszych głowach. </a:t>
            </a:r>
            <a:br>
              <a:rPr lang="pl-PL" sz="2400" dirty="0"/>
            </a:br>
            <a:r>
              <a:rPr lang="pl-PL" sz="2400" dirty="0"/>
              <a:t>Chcemy wiedzieć jak ludzie przeżywają ten magiczny czas w innych częściach świata. Na podstawie naszych pragnień, wiedzy, obserwowania klimatu Bożego Narodzenia wspólnie stworzymy świąteczny numer gazetki.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0" y="979849"/>
            <a:ext cx="120015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2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ZADANIE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1123837"/>
            <a:ext cx="82605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400" dirty="0"/>
              <a:t>Zadanie składa się z 2 części. W pierwszej części będziemy pracować </a:t>
            </a:r>
            <a:r>
              <a:rPr lang="pl-PL" sz="2400" b="1" dirty="0"/>
              <a:t>w grupach</a:t>
            </a:r>
            <a:r>
              <a:rPr lang="pl-PL" sz="2400" dirty="0"/>
              <a:t>, w drugiej to będzie </a:t>
            </a:r>
            <a:r>
              <a:rPr lang="pl-PL" sz="2400" b="1" dirty="0"/>
              <a:t>praca indywidualna</a:t>
            </a:r>
            <a:r>
              <a:rPr lang="pl-PL" sz="2400" dirty="0"/>
              <a:t>. </a:t>
            </a:r>
          </a:p>
          <a:p>
            <a:pPr algn="just"/>
            <a:endParaRPr lang="pl-PL" sz="2400" dirty="0"/>
          </a:p>
          <a:p>
            <a:pPr marL="457200" indent="-457200" algn="just">
              <a:buAutoNum type="arabicPeriod"/>
            </a:pPr>
            <a:r>
              <a:rPr lang="pl-PL" sz="2400" b="1" dirty="0">
                <a:solidFill>
                  <a:srgbClr val="00B0F0"/>
                </a:solidFill>
              </a:rPr>
              <a:t>CZĘŚĆ – PRACA W GRUPACH: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Podzielimy się do 2 grup, zadaniem każdej grupy będzie opracować zadanie  (z podziałem do grup pomoże nauczyciel.)</a:t>
            </a:r>
          </a:p>
          <a:p>
            <a:pPr algn="just"/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208" y="4275055"/>
            <a:ext cx="1515141" cy="137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ZADANIE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502617" y="856357"/>
            <a:ext cx="832259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AutoNum type="arabicPeriod"/>
            </a:pPr>
            <a:r>
              <a:rPr lang="sk-SK" sz="2400" b="1" dirty="0"/>
              <a:t>GRUPA</a:t>
            </a:r>
          </a:p>
          <a:p>
            <a:r>
              <a:rPr lang="pl-PL" sz="2400" b="1" dirty="0"/>
              <a:t>Zadanie nr 1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Waszym zadaniem będzie przygotować prezentację, tematem której będzie to, jak obchodzą święta Bożego Narodzenia  w innych krajach oraz jakie są zwyczaje i tradycję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świąteczne w naszym kraju. </a:t>
            </a:r>
          </a:p>
          <a:p>
            <a:pPr algn="just"/>
            <a:endParaRPr lang="sk-SK" sz="2400" dirty="0"/>
          </a:p>
          <a:p>
            <a:pPr algn="just"/>
            <a:r>
              <a:rPr lang="pl-PL" sz="2400" b="1" dirty="0"/>
              <a:t>Zadanie nr 2</a:t>
            </a:r>
            <a:endParaRPr lang="sk-SK" sz="2400" b="1" dirty="0"/>
          </a:p>
          <a:p>
            <a:pPr algn="just">
              <a:lnSpc>
                <a:spcPct val="150000"/>
              </a:lnSpc>
            </a:pPr>
            <a:r>
              <a:rPr lang="sk-SK" sz="2400" dirty="0"/>
              <a:t>W tej </a:t>
            </a:r>
            <a:r>
              <a:rPr lang="pl-PL" sz="2400" dirty="0"/>
              <a:t>części </a:t>
            </a:r>
            <a:r>
              <a:rPr lang="sk-SK" sz="2400" dirty="0"/>
              <a:t>zadania </a:t>
            </a:r>
            <a:r>
              <a:rPr lang="pl-PL" sz="2400" dirty="0"/>
              <a:t>będziecie wyszukiwać </a:t>
            </a:r>
            <a:r>
              <a:rPr lang="sk-SK" sz="2400" dirty="0"/>
              <a:t>i </a:t>
            </a:r>
            <a:r>
              <a:rPr lang="sk-SK" sz="2400" dirty="0" err="1"/>
              <a:t>mo</a:t>
            </a:r>
            <a:r>
              <a:rPr lang="pl-PL" sz="2400" dirty="0" err="1"/>
              <a:t>żecie</a:t>
            </a:r>
            <a:r>
              <a:rPr lang="pl-PL" sz="2400" dirty="0"/>
              <a:t> również sami wymyśleć bożonarodzeniowe życzenia i wierszyki</a:t>
            </a:r>
            <a:r>
              <a:rPr lang="sk-SK" sz="2400" dirty="0"/>
              <a:t>. Z nich </a:t>
            </a:r>
            <a:r>
              <a:rPr lang="pl-PL" sz="2400" dirty="0"/>
              <a:t>stworzymy krótką książeczkę, która będzie częścią prezentacji.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7" b="9685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27" y="2889582"/>
            <a:ext cx="957486" cy="10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76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ZADANIE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1123837"/>
            <a:ext cx="829159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2. GRUPA </a:t>
            </a:r>
          </a:p>
          <a:p>
            <a:r>
              <a:rPr lang="sk-SK" sz="2400" b="1" dirty="0"/>
              <a:t>Zadanie </a:t>
            </a:r>
            <a:r>
              <a:rPr lang="sk-SK" sz="2400" b="1" dirty="0" err="1"/>
              <a:t>nr</a:t>
            </a:r>
            <a:r>
              <a:rPr lang="sk-SK" sz="2400" b="1" dirty="0"/>
              <a:t> 1</a:t>
            </a:r>
          </a:p>
          <a:p>
            <a:pPr>
              <a:lnSpc>
                <a:spcPct val="150000"/>
              </a:lnSpc>
            </a:pPr>
            <a:r>
              <a:rPr lang="sk-SK" sz="2400" dirty="0" err="1"/>
              <a:t>Waszym</a:t>
            </a:r>
            <a:r>
              <a:rPr lang="sk-SK" sz="2400" dirty="0"/>
              <a:t> </a:t>
            </a:r>
            <a:r>
              <a:rPr lang="sk-SK" sz="2400" dirty="0" err="1"/>
              <a:t>zadaniem</a:t>
            </a:r>
            <a:r>
              <a:rPr lang="sk-SK" sz="2400" dirty="0"/>
              <a:t> b</a:t>
            </a:r>
            <a:r>
              <a:rPr lang="pl-PL" sz="2400" dirty="0" err="1"/>
              <a:t>ędzie</a:t>
            </a:r>
            <a:r>
              <a:rPr lang="pl-PL" sz="2400" dirty="0"/>
              <a:t> przygotować prezentację o tym, gdzie sięgają korzenie tych świąt</a:t>
            </a:r>
          </a:p>
          <a:p>
            <a:pPr>
              <a:lnSpc>
                <a:spcPct val="150000"/>
              </a:lnSpc>
            </a:pPr>
            <a:r>
              <a:rPr lang="sk-SK" sz="2400" dirty="0"/>
              <a:t> – </a:t>
            </a:r>
            <a:r>
              <a:rPr lang="pl-PL" sz="2400" dirty="0"/>
              <a:t>Spojrzenie wsteczne.</a:t>
            </a:r>
          </a:p>
          <a:p>
            <a:endParaRPr lang="sk-SK" sz="2400" dirty="0"/>
          </a:p>
          <a:p>
            <a:r>
              <a:rPr lang="pl-PL" sz="2400" b="1" dirty="0"/>
              <a:t>Zadanie nr 2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W zadaniu tym będziemy wyszukiwać świąteczne prawa </a:t>
            </a:r>
            <a:r>
              <a:rPr lang="pl-PL" sz="2400" dirty="0" err="1"/>
              <a:t>Murphie</a:t>
            </a:r>
            <a:r>
              <a:rPr lang="pl-PL" sz="2400" dirty="0"/>
              <a:t>-go i stworzymy swoje własne życzenia świąteczne. Podobnie jak pierwsza grupa stworzymy książkę, która będzie częścią prezentacji.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2" y="1824228"/>
            <a:ext cx="1704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ZADANIE</a:t>
            </a:r>
            <a:r>
              <a:rPr lang="sk-SK" sz="4400" dirty="0"/>
              <a:t> 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2107769"/>
            <a:ext cx="83070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b="1" dirty="0">
                <a:solidFill>
                  <a:srgbClr val="00B0F0"/>
                </a:solidFill>
              </a:rPr>
              <a:t>2 </a:t>
            </a:r>
            <a:r>
              <a:rPr lang="pl-PL" sz="2400" b="1" dirty="0">
                <a:solidFill>
                  <a:srgbClr val="00B0F0"/>
                </a:solidFill>
              </a:rPr>
              <a:t>część–  PRACA INDYWIDUALNA: 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Twórczość własna</a:t>
            </a:r>
          </a:p>
          <a:p>
            <a:pPr algn="just">
              <a:lnSpc>
                <a:spcPct val="150000"/>
              </a:lnSpc>
            </a:pPr>
            <a:r>
              <a:rPr lang="pl-PL" sz="2400" dirty="0"/>
              <a:t>Po ukończeniu prezentacji spróbujemy stworzyć swoją modlitwę i narysować do niej obrazek. Modlitwa stanie się również częścią prezentacji. </a:t>
            </a:r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sk-SK" sz="2400" dirty="0"/>
              <a:t> 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462" y="4226546"/>
            <a:ext cx="2200275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9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52" y="1123837"/>
            <a:ext cx="2947482" cy="4601183"/>
          </a:xfrm>
        </p:spPr>
        <p:txBody>
          <a:bodyPr>
            <a:normAutofit/>
          </a:bodyPr>
          <a:lstStyle/>
          <a:p>
            <a:pPr algn="ctr"/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r>
              <a:rPr lang="sk-SK" sz="2800" dirty="0"/>
              <a:t>PLAN DZIAŁANIA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425125" y="977604"/>
            <a:ext cx="832259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pl-PL" sz="2400" dirty="0"/>
              <a:t>1 aż 2 tydzień roboczy:  </a:t>
            </a:r>
          </a:p>
          <a:p>
            <a:pPr algn="just"/>
            <a:r>
              <a:rPr lang="pl-PL" sz="2400" dirty="0"/>
              <a:t>                 (</a:t>
            </a:r>
            <a:r>
              <a:rPr lang="pl-PL" sz="2400" i="1" dirty="0"/>
              <a:t>praca w grupach)</a:t>
            </a:r>
          </a:p>
          <a:p>
            <a:pPr algn="just"/>
            <a:endParaRPr lang="sk-SK" sz="2400" dirty="0"/>
          </a:p>
          <a:p>
            <a:pPr algn="just"/>
            <a:r>
              <a:rPr lang="sk-SK" sz="2400" dirty="0"/>
              <a:t> </a:t>
            </a:r>
            <a:r>
              <a:rPr lang="pl-PL" sz="2400" dirty="0"/>
              <a:t>• Zapoznanie się z treścią zadania</a:t>
            </a:r>
            <a:br>
              <a:rPr lang="pl-PL" sz="2400" dirty="0"/>
            </a:br>
            <a:r>
              <a:rPr lang="pl-PL" sz="2400" dirty="0"/>
              <a:t>• Zapoznanie się z zasadami pracy ze źródłami internetowymi i innymi źródłami, wybór najważniejszych informacji i źródeł.</a:t>
            </a:r>
            <a:br>
              <a:rPr lang="pl-PL" sz="2400" dirty="0"/>
            </a:br>
            <a:r>
              <a:rPr lang="pl-PL" sz="2400" dirty="0"/>
              <a:t>• Realizacja planu roboczego w obu grupach, biorąca pod uwagę wymaganą treść.</a:t>
            </a:r>
            <a:endParaRPr lang="sk-SK" sz="24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375" y="5331320"/>
            <a:ext cx="1218956" cy="7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7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4400" b="1" dirty="0"/>
              <a:t>PROCES</a:t>
            </a:r>
            <a:r>
              <a:rPr lang="sk-SK" sz="4400" dirty="0"/>
              <a:t> </a:t>
            </a:r>
            <a:br>
              <a:rPr lang="sk-SK" sz="4400" dirty="0"/>
            </a:br>
            <a:r>
              <a:rPr lang="sk-SK" sz="2800" dirty="0"/>
              <a:t>PLAN DZIAŁALNO</a:t>
            </a:r>
            <a:r>
              <a:rPr lang="pl-PL" sz="2800" dirty="0"/>
              <a:t>ŚCI</a:t>
            </a:r>
            <a:endParaRPr lang="sk-SK" sz="2800" dirty="0"/>
          </a:p>
        </p:txBody>
      </p:sp>
      <p:sp>
        <p:nvSpPr>
          <p:cNvPr id="3" name="BlokTextu 2"/>
          <p:cNvSpPr txBox="1"/>
          <p:nvPr/>
        </p:nvSpPr>
        <p:spPr>
          <a:xfrm>
            <a:off x="3409627" y="759418"/>
            <a:ext cx="8338088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endParaRPr lang="sk-SK" sz="2400" dirty="0"/>
          </a:p>
          <a:p>
            <a:pPr algn="just"/>
            <a:r>
              <a:rPr lang="pl-PL" sz="2400" b="1" dirty="0"/>
              <a:t>3 tydzień roboczy</a:t>
            </a:r>
            <a:r>
              <a:rPr lang="pl-PL" sz="2400" dirty="0"/>
              <a:t>: </a:t>
            </a:r>
          </a:p>
          <a:p>
            <a:pPr algn="just"/>
            <a:r>
              <a:rPr lang="pl-PL" sz="2400" dirty="0"/>
              <a:t>     (</a:t>
            </a:r>
            <a:r>
              <a:rPr lang="pl-PL" sz="2400" i="1" dirty="0"/>
              <a:t>praca w grupach)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Opracowanie zadań grupowych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Przygotowanie prezentacji multimedialnej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l-PL" sz="2400" dirty="0"/>
          </a:p>
          <a:p>
            <a:pPr algn="just"/>
            <a:r>
              <a:rPr lang="pl-PL" sz="2400" b="1" dirty="0"/>
              <a:t>4 tydzień roboczy</a:t>
            </a:r>
            <a:r>
              <a:rPr lang="pl-PL" sz="2400" dirty="0"/>
              <a:t>:  </a:t>
            </a:r>
          </a:p>
          <a:p>
            <a:pPr algn="just"/>
            <a:r>
              <a:rPr lang="pl-PL" sz="2400" i="1" dirty="0"/>
              <a:t>     (indywidualna praca uczniów w domu)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Opracowanie zadań indywidualnych – własna twórczość– modlitwa, ilustracja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Ukończenie prezentacji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400" dirty="0"/>
              <a:t>Prezentacja zadania na forum klasowym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  <a:p>
            <a:pPr algn="just"/>
            <a:endParaRPr lang="sk-SK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algn="just"/>
            <a:endParaRPr lang="sk-SK" sz="24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10579252"/>
      </p:ext>
    </p:extLst>
  </p:cSld>
  <p:clrMapOvr>
    <a:masterClrMapping/>
  </p:clrMapOvr>
</p:sld>
</file>

<file path=ppt/theme/theme1.xml><?xml version="1.0" encoding="utf-8"?>
<a:theme xmlns:a="http://schemas.openxmlformats.org/drawingml/2006/main" name="Rám">
  <a:themeElements>
    <a:clrScheme name="Rám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ám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ám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TM03457475[[fn=Rám]]</Template>
  <TotalTime>571</TotalTime>
  <Words>1016</Words>
  <Application>Microsoft Office PowerPoint</Application>
  <PresentationFormat>Panoramiczny</PresentationFormat>
  <Paragraphs>164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Arial</vt:lpstr>
      <vt:lpstr>Calibri</vt:lpstr>
      <vt:lpstr>Corbel</vt:lpstr>
      <vt:lpstr>Lucida Sans Unicode</vt:lpstr>
      <vt:lpstr>Mangal</vt:lpstr>
      <vt:lpstr>Times New Roman</vt:lpstr>
      <vt:lpstr>Trebuchet MS</vt:lpstr>
      <vt:lpstr>Wingdings 2</vt:lpstr>
      <vt:lpstr>Rám</vt:lpstr>
      <vt:lpstr>GAZETKA BOŻONARODZENIOWA</vt:lpstr>
      <vt:lpstr>SPIS TREŚCI</vt:lpstr>
      <vt:lpstr>WSTĘP </vt:lpstr>
      <vt:lpstr>ZADANIE </vt:lpstr>
      <vt:lpstr>ZADANIE </vt:lpstr>
      <vt:lpstr>ZADANIE </vt:lpstr>
      <vt:lpstr>ZADANIE </vt:lpstr>
      <vt:lpstr>PROCES  PLAN DZIAŁANIA</vt:lpstr>
      <vt:lpstr>PROCES  PLAN DZIAŁALNOŚCI</vt:lpstr>
      <vt:lpstr> PROCES  </vt:lpstr>
      <vt:lpstr> PROCES  </vt:lpstr>
      <vt:lpstr> Źródła  </vt:lpstr>
      <vt:lpstr>OCENA </vt:lpstr>
      <vt:lpstr>OCENA </vt:lpstr>
      <vt:lpstr>OCENA </vt:lpstr>
      <vt:lpstr> PODSUMOWANIE  </vt:lpstr>
      <vt:lpstr> Podsumowanie  </vt:lpstr>
      <vt:lpstr> PORADNIK DLA NAUCZYCIELA</vt:lpstr>
      <vt:lpstr> PORADNIK DLA  NAUCZYCIELA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VIANOČNÝ ČASOPIS</dc:title>
  <dc:creator>Interaktívna Tabuľa 16</dc:creator>
  <cp:lastModifiedBy>Anna Basta</cp:lastModifiedBy>
  <cp:revision>72</cp:revision>
  <dcterms:created xsi:type="dcterms:W3CDTF">2018-04-27T19:29:03Z</dcterms:created>
  <dcterms:modified xsi:type="dcterms:W3CDTF">2020-01-21T13:58:18Z</dcterms:modified>
</cp:coreProperties>
</file>