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  <p:sldMasterId id="2147483918" r:id="rId2"/>
  </p:sldMasterIdLst>
  <p:notesMasterIdLst>
    <p:notesMasterId r:id="rId21"/>
  </p:notesMasterIdLst>
  <p:sldIdLst>
    <p:sldId id="256" r:id="rId3"/>
    <p:sldId id="257" r:id="rId4"/>
    <p:sldId id="258" r:id="rId5"/>
    <p:sldId id="259" r:id="rId6"/>
    <p:sldId id="269" r:id="rId7"/>
    <p:sldId id="268" r:id="rId8"/>
    <p:sldId id="276" r:id="rId9"/>
    <p:sldId id="261" r:id="rId10"/>
    <p:sldId id="262" r:id="rId11"/>
    <p:sldId id="263" r:id="rId12"/>
    <p:sldId id="271" r:id="rId13"/>
    <p:sldId id="273" r:id="rId14"/>
    <p:sldId id="275" r:id="rId15"/>
    <p:sldId id="274" r:id="rId16"/>
    <p:sldId id="264" r:id="rId17"/>
    <p:sldId id="267" r:id="rId18"/>
    <p:sldId id="265" r:id="rId19"/>
    <p:sldId id="266" r:id="rId2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61" autoAdjust="0"/>
    <p:restoredTop sz="94533" autoAdjust="0"/>
  </p:normalViewPr>
  <p:slideViewPr>
    <p:cSldViewPr snapToGrid="0">
      <p:cViewPr varScale="1">
        <p:scale>
          <a:sx n="74" d="100"/>
          <a:sy n="74" d="100"/>
        </p:scale>
        <p:origin x="72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07EDA-C424-4DAA-BF72-2BDFEDC2A50F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FA7B87-5E16-4EBA-9302-7D0509B8BB3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8323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FA7B87-5E16-4EBA-9302-7D0509B8BB3A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664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1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61186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3057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62449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56133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135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0703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68809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5384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89723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7817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50555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7089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5121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840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797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3913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510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418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3802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958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949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9249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87A17FD-613E-4264-9DD2-D964797A0C3A}" type="datetimeFigureOut">
              <a:rPr lang="pl-PL" smtClean="0"/>
              <a:t>16.01.2020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60E54F-B1EB-43DE-8B0E-5738EBC4BA7B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215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pl/" TargetMode="External"/><Relationship Id="rId3" Type="http://schemas.openxmlformats.org/officeDocument/2006/relationships/hyperlink" Target="http://www.historiasztuki.com.pl/strony/009-02-00-HISTORIA-MODY.html" TargetMode="External"/><Relationship Id="rId7" Type="http://schemas.openxmlformats.org/officeDocument/2006/relationships/hyperlink" Target="http://www.historiamody.cba.pl/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://little-lilu.blogspot.com/2014/06/historia-mody-oczami-laika.html" TargetMode="External"/><Relationship Id="rId5" Type="http://schemas.openxmlformats.org/officeDocument/2006/relationships/hyperlink" Target="http://polki.pl/moda-i-uroda/trendy-sezonu,slawni-projektanci-top-20,10081091,artykul.html" TargetMode="External"/><Relationship Id="rId10" Type="http://schemas.openxmlformats.org/officeDocument/2006/relationships/hyperlink" Target="https://www.youtube.com/watch?v=8dQ69uXYuos" TargetMode="External"/><Relationship Id="rId4" Type="http://schemas.openxmlformats.org/officeDocument/2006/relationships/hyperlink" Target="https://pl.wikipedia.org/wiki/Kategoria:Projektanci_mody" TargetMode="External"/><Relationship Id="rId9" Type="http://schemas.openxmlformats.org/officeDocument/2006/relationships/hyperlink" Target="https://www.youtube.com/watch?v=FRROpc1X7VU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148714" y="2948258"/>
            <a:ext cx="4009737" cy="961484"/>
          </a:xfrm>
        </p:spPr>
        <p:txBody>
          <a:bodyPr>
            <a:noAutofit/>
          </a:bodyPr>
          <a:lstStyle/>
          <a:p>
            <a:r>
              <a:rPr lang="pl-PL" sz="5000" dirty="0"/>
              <a:t>ŚWIAT MODY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>
            <a:normAutofit fontScale="85000" lnSpcReduction="20000"/>
          </a:bodyPr>
          <a:lstStyle/>
          <a:p>
            <a:r>
              <a:rPr lang="pl-PL" dirty="0"/>
              <a:t>Web Quest przeznaczony dla  klas gimnazjalnych, do realizacji na zajęciach technicznych- moduł krawiectwo, lekcjach z wychowawcą i wiedzy o społeczeństwie</a:t>
            </a:r>
          </a:p>
          <a:p>
            <a:r>
              <a:rPr lang="pl-PL" dirty="0"/>
              <a:t>Autor: Elżbieta Jeż</a:t>
            </a:r>
          </a:p>
        </p:txBody>
      </p:sp>
      <p:pic>
        <p:nvPicPr>
          <p:cNvPr id="1026" name="Picture 2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0885" y="2625213"/>
            <a:ext cx="2847452" cy="1689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C553BD18-BF16-4D32-BEEA-BC94A6959B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5720"/>
            <a:ext cx="12192000" cy="250297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073" y="6206845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12122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– II/III TYDZIEŃ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/>
              <a:t> Przygotowanie prezentacji multimedialnej</a:t>
            </a:r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/>
              <a:t> Przygotowanie LAPBOOK’A</a:t>
            </a:r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/>
              <a:t> Zaprezentowanie zadań przez uczniów obu grup</a:t>
            </a:r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/>
              <a:t> Debata dotycząca zmieniającego się świata mody przez obie grupy</a:t>
            </a:r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/>
              <a:t> Ocena pracy uczniów</a:t>
            </a:r>
          </a:p>
          <a:p>
            <a:endParaRPr lang="pl-PL" sz="2400" dirty="0"/>
          </a:p>
        </p:txBody>
      </p:sp>
      <p:pic>
        <p:nvPicPr>
          <p:cNvPr id="6" name="Picture 2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278" y="258467"/>
            <a:ext cx="2715402" cy="190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7801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</a:t>
            </a:r>
          </a:p>
        </p:txBody>
      </p:sp>
      <p:pic>
        <p:nvPicPr>
          <p:cNvPr id="8198" name="Picture 6" descr="Znalezione obrazy dla zapytania lupa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1242" y="286603"/>
            <a:ext cx="1454438" cy="1450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ymbol zastępczy zawartości 2"/>
          <p:cNvSpPr txBox="1">
            <a:spLocks/>
          </p:cNvSpPr>
          <p:nvPr/>
        </p:nvSpPr>
        <p:spPr>
          <a:xfrm>
            <a:off x="1097280" y="2019885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/>
              <a:t> </a:t>
            </a:r>
            <a:r>
              <a:rPr lang="pl-PL" sz="2400" dirty="0">
                <a:hlinkClick r:id="rId3"/>
              </a:rPr>
              <a:t>http://www.historiasztuki.com.pl/strony/009-02-00-HISTORIA-MODY.html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>
                <a:hlinkClick r:id="rId4"/>
              </a:rPr>
              <a:t>https://pl.wikipedia.org/wiki/Kategoria:Projektanci_mody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>
                <a:hlinkClick r:id="rId5"/>
              </a:rPr>
              <a:t>http://polki.pl/moda-i-uroda/trendy-sezonu,slawni-projektanci-top-20,10081091,artykul.html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>
                <a:hlinkClick r:id="rId6"/>
              </a:rPr>
              <a:t>http://little-lilu.blogspot.com/2014/06/historia-mody-oczami-laika.html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>
                <a:hlinkClick r:id="rId7"/>
              </a:rPr>
              <a:t>http://www.historiamody.cba.pl/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>
                <a:hlinkClick r:id="rId8"/>
              </a:rPr>
              <a:t>https://www.google.pl/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>
                <a:hlinkClick r:id="rId9"/>
              </a:rPr>
              <a:t>https://www.youtube.com/watch?v=FRROpc1X7VU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r>
              <a:rPr lang="pl-PL" sz="2400" dirty="0">
                <a:hlinkClick r:id="rId10"/>
              </a:rPr>
              <a:t>https://www.youtube.com/watch?v=8dQ69uXYuos</a:t>
            </a:r>
            <a:endParaRPr lang="pl-PL" sz="2400" dirty="0"/>
          </a:p>
          <a:p>
            <a:pPr marL="365125" indent="-365125">
              <a:buFont typeface="Courier New" panose="02070309020205020404" pitchFamily="49" charset="0"/>
              <a:buChar char="o"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955031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xmlns="" id="{47C0939D-CE6E-42C6-A227-FBFE459E98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7506897"/>
              </p:ext>
            </p:extLst>
          </p:nvPr>
        </p:nvGraphicFramePr>
        <p:xfrm>
          <a:off x="1652904" y="2123951"/>
          <a:ext cx="8947152" cy="3327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88">
                  <a:extLst>
                    <a:ext uri="{9D8B030D-6E8A-4147-A177-3AD203B41FA5}">
                      <a16:colId xmlns:a16="http://schemas.microsoft.com/office/drawing/2014/main" xmlns="" val="603233292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xmlns="" val="2456499284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xmlns="" val="4137178614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xmlns="" val="11581293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</a:rPr>
                        <a:t>Liczba punktów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63029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Zawartość merytoryczna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Niepełne informacje.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Informacje nie na temat. Błędne informacje.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Słabe wykorzystanie źródeł.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Dobre, poprawne informacji. Ewentualnie niewielkie błędy.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Informacje na temat. Dobre wykorzystanie źródeł.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Pełne informacje.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Informacje na temat. 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Wyczerpujące wykorzystanie podanych źródeł, ewentualnie inne źródła.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1366913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Wrażenia estetyczne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Prezentacja mało czytelna, nieestetyczna.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Informacje podane w sposób chaotyczny.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Prezentacja ładna, czytelna</a:t>
                      </a:r>
                      <a:r>
                        <a:rPr lang="pl-PL" sz="1400" b="0" i="0" u="none" strike="noStrike" kern="1200" baseline="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, estetyczna.</a:t>
                      </a:r>
                      <a:endParaRPr lang="pl-PL" sz="1400" b="0" i="0" u="none" strike="noStrike" kern="1200" dirty="0">
                        <a:solidFill>
                          <a:schemeClr val="tx1"/>
                        </a:solidFill>
                        <a:latin typeface="Trebuchet MS" pitchFamily="34"/>
                        <a:ea typeface="Lucida Sans Unicode" pitchFamily="2"/>
                        <a:cs typeface="Mangal" pitchFamily="2"/>
                      </a:endParaRP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Dobre rozplanowanie informacji.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Prezentacja bardzo  estetyczna, czytelna, przejrzysta, zachęcająca do zapoznania się z nim.</a:t>
                      </a:r>
                    </a:p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Dobre rozplanowanie informacji na stronie. Dobrze dobrana grafika.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751365071"/>
                  </a:ext>
                </a:extLst>
              </a:tr>
            </a:tbl>
          </a:graphicData>
        </a:graphic>
      </p:graphicFrame>
      <p:pic>
        <p:nvPicPr>
          <p:cNvPr id="6" name="Picture 4" descr="Znalezione obrazy dla zapytania podsumowan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172" y="218408"/>
            <a:ext cx="2319508" cy="153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8996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xmlns="" id="{F4AC31F3-2493-490A-898E-5334C50AC27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0780983"/>
              </p:ext>
            </p:extLst>
          </p:nvPr>
        </p:nvGraphicFramePr>
        <p:xfrm>
          <a:off x="1652904" y="2067681"/>
          <a:ext cx="8947152" cy="3516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788">
                  <a:extLst>
                    <a:ext uri="{9D8B030D-6E8A-4147-A177-3AD203B41FA5}">
                      <a16:colId xmlns:a16="http://schemas.microsoft.com/office/drawing/2014/main" xmlns="" val="309094376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xmlns="" val="2092842960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xmlns="" val="651643740"/>
                    </a:ext>
                  </a:extLst>
                </a:gridCol>
                <a:gridCol w="2236788">
                  <a:extLst>
                    <a:ext uri="{9D8B030D-6E8A-4147-A177-3AD203B41FA5}">
                      <a16:colId xmlns:a16="http://schemas.microsoft.com/office/drawing/2014/main" xmlns="" val="1575811211"/>
                    </a:ext>
                  </a:extLst>
                </a:gridCol>
              </a:tblGrid>
              <a:tr h="252795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1" i="0" u="none" strike="noStrike" kern="1200" dirty="0">
                          <a:solidFill>
                            <a:schemeClr val="bg1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Liczba punktów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1" i="0" u="none" strike="noStrike" kern="1200" dirty="0">
                          <a:solidFill>
                            <a:schemeClr val="bg1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1" i="0" u="none" strike="noStrike" kern="1200" dirty="0">
                          <a:solidFill>
                            <a:schemeClr val="bg1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800" b="1" i="0" u="none" strike="noStrike" kern="1200" dirty="0">
                          <a:solidFill>
                            <a:schemeClr val="bg1"/>
                          </a:solidFill>
                          <a:latin typeface="+mj-lt"/>
                          <a:ea typeface="Lucida Sans Unicode" pitchFamily="2"/>
                          <a:cs typeface="Mangal" pitchFamily="2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91436279"/>
                  </a:ext>
                </a:extLst>
              </a:tr>
              <a:tr h="1080439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Zaangażowanie grupy w pracę  </a:t>
                      </a:r>
                      <a:b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</a:b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</a:t>
                      </a:r>
                      <a:b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</a:b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 umiejętność współpracy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Brak zaangażowania wszystkich członków grupy w pracę i kreatywną współpracę.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Dobre zaangażowanie w pracę wszystkich członków grupy. Umiejętność współpracy na zadawalającym poziomie.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Pełne zaangażowanie w pracę wszystkich członków grupy. Wzajemne motywowanie się do pracy. Umiejętność współpracy w grupie na wysokim poziomie.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259267264"/>
                  </a:ext>
                </a:extLst>
              </a:tr>
              <a:tr h="498664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Indywidualne zaangażowanie członków grupy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Małe zaangażowanie.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Zaangażowanie na zadawalającym poziomie.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Bardzo dobre zaangażowanie.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951869754"/>
                  </a:ext>
                </a:extLst>
              </a:tr>
              <a:tr h="742760"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6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Pytania po prezentacji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Mała aktywność w odpowiadaniu na pytania.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Zadawalające odpowiedzi na pytania.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pl-PL" sz="1400" b="0" i="0" u="none" strike="noStrike" kern="1200" dirty="0">
                          <a:solidFill>
                            <a:schemeClr val="tx1"/>
                          </a:solidFill>
                          <a:latin typeface="Trebuchet MS" pitchFamily="34"/>
                          <a:ea typeface="Lucida Sans Unicode" pitchFamily="2"/>
                          <a:cs typeface="Mangal" pitchFamily="2"/>
                        </a:rPr>
                        <a:t>Pełne, satysfakcjonujące, poszerzone odpowiedzi na pytania.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676079968"/>
                  </a:ext>
                </a:extLst>
              </a:tr>
            </a:tbl>
          </a:graphicData>
        </a:graphic>
      </p:graphicFrame>
      <p:pic>
        <p:nvPicPr>
          <p:cNvPr id="12292" name="Picture 4" descr="Znalezione obrazy dla zapytania podsumowan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6172" y="218408"/>
            <a:ext cx="2319508" cy="153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5321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</a:t>
            </a:r>
          </a:p>
        </p:txBody>
      </p:sp>
      <p:graphicFrame>
        <p:nvGraphicFramePr>
          <p:cNvPr id="5" name="Symbol zastępczy zawartości 3">
            <a:extLst>
              <a:ext uri="{FF2B5EF4-FFF2-40B4-BE49-F238E27FC236}">
                <a16:creationId xmlns:a16="http://schemas.microsoft.com/office/drawing/2014/main" xmlns="" id="{05C7DBC9-F798-4E2B-8D27-5776288BD9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347396"/>
              </p:ext>
            </p:extLst>
          </p:nvPr>
        </p:nvGraphicFramePr>
        <p:xfrm>
          <a:off x="1652905" y="2756727"/>
          <a:ext cx="8947150" cy="3114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xmlns="" val="1676626479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xmlns="" val="30232115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+mj-lt"/>
                        </a:rPr>
                        <a:t>PUNKTY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latin typeface="+mj-lt"/>
                        </a:rPr>
                        <a:t>OCENA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42666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&lt;6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niedostateczna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69198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6-8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dopuszczająca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4985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9-10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dostateczna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08361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11-12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dobra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214700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13-14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bardzo dobra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19818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400" dirty="0">
                          <a:latin typeface="+mj-lt"/>
                        </a:rPr>
                        <a:t>celująca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68877750"/>
                  </a:ext>
                </a:extLst>
              </a:tr>
            </a:tbl>
          </a:graphicData>
        </a:graphic>
      </p:graphicFrame>
      <p:pic>
        <p:nvPicPr>
          <p:cNvPr id="11272" name="Picture 8" descr="Znalezione obrazy dla zapytania punktac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7495" y="286603"/>
            <a:ext cx="2078185" cy="2078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304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Prezentacja multimedialna jest narzędziem często wykorzystywanym podczas różnego rodzaju prezentacji produktów, tematów czy badań. Pozwala w łatwy, szybki i obrazowy sposób przedstawić omawiane zagadnienie.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Realizując tego Web </a:t>
            </a:r>
            <a:r>
              <a:rPr lang="pl-PL" sz="2400" dirty="0" err="1"/>
              <a:t>Questa</a:t>
            </a:r>
            <a:r>
              <a:rPr lang="pl-PL" sz="2400" dirty="0"/>
              <a:t> poznaliście sposób prezentowania siebie i swojej pracy. Dodatkowo mogliście zapoznać się z różnymi trendami mody rozwijającymi się na przestrzeni lat.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Nauczyliście się wyciągać wnioski z przygotowanych materiałów, dzięki czemu mogliście wziąć udział w merytorycznej rozmowie na tematy realizowane podczas Web Questu.</a:t>
            </a:r>
          </a:p>
        </p:txBody>
      </p:sp>
    </p:spTree>
    <p:extLst>
      <p:ext uri="{BB962C8B-B14F-4D97-AF65-F5344CB8AC3E}">
        <p14:creationId xmlns:p14="http://schemas.microsoft.com/office/powerpoint/2010/main" val="3353309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Dzięki pracy w grupie będzie Wam łatwiej w przyszłości odnaleźć się w pracy zawodowej, ponieważ będziecie potrafili mądrze i odpowiedzialnie podzielić się obowiązkami i zadaniami.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Sprawdziliście swoje umiejętności prezentowania własnych poglądów oraz dyskusji na ich temat przed publicznością.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Wykonując zadanie poznaliście sposoby pozyskiwania informacji ze źródeł internetowych.</a:t>
            </a:r>
          </a:p>
          <a:p>
            <a:pPr algn="just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65285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PORADNIK DLA NAUCZYCIELA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Nauczyciel, podczas podziału klasy na grupy powinien wziąć pod uwagę możliwości i umiejętności każdego ucznia z osobna.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Nauczyciel,  musi sprawować odpowiedni nadzór nad realizowanymi pracami tak, aby każda z grup wykonywała powierzone zadanie w prawidłowy sposób.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Nauczyciel, musi moderować dyskusję tak, aby była ona konstruktywna oraz opierała się na wcześniej przygotowanych materiałach.</a:t>
            </a:r>
          </a:p>
        </p:txBody>
      </p:sp>
    </p:spTree>
    <p:extLst>
      <p:ext uri="{BB962C8B-B14F-4D97-AF65-F5344CB8AC3E}">
        <p14:creationId xmlns:p14="http://schemas.microsoft.com/office/powerpoint/2010/main" val="1502298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23780" y="2590702"/>
            <a:ext cx="10058400" cy="1039927"/>
          </a:xfrm>
        </p:spPr>
        <p:txBody>
          <a:bodyPr>
            <a:normAutofit/>
          </a:bodyPr>
          <a:lstStyle/>
          <a:p>
            <a:r>
              <a:rPr lang="pl-PL" sz="4400" dirty="0"/>
              <a:t>PORADNIK DLA NAUCZYCIELA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323780" y="3664376"/>
            <a:ext cx="10018713" cy="1704877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dirty="0"/>
              <a:t>Część zadania może być wykonywana w domu - z pomocą rodziców lub dziadków – pozwoli to uwzględnić modę z wcześniejszych lat.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dirty="0"/>
              <a:t>Zadanie nie powinno być realizowane dłużej niż 2-3 tygodnie – pozwoli to na szybszą i bardziej skuteczną pracę uczniów. </a:t>
            </a:r>
          </a:p>
        </p:txBody>
      </p:sp>
      <p:pic>
        <p:nvPicPr>
          <p:cNvPr id="14338" name="Picture 2" descr="Znalezione obrazy dla zapytania kciuk 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7785" y="4697955"/>
            <a:ext cx="719588" cy="754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B981A967-061B-460A-AA6C-A9CA28B7D5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50297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2" y="6283652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5094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36967" y="2188697"/>
            <a:ext cx="10018713" cy="3761936"/>
          </a:xfrm>
        </p:spPr>
        <p:txBody>
          <a:bodyPr anchor="t">
            <a:normAutofit lnSpcReduction="10000"/>
          </a:bodyPr>
          <a:lstStyle/>
          <a:p>
            <a:pPr marL="0" indent="0" algn="just">
              <a:buNone/>
            </a:pPr>
            <a:r>
              <a:rPr lang="pl-PL" sz="2400" dirty="0"/>
              <a:t>Dzień dobry!</a:t>
            </a:r>
          </a:p>
          <a:p>
            <a:pPr marL="0" indent="0" algn="just">
              <a:buNone/>
            </a:pPr>
            <a:r>
              <a:rPr lang="pl-PL" sz="2400" dirty="0"/>
              <a:t>Prezentowany Web Quest dotyczyć będzie mody, która otacza nasze życie  każdego dnia.</a:t>
            </a:r>
          </a:p>
          <a:p>
            <a:pPr marL="0" indent="0">
              <a:buNone/>
            </a:pPr>
            <a:r>
              <a:rPr lang="pl-PL" sz="2400" dirty="0"/>
              <a:t>Czy zdajecie sobie sprawę jak wygląda proces projektowania i wytwarzania ubrań? Czy wiecie jak wykonuje się rozkroje skór na buty? Czy widzieliście kiedyś jak pracuje kaletnik? Wiecie ile osób jest zaangażowanych w prace związane z wytworzeniem odzieży, butów, torebek? </a:t>
            </a:r>
          </a:p>
          <a:p>
            <a:pPr marL="0" indent="0">
              <a:buNone/>
            </a:pPr>
            <a:r>
              <a:rPr lang="pl-PL" sz="2400" dirty="0"/>
              <a:t>Zwróćcie uwagę jak zmieniał się świat mody na przestrzeni ostatnich dekad.</a:t>
            </a:r>
          </a:p>
          <a:p>
            <a:pPr marL="0" indent="0">
              <a:buNone/>
            </a:pPr>
            <a:r>
              <a:rPr lang="pl-PL" sz="2400" dirty="0"/>
              <a:t>Analizując ten temat, będziemy mogli potwierdzić lub zanegować tezę, że „moda wraca”.</a:t>
            </a:r>
          </a:p>
          <a:p>
            <a:pPr marL="0" indent="0" algn="just">
              <a:buNone/>
            </a:pPr>
            <a:endParaRPr lang="pl-PL" sz="2400" dirty="0"/>
          </a:p>
          <a:p>
            <a:pPr marL="0" indent="0" algn="just">
              <a:buNone/>
            </a:pPr>
            <a:endParaRPr lang="pl-PL" sz="2400" dirty="0"/>
          </a:p>
        </p:txBody>
      </p:sp>
      <p:pic>
        <p:nvPicPr>
          <p:cNvPr id="3078" name="Picture 6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7305" y="286603"/>
            <a:ext cx="1878375" cy="2062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113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/>
              <a:t>Obejrzyjcie stare fotografie z Waszych domów. Zwróćcie uwagę jak ubierali się Wasi rodzice czy dziadkowie w latach ich młodości. Zastanówcie się, co powiedzieliby ludzie w tamtych czasach, gdyby pokazać im współczesny styl ubioru… albo kilkadziesiąt różnych stylów?</a:t>
            </a:r>
          </a:p>
        </p:txBody>
      </p:sp>
      <p:pic>
        <p:nvPicPr>
          <p:cNvPr id="2050" name="Picture 2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103" y="3318280"/>
            <a:ext cx="4276578" cy="2883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2333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/>
              <a:t>Przed rozpoczęciem wykonywania zadań z tego Web Questu zostaniecie podzieleni na dwie grupy.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Pierwszym zadaniem będzie przygotowanie </a:t>
            </a:r>
            <a:r>
              <a:rPr lang="pl-PL" sz="2400" b="1" dirty="0"/>
              <a:t>prezentacji multimedialnej</a:t>
            </a:r>
            <a:r>
              <a:rPr lang="pl-PL" sz="2400" dirty="0"/>
              <a:t>, w której pokażecie prace wybranego przez Was projektanta na przestrzeni lat. 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Waszym drugim zadaniem będzie stworzenie </a:t>
            </a:r>
            <a:r>
              <a:rPr lang="pl-PL" sz="2400" b="1" dirty="0" err="1"/>
              <a:t>LAPBOOK’a</a:t>
            </a:r>
            <a:r>
              <a:rPr lang="pl-PL" sz="2400" dirty="0"/>
              <a:t>, który będzie miał przedstawiać istotne dla Was wiadomości ze świata mody.</a:t>
            </a:r>
          </a:p>
        </p:txBody>
      </p:sp>
      <p:pic>
        <p:nvPicPr>
          <p:cNvPr id="5" name="Picture 2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941" y="258468"/>
            <a:ext cx="1384739" cy="134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320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/>
              <a:t>Wykonując powierzone zadanie skorzystajcie z przedstawionego niżej podziału: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Wypiszcie w tabeli tylu znanych Wam projektantów- ilu zdołacie,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Prezentację wykonajcie na podstawie prac tylko jednego z kreatorów mody wypisanych w etapie wcześniejszym – porozmawiajcie z drugą grupą, aby uniknąć powielenia  tematu,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Przygotujcie </a:t>
            </a:r>
            <a:r>
              <a:rPr lang="pl-PL" sz="2400" dirty="0" err="1"/>
              <a:t>LAPBOOK’a</a:t>
            </a:r>
            <a:r>
              <a:rPr lang="pl-PL" sz="2400" dirty="0"/>
              <a:t>.</a:t>
            </a:r>
          </a:p>
          <a:p>
            <a:pPr marL="0" indent="0" algn="just">
              <a:buNone/>
            </a:pPr>
            <a:r>
              <a:rPr lang="pl-PL" sz="2400" dirty="0"/>
              <a:t>Po wykonaniu wszystkich zadań przygotujcie się do prezentacji wybranego tematu przed całą klasą.</a:t>
            </a:r>
          </a:p>
        </p:txBody>
      </p:sp>
      <p:pic>
        <p:nvPicPr>
          <p:cNvPr id="5122" name="Picture 2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70941" y="258468"/>
            <a:ext cx="1384739" cy="134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58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136967" y="2188696"/>
            <a:ext cx="10018713" cy="4669303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/>
              <a:t>Prezentacja powinna zawierać następujące elementy: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 Przedstawienie biografii wybranego przez Was twórcy świata mody, 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Zdjęcia, które przedstawią działania danego projektanta oraz porównanie zmian jego twórczości na przestrzeni lat,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Uzasadnienie, co kierowało Waszym wyborem – w jaki sposób dany artysta zdobył Wasze uznanie.</a:t>
            </a:r>
          </a:p>
          <a:p>
            <a:pPr marL="0" indent="0" algn="just">
              <a:buNone/>
            </a:pPr>
            <a:r>
              <a:rPr lang="pl-PL" sz="2400" dirty="0"/>
              <a:t>Przejrzyjcie zdjęcia rodziców i dziadków – może niektóre elementy z ich ubioru pojawiają się i dzisiaj w Waszej szafie ? Czy możemy wówczas stwierdzić, że „moda wróciła”?</a:t>
            </a:r>
          </a:p>
          <a:p>
            <a:pPr marL="0" lvl="0" indent="0" algn="just">
              <a:buNone/>
            </a:pPr>
            <a:endParaRPr lang="pl-PL" sz="2400" dirty="0"/>
          </a:p>
        </p:txBody>
      </p:sp>
      <p:pic>
        <p:nvPicPr>
          <p:cNvPr id="4098" name="Picture 2" descr="Znalezione obrazy dla zapytania mod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06"/>
          <a:stretch/>
        </p:blipFill>
        <p:spPr bwMode="auto">
          <a:xfrm>
            <a:off x="9129994" y="290754"/>
            <a:ext cx="2025686" cy="1897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666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6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/>
              <a:t>Co to jest LAPBOOK?</a:t>
            </a:r>
          </a:p>
          <a:p>
            <a:pPr marL="0" indent="0" algn="just" fontAlgn="base">
              <a:buNone/>
            </a:pPr>
            <a:r>
              <a:rPr lang="pl-PL" sz="2400" dirty="0"/>
              <a:t>„</a:t>
            </a:r>
            <a:r>
              <a:rPr lang="pl-PL" sz="2400" dirty="0" err="1"/>
              <a:t>Lapbook</a:t>
            </a:r>
            <a:r>
              <a:rPr lang="pl-PL" sz="2400" dirty="0"/>
              <a:t>” jest czymś w rodzaju teczki tematycznej, w której możemy umieścić wiadomości na wybrany temat. Informacje te jednak nie są gromadzone niczym wycinki z gazet.</a:t>
            </a:r>
          </a:p>
          <a:p>
            <a:pPr marL="0" indent="0" algn="just" fontAlgn="base">
              <a:buNone/>
            </a:pPr>
            <a:r>
              <a:rPr lang="pl-PL" sz="2400" dirty="0"/>
              <a:t>Taka teczka pełni raczej funkcję interaktywnej przestrzeni na rysunki, opowiadania, wykresy, słówka, terminy czy też zdjęcia. To wszystko umieszczone jest w kieszonkach, książeczkach o przeróżnych kształtach i na karteczkach.” </a:t>
            </a:r>
          </a:p>
        </p:txBody>
      </p:sp>
      <p:pic>
        <p:nvPicPr>
          <p:cNvPr id="7" name="Picture 2" descr="Znalezione obrazy dla zapytania moda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06"/>
          <a:stretch/>
        </p:blipFill>
        <p:spPr bwMode="auto">
          <a:xfrm>
            <a:off x="9129994" y="304822"/>
            <a:ext cx="2025686" cy="1897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540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136967" y="2216833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l-PL" sz="2400" dirty="0"/>
              <a:t>Miejcie na uwadze co nauczyciel będzie oceniał, poniżej kilka wskazówek: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Informacje i treść – muszą być rzetelne i merytoryczne.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Interesujący sposób prezentacji wykonanych zadań. 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Zaangażowanie oraz pracę zespołową – podczas przygotowania prezentacji      i LAPBOOK’a.</a:t>
            </a:r>
          </a:p>
          <a:p>
            <a:pPr marL="365125" indent="-365125" algn="just">
              <a:buFont typeface="Courier New" panose="02070309020205020404" pitchFamily="49" charset="0"/>
              <a:buChar char="o"/>
            </a:pPr>
            <a:r>
              <a:rPr lang="pl-PL" sz="2400" dirty="0"/>
              <a:t>Atrakcyjne wykonanie zarówno prezentacji jak i LAPBOOK’a.</a:t>
            </a:r>
          </a:p>
          <a:p>
            <a:pPr marL="365125" lvl="0" indent="-365125" algn="just">
              <a:buFont typeface="Courier New" panose="02070309020205020404" pitchFamily="49" charset="0"/>
              <a:buChar char="o"/>
            </a:pPr>
            <a:endParaRPr lang="pl-PL" sz="2400" dirty="0"/>
          </a:p>
        </p:txBody>
      </p:sp>
      <p:pic>
        <p:nvPicPr>
          <p:cNvPr id="7170" name="Picture 2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278" y="258467"/>
            <a:ext cx="2715402" cy="190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95098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 – I TYDZIEŃ</a:t>
            </a:r>
          </a:p>
        </p:txBody>
      </p:sp>
      <p:sp>
        <p:nvSpPr>
          <p:cNvPr id="5" name="Symbol zastępczy zawartości 2"/>
          <p:cNvSpPr txBox="1">
            <a:spLocks/>
          </p:cNvSpPr>
          <p:nvPr/>
        </p:nvSpPr>
        <p:spPr>
          <a:xfrm>
            <a:off x="1136967" y="2188697"/>
            <a:ext cx="10018713" cy="3761936"/>
          </a:xfrm>
          <a:prstGeom prst="rect">
            <a:avLst/>
          </a:prstGeom>
        </p:spPr>
        <p:txBody>
          <a:bodyPr vert="horz" lIns="0" tIns="45720" rIns="0" bIns="45720" rtlCol="0" anchor="t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pl-PL" sz="2400" dirty="0"/>
              <a:t> Zapoznanie z treścią wyznaczonych do realizacji zadań</a:t>
            </a:r>
          </a:p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pl-PL" sz="2400" dirty="0"/>
              <a:t> Podział klasy na dwie grupy</a:t>
            </a:r>
          </a:p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pl-PL" sz="2400" dirty="0"/>
              <a:t> Sensowny wybór twórcy mody</a:t>
            </a:r>
          </a:p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pl-PL" sz="2400" dirty="0"/>
              <a:t> Analiza bezpiecznego korzystania ze źródeł internetowych</a:t>
            </a:r>
          </a:p>
          <a:p>
            <a:pPr marL="365125" lvl="0" indent="-365125">
              <a:buFont typeface="Courier New" panose="02070309020205020404" pitchFamily="49" charset="0"/>
              <a:buChar char="o"/>
            </a:pPr>
            <a:r>
              <a:rPr lang="pl-PL" sz="2400" dirty="0"/>
              <a:t> Sporządzenie rzeczowego planu prezentacji multimedialnej oraz LAPBOOK’A</a:t>
            </a:r>
          </a:p>
        </p:txBody>
      </p:sp>
      <p:pic>
        <p:nvPicPr>
          <p:cNvPr id="6" name="Picture 2" descr="Znalezione obrazy dla zapytania mo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0278" y="258467"/>
            <a:ext cx="2715402" cy="1902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0587674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cja">
  <a:themeElements>
    <a:clrScheme name="Retrospekcja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TM02900688[[fn=Faseta]]</Template>
  <TotalTime>390</TotalTime>
  <Words>1034</Words>
  <Application>Microsoft Office PowerPoint</Application>
  <PresentationFormat>Panoramiczny</PresentationFormat>
  <Paragraphs>127</Paragraphs>
  <Slides>18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18</vt:i4>
      </vt:variant>
    </vt:vector>
  </HeadingPairs>
  <TitlesOfParts>
    <vt:vector size="27" baseType="lpstr">
      <vt:lpstr>Calibri</vt:lpstr>
      <vt:lpstr>Calibri Light</vt:lpstr>
      <vt:lpstr>Courier New</vt:lpstr>
      <vt:lpstr>Lucida Sans Unicode</vt:lpstr>
      <vt:lpstr>Mangal</vt:lpstr>
      <vt:lpstr>Trebuchet MS</vt:lpstr>
      <vt:lpstr>Wingdings 2</vt:lpstr>
      <vt:lpstr>HDOfficeLightV0</vt:lpstr>
      <vt:lpstr>Retrospekcja</vt:lpstr>
      <vt:lpstr>ŚWIAT MODY</vt:lpstr>
      <vt:lpstr>WPROWADZENIE</vt:lpstr>
      <vt:lpstr>WPROWADZENIE</vt:lpstr>
      <vt:lpstr>ZADANIE</vt:lpstr>
      <vt:lpstr>ZADANIE</vt:lpstr>
      <vt:lpstr>PROCES</vt:lpstr>
      <vt:lpstr>PROCES</vt:lpstr>
      <vt:lpstr>PROCES</vt:lpstr>
      <vt:lpstr>PROCES – I TYDZIEŃ</vt:lpstr>
      <vt:lpstr>PROCES – II/III TYDZIEŃ</vt:lpstr>
      <vt:lpstr>ŹRÓDŁA</vt:lpstr>
      <vt:lpstr>EWALUACJA</vt:lpstr>
      <vt:lpstr>EWALUACJA</vt:lpstr>
      <vt:lpstr>EWALUACJA</vt:lpstr>
      <vt:lpstr>KONKLUZJA</vt:lpstr>
      <vt:lpstr>KONKLUZJA</vt:lpstr>
      <vt:lpstr>PORADNIK DLA NAUCZYCIELA</vt:lpstr>
      <vt:lpstr>PORADNIK DLA NAUCZYCIELA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Dorota Konrad Szot</dc:creator>
  <cp:lastModifiedBy>Anna Basta</cp:lastModifiedBy>
  <cp:revision>65</cp:revision>
  <dcterms:created xsi:type="dcterms:W3CDTF">2018-02-25T19:43:14Z</dcterms:created>
  <dcterms:modified xsi:type="dcterms:W3CDTF">2020-01-16T10:00:40Z</dcterms:modified>
</cp:coreProperties>
</file>