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76" r:id="rId6"/>
    <p:sldId id="263" r:id="rId7"/>
    <p:sldId id="264" r:id="rId8"/>
    <p:sldId id="274" r:id="rId9"/>
    <p:sldId id="265" r:id="rId10"/>
    <p:sldId id="266" r:id="rId11"/>
    <p:sldId id="267" r:id="rId12"/>
    <p:sldId id="268" r:id="rId13"/>
    <p:sldId id="269" r:id="rId14"/>
    <p:sldId id="275" r:id="rId15"/>
    <p:sldId id="270" r:id="rId16"/>
    <p:sldId id="271" r:id="rId17"/>
    <p:sldId id="272" r:id="rId18"/>
    <p:sldId id="273" r:id="rId1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0A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3" autoAdjust="0"/>
    <p:restoredTop sz="94660"/>
  </p:normalViewPr>
  <p:slideViewPr>
    <p:cSldViewPr snapToGrid="0">
      <p:cViewPr varScale="1">
        <p:scale>
          <a:sx n="89" d="100"/>
          <a:sy n="89" d="100"/>
        </p:scale>
        <p:origin x="230"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p:cNvSpPr>
            <a:spLocks noGrp="1" noChangeArrowheads="1"/>
          </p:cNvSpPr>
          <p:nvPr>
            <p:ph type="sldNum" sz="quarter" idx="12"/>
          </p:nvPr>
        </p:nvSpPr>
        <p:spPr>
          <a:ln/>
        </p:spPr>
        <p:txBody>
          <a:bodyPr/>
          <a:lstStyle>
            <a:lvl1pPr>
              <a:defRPr/>
            </a:lvl1pPr>
          </a:lstStyle>
          <a:p>
            <a:pPr>
              <a:defRPr/>
            </a:pPr>
            <a:fld id="{19BC6F01-6CC1-428D-A4D0-F4012A862F26}" type="slidenum">
              <a:rPr lang="pl-PL" altLang="pl-PL"/>
              <a:pPr>
                <a:defRPr/>
              </a:pPr>
              <a:t>‹#›</a:t>
            </a:fld>
            <a:endParaRPr lang="pl-PL" altLang="pl-PL"/>
          </a:p>
        </p:txBody>
      </p:sp>
    </p:spTree>
    <p:extLst>
      <p:ext uri="{BB962C8B-B14F-4D97-AF65-F5344CB8AC3E}">
        <p14:creationId xmlns:p14="http://schemas.microsoft.com/office/powerpoint/2010/main" val="2524812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p:cNvSpPr>
            <a:spLocks noGrp="1" noChangeArrowheads="1"/>
          </p:cNvSpPr>
          <p:nvPr>
            <p:ph type="sldNum" sz="quarter" idx="12"/>
          </p:nvPr>
        </p:nvSpPr>
        <p:spPr>
          <a:ln/>
        </p:spPr>
        <p:txBody>
          <a:bodyPr/>
          <a:lstStyle>
            <a:lvl1pPr>
              <a:defRPr/>
            </a:lvl1pPr>
          </a:lstStyle>
          <a:p>
            <a:pPr>
              <a:defRPr/>
            </a:pPr>
            <a:fld id="{D3420291-EAF3-47D3-BF8C-E0889E482CD7}" type="slidenum">
              <a:rPr lang="pl-PL" altLang="pl-PL"/>
              <a:pPr>
                <a:defRPr/>
              </a:pPr>
              <a:t>‹#›</a:t>
            </a:fld>
            <a:endParaRPr lang="pl-PL" altLang="pl-PL"/>
          </a:p>
        </p:txBody>
      </p:sp>
    </p:spTree>
    <p:extLst>
      <p:ext uri="{BB962C8B-B14F-4D97-AF65-F5344CB8AC3E}">
        <p14:creationId xmlns:p14="http://schemas.microsoft.com/office/powerpoint/2010/main" val="159387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839200" y="274639"/>
            <a:ext cx="27432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609600" y="274639"/>
            <a:ext cx="8026400" cy="585152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p:cNvSpPr>
            <a:spLocks noGrp="1" noChangeArrowheads="1"/>
          </p:cNvSpPr>
          <p:nvPr>
            <p:ph type="sldNum" sz="quarter" idx="12"/>
          </p:nvPr>
        </p:nvSpPr>
        <p:spPr>
          <a:ln/>
        </p:spPr>
        <p:txBody>
          <a:bodyPr/>
          <a:lstStyle>
            <a:lvl1pPr>
              <a:defRPr/>
            </a:lvl1pPr>
          </a:lstStyle>
          <a:p>
            <a:pPr>
              <a:defRPr/>
            </a:pPr>
            <a:fld id="{C8671956-B2BC-434C-89E2-013A96FD6AA5}" type="slidenum">
              <a:rPr lang="pl-PL" altLang="pl-PL"/>
              <a:pPr>
                <a:defRPr/>
              </a:pPr>
              <a:t>‹#›</a:t>
            </a:fld>
            <a:endParaRPr lang="pl-PL" altLang="pl-PL"/>
          </a:p>
        </p:txBody>
      </p:sp>
    </p:spTree>
    <p:extLst>
      <p:ext uri="{BB962C8B-B14F-4D97-AF65-F5344CB8AC3E}">
        <p14:creationId xmlns:p14="http://schemas.microsoft.com/office/powerpoint/2010/main" val="143418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p:cNvSpPr>
            <a:spLocks noGrp="1" noChangeArrowheads="1"/>
          </p:cNvSpPr>
          <p:nvPr>
            <p:ph type="sldNum" sz="quarter" idx="12"/>
          </p:nvPr>
        </p:nvSpPr>
        <p:spPr>
          <a:ln/>
        </p:spPr>
        <p:txBody>
          <a:bodyPr/>
          <a:lstStyle>
            <a:lvl1pPr>
              <a:defRPr/>
            </a:lvl1pPr>
          </a:lstStyle>
          <a:p>
            <a:pPr>
              <a:defRPr/>
            </a:pPr>
            <a:fld id="{54380952-A0BE-4943-AD95-75A21C58478B}" type="slidenum">
              <a:rPr lang="pl-PL" altLang="pl-PL"/>
              <a:pPr>
                <a:defRPr/>
              </a:pPr>
              <a:t>‹#›</a:t>
            </a:fld>
            <a:endParaRPr lang="pl-PL" altLang="pl-PL"/>
          </a:p>
        </p:txBody>
      </p:sp>
    </p:spTree>
    <p:extLst>
      <p:ext uri="{BB962C8B-B14F-4D97-AF65-F5344CB8AC3E}">
        <p14:creationId xmlns:p14="http://schemas.microsoft.com/office/powerpoint/2010/main" val="3982460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1" y="1709739"/>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l-PL"/>
              <a:t>Edytuj style wzorca tekstu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p:cNvSpPr>
            <a:spLocks noGrp="1" noChangeArrowheads="1"/>
          </p:cNvSpPr>
          <p:nvPr>
            <p:ph type="sldNum" sz="quarter" idx="12"/>
          </p:nvPr>
        </p:nvSpPr>
        <p:spPr>
          <a:ln/>
        </p:spPr>
        <p:txBody>
          <a:bodyPr/>
          <a:lstStyle>
            <a:lvl1pPr>
              <a:defRPr/>
            </a:lvl1pPr>
          </a:lstStyle>
          <a:p>
            <a:pPr>
              <a:defRPr/>
            </a:pPr>
            <a:fld id="{8A569EAB-8F5E-48E3-90EA-D92EC8B8CF45}" type="slidenum">
              <a:rPr lang="pl-PL" altLang="pl-PL"/>
              <a:pPr>
                <a:defRPr/>
              </a:pPr>
              <a:t>‹#›</a:t>
            </a:fld>
            <a:endParaRPr lang="pl-PL" altLang="pl-PL"/>
          </a:p>
        </p:txBody>
      </p:sp>
    </p:spTree>
    <p:extLst>
      <p:ext uri="{BB962C8B-B14F-4D97-AF65-F5344CB8AC3E}">
        <p14:creationId xmlns:p14="http://schemas.microsoft.com/office/powerpoint/2010/main" val="352968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609600" y="1600201"/>
            <a:ext cx="5384800" cy="452596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97600" y="1600201"/>
            <a:ext cx="5384800" cy="452596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7" name="Rectangle 6"/>
          <p:cNvSpPr>
            <a:spLocks noGrp="1" noChangeArrowheads="1"/>
          </p:cNvSpPr>
          <p:nvPr>
            <p:ph type="sldNum" sz="quarter" idx="12"/>
          </p:nvPr>
        </p:nvSpPr>
        <p:spPr>
          <a:ln/>
        </p:spPr>
        <p:txBody>
          <a:bodyPr/>
          <a:lstStyle>
            <a:lvl1pPr>
              <a:defRPr/>
            </a:lvl1pPr>
          </a:lstStyle>
          <a:p>
            <a:pPr>
              <a:defRPr/>
            </a:pPr>
            <a:fld id="{6EE8F0F8-C599-49C2-949A-4BCBB68600BC}" type="slidenum">
              <a:rPr lang="pl-PL" altLang="pl-PL"/>
              <a:pPr>
                <a:defRPr/>
              </a:pPr>
              <a:t>‹#›</a:t>
            </a:fld>
            <a:endParaRPr lang="pl-PL" altLang="pl-PL"/>
          </a:p>
        </p:txBody>
      </p:sp>
    </p:spTree>
    <p:extLst>
      <p:ext uri="{BB962C8B-B14F-4D97-AF65-F5344CB8AC3E}">
        <p14:creationId xmlns:p14="http://schemas.microsoft.com/office/powerpoint/2010/main" val="388108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40317" y="365126"/>
            <a:ext cx="10515600" cy="1325563"/>
          </a:xfrm>
        </p:spPr>
        <p:txBody>
          <a:bodyPr/>
          <a:lstStyle/>
          <a:p>
            <a:r>
              <a:rPr lang="pl-PL"/>
              <a:t>Kliknij, aby edytować styl</a:t>
            </a:r>
          </a:p>
        </p:txBody>
      </p:sp>
      <p:sp>
        <p:nvSpPr>
          <p:cNvPr id="3" name="Symbol zastępczy tekst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40318" y="2505075"/>
            <a:ext cx="5158316"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71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8"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9" name="Rectangle 6"/>
          <p:cNvSpPr>
            <a:spLocks noGrp="1" noChangeArrowheads="1"/>
          </p:cNvSpPr>
          <p:nvPr>
            <p:ph type="sldNum" sz="quarter" idx="12"/>
          </p:nvPr>
        </p:nvSpPr>
        <p:spPr>
          <a:ln/>
        </p:spPr>
        <p:txBody>
          <a:bodyPr/>
          <a:lstStyle>
            <a:lvl1pPr>
              <a:defRPr/>
            </a:lvl1pPr>
          </a:lstStyle>
          <a:p>
            <a:pPr>
              <a:defRPr/>
            </a:pPr>
            <a:fld id="{97EE0228-44AC-4945-A2AD-8DB3876670E9}" type="slidenum">
              <a:rPr lang="pl-PL" altLang="pl-PL"/>
              <a:pPr>
                <a:defRPr/>
              </a:pPr>
              <a:t>‹#›</a:t>
            </a:fld>
            <a:endParaRPr lang="pl-PL" altLang="pl-PL"/>
          </a:p>
        </p:txBody>
      </p:sp>
    </p:spTree>
    <p:extLst>
      <p:ext uri="{BB962C8B-B14F-4D97-AF65-F5344CB8AC3E}">
        <p14:creationId xmlns:p14="http://schemas.microsoft.com/office/powerpoint/2010/main" val="618177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4"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5" name="Rectangle 6"/>
          <p:cNvSpPr>
            <a:spLocks noGrp="1" noChangeArrowheads="1"/>
          </p:cNvSpPr>
          <p:nvPr>
            <p:ph type="sldNum" sz="quarter" idx="12"/>
          </p:nvPr>
        </p:nvSpPr>
        <p:spPr>
          <a:ln/>
        </p:spPr>
        <p:txBody>
          <a:bodyPr/>
          <a:lstStyle>
            <a:lvl1pPr>
              <a:defRPr/>
            </a:lvl1pPr>
          </a:lstStyle>
          <a:p>
            <a:pPr>
              <a:defRPr/>
            </a:pPr>
            <a:fld id="{0C053E1C-4F00-4DBC-BB31-028CFBFB0195}" type="slidenum">
              <a:rPr lang="pl-PL" altLang="pl-PL"/>
              <a:pPr>
                <a:defRPr/>
              </a:pPr>
              <a:t>‹#›</a:t>
            </a:fld>
            <a:endParaRPr lang="pl-PL" altLang="pl-PL"/>
          </a:p>
        </p:txBody>
      </p:sp>
    </p:spTree>
    <p:extLst>
      <p:ext uri="{BB962C8B-B14F-4D97-AF65-F5344CB8AC3E}">
        <p14:creationId xmlns:p14="http://schemas.microsoft.com/office/powerpoint/2010/main" val="1063223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3"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4" name="Rectangle 6"/>
          <p:cNvSpPr>
            <a:spLocks noGrp="1" noChangeArrowheads="1"/>
          </p:cNvSpPr>
          <p:nvPr>
            <p:ph type="sldNum" sz="quarter" idx="12"/>
          </p:nvPr>
        </p:nvSpPr>
        <p:spPr>
          <a:ln/>
        </p:spPr>
        <p:txBody>
          <a:bodyPr/>
          <a:lstStyle>
            <a:lvl1pPr>
              <a:defRPr/>
            </a:lvl1pPr>
          </a:lstStyle>
          <a:p>
            <a:pPr>
              <a:defRPr/>
            </a:pPr>
            <a:fld id="{BF61B6AF-E905-4B16-A0B6-F52B335AAF5B}" type="slidenum">
              <a:rPr lang="pl-PL" altLang="pl-PL"/>
              <a:pPr>
                <a:defRPr/>
              </a:pPr>
              <a:t>‹#›</a:t>
            </a:fld>
            <a:endParaRPr lang="pl-PL" altLang="pl-PL"/>
          </a:p>
        </p:txBody>
      </p:sp>
    </p:spTree>
    <p:extLst>
      <p:ext uri="{BB962C8B-B14F-4D97-AF65-F5344CB8AC3E}">
        <p14:creationId xmlns:p14="http://schemas.microsoft.com/office/powerpoint/2010/main" val="428748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40318" y="457200"/>
            <a:ext cx="393276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7" name="Rectangle 6"/>
          <p:cNvSpPr>
            <a:spLocks noGrp="1" noChangeArrowheads="1"/>
          </p:cNvSpPr>
          <p:nvPr>
            <p:ph type="sldNum" sz="quarter" idx="12"/>
          </p:nvPr>
        </p:nvSpPr>
        <p:spPr>
          <a:ln/>
        </p:spPr>
        <p:txBody>
          <a:bodyPr/>
          <a:lstStyle>
            <a:lvl1pPr>
              <a:defRPr/>
            </a:lvl1pPr>
          </a:lstStyle>
          <a:p>
            <a:pPr>
              <a:defRPr/>
            </a:pPr>
            <a:fld id="{B88E772F-0055-4E72-A20B-B27B38516538}" type="slidenum">
              <a:rPr lang="pl-PL" altLang="pl-PL"/>
              <a:pPr>
                <a:defRPr/>
              </a:pPr>
              <a:t>‹#›</a:t>
            </a:fld>
            <a:endParaRPr lang="pl-PL" altLang="pl-PL"/>
          </a:p>
        </p:txBody>
      </p:sp>
    </p:spTree>
    <p:extLst>
      <p:ext uri="{BB962C8B-B14F-4D97-AF65-F5344CB8AC3E}">
        <p14:creationId xmlns:p14="http://schemas.microsoft.com/office/powerpoint/2010/main" val="282038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40318" y="457200"/>
            <a:ext cx="393276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lt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ltLang="pl-PL"/>
          </a:p>
        </p:txBody>
      </p:sp>
      <p:sp>
        <p:nvSpPr>
          <p:cNvPr id="7" name="Rectangle 6"/>
          <p:cNvSpPr>
            <a:spLocks noGrp="1" noChangeArrowheads="1"/>
          </p:cNvSpPr>
          <p:nvPr>
            <p:ph type="sldNum" sz="quarter" idx="12"/>
          </p:nvPr>
        </p:nvSpPr>
        <p:spPr>
          <a:ln/>
        </p:spPr>
        <p:txBody>
          <a:bodyPr/>
          <a:lstStyle>
            <a:lvl1pPr>
              <a:defRPr/>
            </a:lvl1pPr>
          </a:lstStyle>
          <a:p>
            <a:pPr>
              <a:defRPr/>
            </a:pPr>
            <a:fld id="{B031E3AD-CD9A-4BE8-A0F6-9EE6FB23EDE7}" type="slidenum">
              <a:rPr lang="pl-PL" altLang="pl-PL"/>
              <a:pPr>
                <a:defRPr/>
              </a:pPr>
              <a:t>‹#›</a:t>
            </a:fld>
            <a:endParaRPr lang="pl-PL" altLang="pl-PL"/>
          </a:p>
        </p:txBody>
      </p:sp>
    </p:spTree>
    <p:extLst>
      <p:ext uri="{BB962C8B-B14F-4D97-AF65-F5344CB8AC3E}">
        <p14:creationId xmlns:p14="http://schemas.microsoft.com/office/powerpoint/2010/main" val="132642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l-PL" altLang="pl-PL"/>
              <a:t>Kliknij, aby edytować styl wzorca tytułu</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pl-PL" altLang="pl-PL"/>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pl-PL" altLang="pl-PL"/>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8FCE0A4-457B-469C-97E2-407AAC32C1FF}" type="slidenum">
              <a:rPr lang="pl-PL" altLang="pl-PL"/>
              <a:pPr>
                <a:defRPr/>
              </a:pPr>
              <a:t>‹#›</a:t>
            </a:fld>
            <a:endParaRPr lang="pl-PL" altLang="pl-PL"/>
          </a:p>
        </p:txBody>
      </p:sp>
    </p:spTree>
    <p:extLst>
      <p:ext uri="{BB962C8B-B14F-4D97-AF65-F5344CB8AC3E}">
        <p14:creationId xmlns:p14="http://schemas.microsoft.com/office/powerpoint/2010/main" val="916083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cholaris.pl/resources/run/id/60976" TargetMode="External"/><Relationship Id="rId7" Type="http://schemas.openxmlformats.org/officeDocument/2006/relationships/hyperlink" Target="https://www.dbp.wroc.pl/biblioteki/walbrzych/images/biblioteka/historia%20pisma.pdf" TargetMode="External"/><Relationship Id="rId2" Type="http://schemas.openxmlformats.org/officeDocument/2006/relationships/hyperlink" Target="https://pl.wikipedia.org/wiki/Pismo" TargetMode="External"/><Relationship Id="rId1" Type="http://schemas.openxmlformats.org/officeDocument/2006/relationships/slideLayout" Target="../slideLayouts/slideLayout1.xml"/><Relationship Id="rId6" Type="http://schemas.openxmlformats.org/officeDocument/2006/relationships/hyperlink" Target="https://www.odkrywamyzakryte.com/hieroglify/" TargetMode="External"/><Relationship Id="rId5" Type="http://schemas.openxmlformats.org/officeDocument/2006/relationships/hyperlink" Target="https://pl.wikipedia.org/wiki/Hieroglify" TargetMode="External"/><Relationship Id="rId4" Type="http://schemas.openxmlformats.org/officeDocument/2006/relationships/hyperlink" Target="http://www.andrzejgrych.pl/historia-pisma/"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pl.wikipedia.org/wiki/Alfabet_grecki" TargetMode="External"/><Relationship Id="rId3" Type="http://schemas.openxmlformats.org/officeDocument/2006/relationships/hyperlink" Target="http://whk.up.krakow.pl/pis_lat.html" TargetMode="External"/><Relationship Id="rId7" Type="http://schemas.openxmlformats.org/officeDocument/2006/relationships/hyperlink" Target="http://www.starozytnysumer.pl/podstrony/pismo.html" TargetMode="External"/><Relationship Id="rId12" Type="http://schemas.openxmlformats.org/officeDocument/2006/relationships/hyperlink" Target="http://www.chiny.pl/artykul/151-pismo-chinskie" TargetMode="External"/><Relationship Id="rId2" Type="http://schemas.openxmlformats.org/officeDocument/2006/relationships/hyperlink" Target="http://kinomazowsze.pl/wp-content/uploads/2017/01/HISTORIA-PISMA_notatki.pdf" TargetMode="External"/><Relationship Id="rId1" Type="http://schemas.openxmlformats.org/officeDocument/2006/relationships/slideLayout" Target="../slideLayouts/slideLayout1.xml"/><Relationship Id="rId6" Type="http://schemas.openxmlformats.org/officeDocument/2006/relationships/hyperlink" Target="https://historia.opracowania.pl/pismo_obrazkowe_i_alfabetyczne/" TargetMode="External"/><Relationship Id="rId11" Type="http://schemas.openxmlformats.org/officeDocument/2006/relationships/hyperlink" Target="http://whk.up.krakow.pl/Chiny.html" TargetMode="External"/><Relationship Id="rId5" Type="http://schemas.openxmlformats.org/officeDocument/2006/relationships/hyperlink" Target="https://www.szkolnictwo.pl/szukaj,Alfabet_fenicki" TargetMode="External"/><Relationship Id="rId10" Type="http://schemas.openxmlformats.org/officeDocument/2006/relationships/hyperlink" Target="http://www.moja-grecja.pl/kultura/pismo" TargetMode="External"/><Relationship Id="rId4" Type="http://schemas.openxmlformats.org/officeDocument/2006/relationships/hyperlink" Target="http://archeos.pl/artykul/5810" TargetMode="External"/><Relationship Id="rId9" Type="http://schemas.openxmlformats.org/officeDocument/2006/relationships/hyperlink" Target="http://whk.up.krakow.pl/pis_grec.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ole tekstowe 1"/>
          <p:cNvSpPr txBox="1"/>
          <p:nvPr/>
        </p:nvSpPr>
        <p:spPr>
          <a:xfrm>
            <a:off x="331470" y="2502976"/>
            <a:ext cx="9393381" cy="2400657"/>
          </a:xfrm>
          <a:prstGeom prst="rect">
            <a:avLst/>
          </a:prstGeom>
          <a:noFill/>
        </p:spPr>
        <p:txBody>
          <a:bodyPr wrap="square" rtlCol="0">
            <a:spAutoFit/>
          </a:bodyPr>
          <a:lstStyle/>
          <a:p>
            <a:r>
              <a:rPr lang="pl-PL" sz="15000" i="1" dirty="0">
                <a:solidFill>
                  <a:srgbClr val="5A0A12"/>
                </a:solidFill>
                <a:latin typeface="Freestyle Script" panose="030804020302050B0404" pitchFamily="66" charset="0"/>
              </a:rPr>
              <a:t>Historia pisma</a:t>
            </a:r>
          </a:p>
        </p:txBody>
      </p:sp>
      <p:sp>
        <p:nvSpPr>
          <p:cNvPr id="3" name="pole tekstowe 2"/>
          <p:cNvSpPr txBox="1"/>
          <p:nvPr/>
        </p:nvSpPr>
        <p:spPr>
          <a:xfrm>
            <a:off x="909205" y="4601709"/>
            <a:ext cx="11064239" cy="1384995"/>
          </a:xfrm>
          <a:prstGeom prst="rect">
            <a:avLst/>
          </a:prstGeom>
          <a:noFill/>
        </p:spPr>
        <p:txBody>
          <a:bodyPr wrap="square" rtlCol="0">
            <a:spAutoFit/>
          </a:bodyPr>
          <a:lstStyle/>
          <a:p>
            <a:pPr algn="r"/>
            <a:r>
              <a:rPr lang="pl-PL" sz="2800" dirty="0">
                <a:latin typeface="Bradley Hand ITC" panose="03070402050302030203" pitchFamily="66" charset="0"/>
              </a:rPr>
              <a:t>Web Quest przeznaczony dla uczniów klas gimnazjalnych z dysfunkcja słuchu jako pomoc na lekcjach historii </a:t>
            </a:r>
          </a:p>
          <a:p>
            <a:pPr algn="r"/>
            <a:r>
              <a:rPr lang="pl-PL" sz="2800" dirty="0">
                <a:latin typeface="Bradley Hand ITC" panose="03070402050302030203" pitchFamily="66" charset="0"/>
              </a:rPr>
              <a:t>Opracowała : Barbara Bobro</a:t>
            </a:r>
          </a:p>
        </p:txBody>
      </p:sp>
      <p:pic>
        <p:nvPicPr>
          <p:cNvPr id="5" name="Obraz 4">
            <a:extLst>
              <a:ext uri="{FF2B5EF4-FFF2-40B4-BE49-F238E27FC236}">
                <a16:creationId xmlns:a16="http://schemas.microsoft.com/office/drawing/2014/main" xmlns="" id="{CDC1FE36-3BBE-477B-8ED7-173E57B95B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2502976"/>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4462" y="6230024"/>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3224865"/>
      </p:ext>
    </p:extLst>
  </p:cSld>
  <p:clrMapOvr>
    <a:masterClrMapping/>
  </p:clrMapOvr>
  <p:transition>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432408"/>
            <a:ext cx="3713018" cy="1072197"/>
          </a:xfrm>
        </p:spPr>
        <p:txBody>
          <a:bodyPr/>
          <a:lstStyle/>
          <a:p>
            <a:r>
              <a:rPr lang="pl-PL" dirty="0">
                <a:solidFill>
                  <a:srgbClr val="002060"/>
                </a:solidFill>
                <a:latin typeface="Monotype Corsiva" panose="03010101010201010101" pitchFamily="66" charset="0"/>
              </a:rPr>
              <a:t>Źródła </a:t>
            </a:r>
          </a:p>
        </p:txBody>
      </p:sp>
      <p:sp>
        <p:nvSpPr>
          <p:cNvPr id="3" name="Podtytuł 2"/>
          <p:cNvSpPr>
            <a:spLocks noGrp="1"/>
          </p:cNvSpPr>
          <p:nvPr>
            <p:ph type="subTitle" idx="1"/>
          </p:nvPr>
        </p:nvSpPr>
        <p:spPr>
          <a:xfrm>
            <a:off x="266007" y="1296786"/>
            <a:ext cx="11618422" cy="2709948"/>
          </a:xfrm>
          <a:ln>
            <a:noFill/>
          </a:ln>
        </p:spPr>
        <p:txBody>
          <a:bodyPr/>
          <a:lstStyle/>
          <a:p>
            <a:pPr marL="342900" indent="-342900">
              <a:lnSpc>
                <a:spcPct val="107000"/>
              </a:lnSpc>
              <a:spcAft>
                <a:spcPts val="800"/>
              </a:spcAft>
              <a:buFont typeface="Wingdings" panose="05000000000000000000" pitchFamily="2" charset="2"/>
              <a:buChar char="v"/>
            </a:pPr>
            <a:r>
              <a:rPr lang="pl-PL"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https://pl.wikipedia.org/wiki/Pismo</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pl-PL"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http://scholaris.pl/resources/run/id/60976</a:t>
            </a:r>
            <a:endParaRPr lang="pl-PL"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pl-PL"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http://www.andrzejgrych.pl/historia-pisma/</a:t>
            </a:r>
            <a:endParaRPr lang="pl-PL"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hlinkClick r:id="rId5"/>
              </a:rPr>
              <a:t>https://pl.wikipedia.org/wiki/Hieroglify</a:t>
            </a:r>
            <a:endPar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hlinkClick r:id="rId6"/>
              </a:rPr>
              <a:t>https://www.odkrywamyzakryte.com/hieroglify/</a:t>
            </a:r>
            <a:endPar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https://pl.wikipedia.org/wiki/Lascaux_(Akwitania)</a:t>
            </a:r>
          </a:p>
          <a:p>
            <a:pPr marL="342900" indent="-342900">
              <a:lnSpc>
                <a:spcPct val="107000"/>
              </a:lnSpc>
              <a:spcAft>
                <a:spcPts val="800"/>
              </a:spcAft>
              <a:buFont typeface="Wingdings" panose="05000000000000000000" pitchFamily="2" charset="2"/>
              <a:buChar char="v"/>
            </a:pPr>
            <a:r>
              <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hlinkClick r:id="rId7"/>
              </a:rPr>
              <a:t>https://www.dbp.wroc.pl/biblioteki/walbrzych/images/biblioteka/historia%20pisma.pdf</a:t>
            </a:r>
            <a:endPar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https://encyklopedia.interia.pl/geografia-nauki-pokrewne/historia-odkryc-geograficznych/news-jaskiniowe-malarstwo,nId,1964776</a:t>
            </a:r>
          </a:p>
          <a:p>
            <a:pPr marL="342900" indent="-342900">
              <a:lnSpc>
                <a:spcPct val="107000"/>
              </a:lnSpc>
              <a:spcAft>
                <a:spcPts val="800"/>
              </a:spcAft>
              <a:buFont typeface="Wingdings" panose="05000000000000000000" pitchFamily="2" charset="2"/>
              <a:buChar char="v"/>
            </a:pPr>
            <a:endPar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endParaRPr lang="pl-PL"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endParaRPr lang="pl-PL"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endParaRPr lang="pl-PL" dirty="0">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610405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60465" y="299403"/>
            <a:ext cx="2823556" cy="1014008"/>
          </a:xfrm>
        </p:spPr>
        <p:txBody>
          <a:bodyPr/>
          <a:lstStyle/>
          <a:p>
            <a:r>
              <a:rPr lang="pl-PL" dirty="0">
                <a:solidFill>
                  <a:srgbClr val="002060"/>
                </a:solidFill>
                <a:latin typeface="Monotype Corsiva" panose="03010101010201010101" pitchFamily="66" charset="0"/>
              </a:rPr>
              <a:t>Źródła </a:t>
            </a:r>
            <a:endParaRPr lang="pl-PL" dirty="0">
              <a:solidFill>
                <a:srgbClr val="002060"/>
              </a:solidFill>
            </a:endParaRPr>
          </a:p>
        </p:txBody>
      </p:sp>
      <p:sp>
        <p:nvSpPr>
          <p:cNvPr id="3" name="Podtytuł 2"/>
          <p:cNvSpPr>
            <a:spLocks noGrp="1"/>
          </p:cNvSpPr>
          <p:nvPr>
            <p:ph type="subTitle" idx="1"/>
          </p:nvPr>
        </p:nvSpPr>
        <p:spPr>
          <a:xfrm>
            <a:off x="1249680" y="1388225"/>
            <a:ext cx="9332422" cy="1655762"/>
          </a:xfrm>
        </p:spPr>
        <p:txBody>
          <a:bodyPr/>
          <a:lstStyle/>
          <a:p>
            <a:pPr marL="342900" indent="-342900">
              <a:buFont typeface="Wingdings" panose="05000000000000000000" pitchFamily="2" charset="2"/>
              <a:buChar char="v"/>
            </a:pPr>
            <a:r>
              <a:rPr lang="pl-PL" dirty="0">
                <a:solidFill>
                  <a:srgbClr val="002060"/>
                </a:solidFill>
                <a:hlinkClick r:id="rId2"/>
              </a:rPr>
              <a:t>http://kinomazowsze.pl/wp-content/uploads/2017/01/HISTORIA-PISMA_notatki.pdf</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3"/>
              </a:rPr>
              <a:t>http://whk.up.krakow.pl/pis_lat.html</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4"/>
              </a:rPr>
              <a:t>http://archeos.pl/artykul/5810</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5"/>
              </a:rPr>
              <a:t>https://www.szkolnictwo.pl/szukaj,Alfabet_fenicki</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6"/>
              </a:rPr>
              <a:t>https://historia.opracowania.pl/pismo_obrazkowe_i_alfabetyczne/</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7"/>
              </a:rPr>
              <a:t>www.starozytnysumer.pl/podstrony/pismo.html</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8"/>
              </a:rPr>
              <a:t>https://pl.wikipedia.org/wiki/Alfabet_grecki</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9"/>
              </a:rPr>
              <a:t>http://whk.up.krakow.pl/pis_grec.html</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10"/>
              </a:rPr>
              <a:t>http://www.moja-grecja.pl/kultura/pismo</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11"/>
              </a:rPr>
              <a:t>http://whk.up.krakow.pl/Chiny.html</a:t>
            </a:r>
            <a:endParaRPr lang="pl-PL" dirty="0">
              <a:solidFill>
                <a:srgbClr val="002060"/>
              </a:solidFill>
            </a:endParaRPr>
          </a:p>
          <a:p>
            <a:pPr marL="342900" indent="-342900">
              <a:buFont typeface="Wingdings" panose="05000000000000000000" pitchFamily="2" charset="2"/>
              <a:buChar char="v"/>
            </a:pPr>
            <a:r>
              <a:rPr lang="pl-PL" dirty="0">
                <a:solidFill>
                  <a:srgbClr val="002060"/>
                </a:solidFill>
                <a:hlinkClick r:id="rId12"/>
              </a:rPr>
              <a:t>http://www.chiny.pl/artykul/151-pismo-chinskie</a:t>
            </a:r>
            <a:endParaRPr lang="pl-PL" dirty="0">
              <a:solidFill>
                <a:srgbClr val="002060"/>
              </a:solidFill>
            </a:endParaRPr>
          </a:p>
          <a:p>
            <a:pPr marL="342900" indent="-342900">
              <a:buFont typeface="Wingdings" panose="05000000000000000000" pitchFamily="2" charset="2"/>
              <a:buChar char="v"/>
            </a:pPr>
            <a:endParaRPr lang="pl-PL" dirty="0">
              <a:solidFill>
                <a:srgbClr val="002060"/>
              </a:solidFill>
            </a:endParaRPr>
          </a:p>
          <a:p>
            <a:pPr marL="342900" indent="-342900">
              <a:buFont typeface="Wingdings" panose="05000000000000000000" pitchFamily="2" charset="2"/>
              <a:buChar char="v"/>
            </a:pPr>
            <a:endParaRPr lang="pl-PL" dirty="0">
              <a:solidFill>
                <a:srgbClr val="002060"/>
              </a:solidFill>
            </a:endParaRPr>
          </a:p>
          <a:p>
            <a:pPr marL="342900" indent="-342900">
              <a:buFont typeface="Wingdings" panose="05000000000000000000" pitchFamily="2" charset="2"/>
              <a:buChar char="v"/>
            </a:pPr>
            <a:endParaRPr lang="pl-PL" dirty="0">
              <a:solidFill>
                <a:srgbClr val="002060"/>
              </a:solidFill>
            </a:endParaRPr>
          </a:p>
          <a:p>
            <a:pPr marL="342900" indent="-342900">
              <a:buFont typeface="Wingdings" panose="05000000000000000000" pitchFamily="2" charset="2"/>
              <a:buChar char="v"/>
            </a:pPr>
            <a:endParaRPr lang="pl-PL" dirty="0">
              <a:solidFill>
                <a:srgbClr val="002060"/>
              </a:solidFill>
            </a:endParaRPr>
          </a:p>
          <a:p>
            <a:pPr marL="342900" indent="-342900">
              <a:buFont typeface="Wingdings" panose="05000000000000000000" pitchFamily="2" charset="2"/>
              <a:buChar char="v"/>
            </a:pPr>
            <a:endParaRPr lang="pl-PL" dirty="0">
              <a:solidFill>
                <a:srgbClr val="002060"/>
              </a:solidFill>
            </a:endParaRPr>
          </a:p>
          <a:p>
            <a:pPr marL="342900" indent="-342900">
              <a:buFont typeface="Wingdings" panose="05000000000000000000" pitchFamily="2" charset="2"/>
              <a:buChar char="v"/>
            </a:pPr>
            <a:endParaRPr lang="pl-PL" dirty="0">
              <a:solidFill>
                <a:srgbClr val="002060"/>
              </a:solidFill>
            </a:endParaRPr>
          </a:p>
        </p:txBody>
      </p:sp>
    </p:spTree>
    <p:extLst>
      <p:ext uri="{BB962C8B-B14F-4D97-AF65-F5344CB8AC3E}">
        <p14:creationId xmlns:p14="http://schemas.microsoft.com/office/powerpoint/2010/main" val="1640626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10342" y="365906"/>
            <a:ext cx="3671455" cy="905942"/>
          </a:xfrm>
          <a:ln>
            <a:noFill/>
          </a:ln>
        </p:spPr>
        <p:txBody>
          <a:bodyPr/>
          <a:lstStyle/>
          <a:p>
            <a:r>
              <a:rPr lang="pl-PL" dirty="0">
                <a:solidFill>
                  <a:srgbClr val="002060"/>
                </a:solidFill>
                <a:latin typeface="Monotype Corsiva" panose="03010101010201010101" pitchFamily="66" charset="0"/>
              </a:rPr>
              <a:t>Ewaluacja</a:t>
            </a:r>
            <a:endParaRPr lang="pl-PL" dirty="0">
              <a:solidFill>
                <a:srgbClr val="002060"/>
              </a:solidFill>
            </a:endParaRPr>
          </a:p>
        </p:txBody>
      </p:sp>
      <p:graphicFrame>
        <p:nvGraphicFramePr>
          <p:cNvPr id="4" name="Tabela 3"/>
          <p:cNvGraphicFramePr>
            <a:graphicFrameLocks noGrp="1"/>
          </p:cNvGraphicFramePr>
          <p:nvPr>
            <p:extLst>
              <p:ext uri="{D42A27DB-BD31-4B8C-83A1-F6EECF244321}">
                <p14:modId xmlns:p14="http://schemas.microsoft.com/office/powerpoint/2010/main" val="1692017286"/>
              </p:ext>
            </p:extLst>
          </p:nvPr>
        </p:nvGraphicFramePr>
        <p:xfrm>
          <a:off x="382385" y="1446416"/>
          <a:ext cx="10706796" cy="5145577"/>
        </p:xfrm>
        <a:graphic>
          <a:graphicData uri="http://schemas.openxmlformats.org/drawingml/2006/table">
            <a:tbl>
              <a:tblPr firstRow="1" bandRow="1">
                <a:tableStyleId>{5C22544A-7EE6-4342-B048-85BDC9FD1C3A}</a:tableStyleId>
              </a:tblPr>
              <a:tblGrid>
                <a:gridCol w="2676699">
                  <a:extLst>
                    <a:ext uri="{9D8B030D-6E8A-4147-A177-3AD203B41FA5}">
                      <a16:colId xmlns:a16="http://schemas.microsoft.com/office/drawing/2014/main" xmlns="" val="3525695255"/>
                    </a:ext>
                  </a:extLst>
                </a:gridCol>
                <a:gridCol w="2676699">
                  <a:extLst>
                    <a:ext uri="{9D8B030D-6E8A-4147-A177-3AD203B41FA5}">
                      <a16:colId xmlns:a16="http://schemas.microsoft.com/office/drawing/2014/main" xmlns="" val="1491068511"/>
                    </a:ext>
                  </a:extLst>
                </a:gridCol>
                <a:gridCol w="2676699">
                  <a:extLst>
                    <a:ext uri="{9D8B030D-6E8A-4147-A177-3AD203B41FA5}">
                      <a16:colId xmlns:a16="http://schemas.microsoft.com/office/drawing/2014/main" xmlns="" val="278899244"/>
                    </a:ext>
                  </a:extLst>
                </a:gridCol>
                <a:gridCol w="2676699">
                  <a:extLst>
                    <a:ext uri="{9D8B030D-6E8A-4147-A177-3AD203B41FA5}">
                      <a16:colId xmlns:a16="http://schemas.microsoft.com/office/drawing/2014/main" xmlns="" val="1849569687"/>
                    </a:ext>
                  </a:extLst>
                </a:gridCol>
              </a:tblGrid>
              <a:tr h="573577">
                <a:tc>
                  <a:txBody>
                    <a:bodyPr/>
                    <a:lstStyle/>
                    <a:p>
                      <a:pPr algn="ctr"/>
                      <a:r>
                        <a:rPr lang="pl-PL" sz="2400" dirty="0">
                          <a:latin typeface="Monotype Corsiva" panose="03010101010201010101" pitchFamily="66" charset="0"/>
                        </a:rPr>
                        <a:t>Liczba punktów</a:t>
                      </a:r>
                    </a:p>
                  </a:txBody>
                  <a:tcPr>
                    <a:solidFill>
                      <a:srgbClr val="002060"/>
                    </a:solidFill>
                  </a:tcPr>
                </a:tc>
                <a:tc>
                  <a:txBody>
                    <a:bodyPr/>
                    <a:lstStyle/>
                    <a:p>
                      <a:pPr algn="ctr"/>
                      <a:r>
                        <a:rPr lang="pl-PL" sz="2400" dirty="0">
                          <a:latin typeface="Monotype Corsiva" panose="03010101010201010101" pitchFamily="66" charset="0"/>
                        </a:rPr>
                        <a:t>1pkt</a:t>
                      </a:r>
                    </a:p>
                  </a:txBody>
                  <a:tcPr>
                    <a:solidFill>
                      <a:srgbClr val="002060"/>
                    </a:solidFill>
                  </a:tcPr>
                </a:tc>
                <a:tc>
                  <a:txBody>
                    <a:bodyPr/>
                    <a:lstStyle/>
                    <a:p>
                      <a:pPr algn="ctr"/>
                      <a:r>
                        <a:rPr lang="pl-PL" sz="2400" dirty="0">
                          <a:latin typeface="Monotype Corsiva" panose="03010101010201010101" pitchFamily="66" charset="0"/>
                        </a:rPr>
                        <a:t>2pkt</a:t>
                      </a:r>
                    </a:p>
                  </a:txBody>
                  <a:tcPr>
                    <a:solidFill>
                      <a:srgbClr val="002060"/>
                    </a:solidFill>
                  </a:tcPr>
                </a:tc>
                <a:tc>
                  <a:txBody>
                    <a:bodyPr/>
                    <a:lstStyle/>
                    <a:p>
                      <a:pPr algn="ctr"/>
                      <a:r>
                        <a:rPr lang="pl-PL" sz="2400" dirty="0">
                          <a:latin typeface="Monotype Corsiva" panose="03010101010201010101" pitchFamily="66" charset="0"/>
                        </a:rPr>
                        <a:t>3pkt</a:t>
                      </a:r>
                    </a:p>
                  </a:txBody>
                  <a:tcPr>
                    <a:solidFill>
                      <a:srgbClr val="002060"/>
                    </a:solidFill>
                  </a:tcPr>
                </a:tc>
                <a:extLst>
                  <a:ext uri="{0D108BD9-81ED-4DB2-BD59-A6C34878D82A}">
                    <a16:rowId xmlns:a16="http://schemas.microsoft.com/office/drawing/2014/main" xmlns="" val="3795148696"/>
                  </a:ext>
                </a:extLst>
              </a:tr>
              <a:tr h="370840">
                <a:tc>
                  <a:txBody>
                    <a:bodyPr/>
                    <a:lstStyle/>
                    <a:p>
                      <a:pPr algn="ctr"/>
                      <a:r>
                        <a:rPr lang="pl-PL" sz="2400" dirty="0">
                          <a:latin typeface="Monotype Corsiva" panose="03010101010201010101" pitchFamily="66" charset="0"/>
                        </a:rPr>
                        <a:t>Zawartość merytoryczna</a:t>
                      </a:r>
                    </a:p>
                  </a:txBody>
                  <a:tcPr/>
                </a:tc>
                <a:tc>
                  <a:txBody>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Lucida Sans Unicode" pitchFamily="2"/>
                          <a:cs typeface="Mangal" pitchFamily="2"/>
                        </a:rPr>
                        <a:t>Niepełne informacje.</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Lucida Sans Unicode" pitchFamily="2"/>
                          <a:cs typeface="Mangal" pitchFamily="2"/>
                        </a:rPr>
                        <a:t>Informacje nie na temat. Błędne informacje.</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Lucida Sans Unicode" pitchFamily="2"/>
                          <a:cs typeface="Mangal" pitchFamily="2"/>
                        </a:rPr>
                        <a:t>Słabe wykorzystanie źródeł.</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Opracowanie wszystkich zagadnień zgodnie z tematem. Wykorzystanie większości podanych źródeł.</a:t>
                      </a:r>
                    </a:p>
                    <a:p>
                      <a:pPr algn="ctr"/>
                      <a:endParaRPr lang="pl-PL" sz="2400" dirty="0">
                        <a:latin typeface="Monotype Corsiva" panose="03010101010201010101" pitchFamily="66" charset="0"/>
                      </a:endParaRPr>
                    </a:p>
                  </a:txBody>
                  <a:tcPr/>
                </a:tc>
                <a:tc>
                  <a:txBody>
                    <a:bodyPr/>
                    <a:lstStyle/>
                    <a:p>
                      <a:pPr algn="ct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Wyczerpujące opracowanie tematu. Pełne wykorzystanie podanych źródeł oraz innych informacji.</a:t>
                      </a:r>
                      <a:endParaRPr lang="pl-PL" sz="2000" dirty="0">
                        <a:latin typeface="Monotype Corsiva" panose="03010101010201010101" pitchFamily="66" charset="0"/>
                      </a:endParaRPr>
                    </a:p>
                  </a:txBody>
                  <a:tcPr/>
                </a:tc>
                <a:extLst>
                  <a:ext uri="{0D108BD9-81ED-4DB2-BD59-A6C34878D82A}">
                    <a16:rowId xmlns:a16="http://schemas.microsoft.com/office/drawing/2014/main" xmlns="" val="3049381677"/>
                  </a:ext>
                </a:extLst>
              </a:tr>
              <a:tr h="370840">
                <a:tc>
                  <a:txBody>
                    <a:bodyPr/>
                    <a:lstStyle/>
                    <a:p>
                      <a:pPr algn="ctr"/>
                      <a:r>
                        <a:rPr lang="pl-PL" sz="2400" dirty="0">
                          <a:latin typeface="Monotype Corsiva" panose="03010101010201010101" pitchFamily="66" charset="0"/>
                        </a:rPr>
                        <a:t>Wrażenia</a:t>
                      </a:r>
                      <a:r>
                        <a:rPr lang="pl-PL" sz="2400" baseline="0" dirty="0">
                          <a:latin typeface="Monotype Corsiva" panose="03010101010201010101" pitchFamily="66" charset="0"/>
                        </a:rPr>
                        <a:t> estetyczne</a:t>
                      </a:r>
                    </a:p>
                    <a:p>
                      <a:pPr algn="ctr"/>
                      <a:endParaRPr lang="pl-PL" sz="2400" dirty="0">
                        <a:latin typeface="Monotype Corsiva" panose="03010101010201010101" pitchFamily="66" charset="0"/>
                      </a:endParaRPr>
                    </a:p>
                  </a:txBody>
                  <a:tcPr/>
                </a:tc>
                <a:tc>
                  <a:txBody>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Lucida Sans Unicode" pitchFamily="2"/>
                          <a:cs typeface="Mangal" pitchFamily="2"/>
                        </a:rPr>
                        <a:t>Praca mało czytelna, nieestetyczna.</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Lucida Sans Unicode" pitchFamily="2"/>
                          <a:cs typeface="Mangal" pitchFamily="2"/>
                        </a:rPr>
                        <a:t>Informacje podane w sposób chaotyczny, pobieżny.</a:t>
                      </a:r>
                      <a:endParaRPr lang="pl-PL" sz="2400" dirty="0">
                        <a:latin typeface="Monotype Corsiva" panose="03010101010201010101" pitchFamily="66" charset="0"/>
                      </a:endParaRPr>
                    </a:p>
                    <a:p>
                      <a:pPr algn="ctr"/>
                      <a:endParaRPr lang="pl-PL" sz="2400" dirty="0">
                        <a:latin typeface="Monotype Corsiva" panose="03010101010201010101" pitchFamily="66" charset="0"/>
                      </a:endParaRPr>
                    </a:p>
                  </a:txBody>
                  <a:tcPr/>
                </a:tc>
                <a:tc>
                  <a:txBody>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Lucida Sans Unicode" pitchFamily="2"/>
                          <a:cs typeface="Mangal" pitchFamily="2"/>
                        </a:rPr>
                        <a:t>Praca ładna, czytelna, estetyczna.</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Lucida Sans Unicode" pitchFamily="2"/>
                          <a:cs typeface="Mangal" pitchFamily="2"/>
                        </a:rPr>
                        <a:t>Dobre rozplanowanie informacji.</a:t>
                      </a:r>
                    </a:p>
                    <a:p>
                      <a:pPr algn="ctr"/>
                      <a:endParaRPr lang="pl-PL" sz="2400" dirty="0">
                        <a:latin typeface="Monotype Corsiva" panose="03010101010201010101" pitchFamily="66" charset="0"/>
                      </a:endParaRPr>
                    </a:p>
                  </a:txBody>
                  <a:tcPr/>
                </a:tc>
                <a:tc>
                  <a:txBody>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Lucida Sans Unicode" pitchFamily="2"/>
                          <a:cs typeface="Mangal" pitchFamily="2"/>
                        </a:rPr>
                        <a:t>Prezentacja bardzo  estetyczna, czytelna, przejrzysta, zachęcająca do zapoznania się z nim.</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Lucida Sans Unicode" pitchFamily="2"/>
                          <a:cs typeface="Mangal" pitchFamily="2"/>
                        </a:rPr>
                        <a:t>Dobre rozplanowanie informacji na stronie. Dobrze dobrana grafika.</a:t>
                      </a:r>
                    </a:p>
                    <a:p>
                      <a:pPr algn="ctr"/>
                      <a:endParaRPr lang="pl-PL" sz="2400" dirty="0">
                        <a:latin typeface="Monotype Corsiva" panose="03010101010201010101" pitchFamily="66" charset="0"/>
                      </a:endParaRPr>
                    </a:p>
                  </a:txBody>
                  <a:tcPr/>
                </a:tc>
                <a:extLst>
                  <a:ext uri="{0D108BD9-81ED-4DB2-BD59-A6C34878D82A}">
                    <a16:rowId xmlns:a16="http://schemas.microsoft.com/office/drawing/2014/main" xmlns="" val="524163975"/>
                  </a:ext>
                </a:extLst>
              </a:tr>
            </a:tbl>
          </a:graphicData>
        </a:graphic>
      </p:graphicFrame>
    </p:spTree>
    <p:extLst>
      <p:ext uri="{BB962C8B-B14F-4D97-AF65-F5344CB8AC3E}">
        <p14:creationId xmlns:p14="http://schemas.microsoft.com/office/powerpoint/2010/main" val="1906560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4909" y="557097"/>
            <a:ext cx="3239193" cy="922568"/>
          </a:xfrm>
        </p:spPr>
        <p:txBody>
          <a:bodyPr/>
          <a:lstStyle/>
          <a:p>
            <a:r>
              <a:rPr lang="pl-PL" dirty="0">
                <a:solidFill>
                  <a:srgbClr val="002060"/>
                </a:solidFill>
                <a:latin typeface="Monotype Corsiva" panose="03010101010201010101" pitchFamily="66" charset="0"/>
              </a:rPr>
              <a:t>Ewaluacja</a:t>
            </a:r>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598933553"/>
              </p:ext>
            </p:extLst>
          </p:nvPr>
        </p:nvGraphicFramePr>
        <p:xfrm>
          <a:off x="710276" y="1609128"/>
          <a:ext cx="10196024" cy="4541520"/>
        </p:xfrm>
        <a:graphic>
          <a:graphicData uri="http://schemas.openxmlformats.org/drawingml/2006/table">
            <a:tbl>
              <a:tblPr firstRow="1" bandRow="1">
                <a:tableStyleId>{5C22544A-7EE6-4342-B048-85BDC9FD1C3A}</a:tableStyleId>
              </a:tblPr>
              <a:tblGrid>
                <a:gridCol w="2549006">
                  <a:extLst>
                    <a:ext uri="{9D8B030D-6E8A-4147-A177-3AD203B41FA5}">
                      <a16:colId xmlns:a16="http://schemas.microsoft.com/office/drawing/2014/main" xmlns="" val="1621195799"/>
                    </a:ext>
                  </a:extLst>
                </a:gridCol>
                <a:gridCol w="2549006">
                  <a:extLst>
                    <a:ext uri="{9D8B030D-6E8A-4147-A177-3AD203B41FA5}">
                      <a16:colId xmlns:a16="http://schemas.microsoft.com/office/drawing/2014/main" xmlns="" val="1183095312"/>
                    </a:ext>
                  </a:extLst>
                </a:gridCol>
                <a:gridCol w="2549006">
                  <a:extLst>
                    <a:ext uri="{9D8B030D-6E8A-4147-A177-3AD203B41FA5}">
                      <a16:colId xmlns:a16="http://schemas.microsoft.com/office/drawing/2014/main" xmlns="" val="2177774920"/>
                    </a:ext>
                  </a:extLst>
                </a:gridCol>
                <a:gridCol w="2549006">
                  <a:extLst>
                    <a:ext uri="{9D8B030D-6E8A-4147-A177-3AD203B41FA5}">
                      <a16:colId xmlns:a16="http://schemas.microsoft.com/office/drawing/2014/main" xmlns="" val="2765020848"/>
                    </a:ext>
                  </a:extLst>
                </a:gridCol>
              </a:tblGrid>
              <a:tr h="370840">
                <a:tc>
                  <a:txBody>
                    <a:bodyPr/>
                    <a:lstStyle/>
                    <a:p>
                      <a:pPr algn="ctr"/>
                      <a:r>
                        <a:rPr lang="pl-PL" sz="2000" dirty="0">
                          <a:latin typeface="Monotype Corsiva" panose="03010101010201010101" pitchFamily="66" charset="0"/>
                        </a:rPr>
                        <a:t>Liczba punktów </a:t>
                      </a:r>
                    </a:p>
                  </a:txBody>
                  <a:tcPr>
                    <a:solidFill>
                      <a:srgbClr val="002060"/>
                    </a:solidFill>
                  </a:tcPr>
                </a:tc>
                <a:tc>
                  <a:txBody>
                    <a:bodyPr/>
                    <a:lstStyle/>
                    <a:p>
                      <a:pPr algn="ctr"/>
                      <a:r>
                        <a:rPr lang="pl-PL" sz="2000" dirty="0">
                          <a:latin typeface="Monotype Corsiva" panose="03010101010201010101" pitchFamily="66" charset="0"/>
                        </a:rPr>
                        <a:t>1 pkt</a:t>
                      </a:r>
                    </a:p>
                  </a:txBody>
                  <a:tcPr>
                    <a:solidFill>
                      <a:srgbClr val="002060"/>
                    </a:solidFill>
                  </a:tcPr>
                </a:tc>
                <a:tc>
                  <a:txBody>
                    <a:bodyPr/>
                    <a:lstStyle/>
                    <a:p>
                      <a:pPr algn="ctr"/>
                      <a:r>
                        <a:rPr lang="pl-PL" sz="2000" dirty="0">
                          <a:latin typeface="Monotype Corsiva" panose="03010101010201010101" pitchFamily="66" charset="0"/>
                        </a:rPr>
                        <a:t>2 pkt</a:t>
                      </a:r>
                    </a:p>
                  </a:txBody>
                  <a:tcPr>
                    <a:solidFill>
                      <a:srgbClr val="002060"/>
                    </a:solidFill>
                  </a:tcPr>
                </a:tc>
                <a:tc>
                  <a:txBody>
                    <a:bodyPr/>
                    <a:lstStyle/>
                    <a:p>
                      <a:pPr algn="ctr"/>
                      <a:r>
                        <a:rPr lang="pl-PL" sz="2000" dirty="0">
                          <a:latin typeface="Monotype Corsiva" panose="03010101010201010101" pitchFamily="66" charset="0"/>
                        </a:rPr>
                        <a:t>3 pkt</a:t>
                      </a:r>
                    </a:p>
                  </a:txBody>
                  <a:tcPr>
                    <a:solidFill>
                      <a:srgbClr val="002060"/>
                    </a:solidFill>
                  </a:tcPr>
                </a:tc>
                <a:extLst>
                  <a:ext uri="{0D108BD9-81ED-4DB2-BD59-A6C34878D82A}">
                    <a16:rowId xmlns:a16="http://schemas.microsoft.com/office/drawing/2014/main" xmlns="" val="1745647913"/>
                  </a:ext>
                </a:extLst>
              </a:tr>
              <a:tr h="370840">
                <a:tc>
                  <a:txBody>
                    <a:bodyPr/>
                    <a:lstStyle/>
                    <a:p>
                      <a:pPr algn="ctr"/>
                      <a:r>
                        <a:rPr lang="pl-PL" sz="2000" dirty="0">
                          <a:latin typeface="Monotype Corsiva" panose="03010101010201010101" pitchFamily="66" charset="0"/>
                        </a:rPr>
                        <a:t>Zaprezentowanie własnej pracy. </a:t>
                      </a:r>
                    </a:p>
                    <a:p>
                      <a:pPr algn="ctr"/>
                      <a:endParaRPr lang="pl-PL" sz="2000" dirty="0">
                        <a:latin typeface="Monotype Corsiva" panose="03010101010201010101" pitchFamily="66" charset="0"/>
                      </a:endParaRPr>
                    </a:p>
                    <a:p>
                      <a:pPr algn="ctr"/>
                      <a:endParaRPr lang="pl-PL" sz="2000" dirty="0">
                        <a:latin typeface="Monotype Corsiva" panose="03010101010201010101" pitchFamily="66" charset="0"/>
                      </a:endParaRPr>
                    </a:p>
                    <a:p>
                      <a:pPr algn="ctr"/>
                      <a:endParaRPr lang="pl-PL" sz="2000" dirty="0">
                        <a:latin typeface="Monotype Corsiva" panose="03010101010201010101"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Informacje tylko przeczytane, słaba znajomość tematu, słownictwa. Nieumiejętność odpowiedzi na pytania nauczyciela.</a:t>
                      </a:r>
                    </a:p>
                    <a:p>
                      <a:pPr algn="ctr"/>
                      <a:endParaRPr lang="pl-PL" sz="2000" dirty="0">
                        <a:latin typeface="Monotype Corsiva" panose="03010101010201010101"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Informacje  częściowo przeczytane, częściowo samodzielnie powiedziane (zamigana). Słaba znajomość tematu- uczeń tylko na niektóre pytania potrafi udzielić odpowiedzi. </a:t>
                      </a:r>
                      <a:endParaRPr lang="pl-PL" sz="2000" dirty="0">
                        <a:latin typeface="Monotype Corsiva" panose="03010101010201010101"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Zaprezentowanie pracy samodzielne,  duża znajomość tematu. Dobre odpowiedzi na pytania nauczyciela.</a:t>
                      </a:r>
                    </a:p>
                    <a:p>
                      <a:pPr algn="ctr"/>
                      <a:endParaRPr lang="pl-PL" sz="2000" dirty="0">
                        <a:latin typeface="Monotype Corsiva" panose="03010101010201010101" pitchFamily="66" charset="0"/>
                      </a:endParaRPr>
                    </a:p>
                  </a:txBody>
                  <a:tcPr/>
                </a:tc>
                <a:extLst>
                  <a:ext uri="{0D108BD9-81ED-4DB2-BD59-A6C34878D82A}">
                    <a16:rowId xmlns:a16="http://schemas.microsoft.com/office/drawing/2014/main" xmlns="" val="1246533753"/>
                  </a:ext>
                </a:extLst>
              </a:tr>
              <a:tr h="370840">
                <a:tc>
                  <a:txBody>
                    <a:bodyPr/>
                    <a:lstStyle/>
                    <a:p>
                      <a:r>
                        <a:rPr lang="pl-PL" sz="2000" dirty="0">
                          <a:latin typeface="Monotype Corsiva" panose="03010101010201010101" pitchFamily="66" charset="0"/>
                        </a:rPr>
                        <a:t>Współpraca w grupie.</a:t>
                      </a:r>
                    </a:p>
                    <a:p>
                      <a:endParaRPr lang="pl-PL" sz="2000" dirty="0">
                        <a:latin typeface="Monotype Corsiva" panose="03010101010201010101" pitchFamily="66" charset="0"/>
                      </a:endParaRPr>
                    </a:p>
                    <a:p>
                      <a:endParaRPr lang="pl-PL" sz="2000" dirty="0">
                        <a:latin typeface="Monotype Corsiva" panose="03010101010201010101" pitchFamily="66" charset="0"/>
                      </a:endParaRPr>
                    </a:p>
                    <a:p>
                      <a:endParaRPr lang="pl-PL" sz="2000" dirty="0">
                        <a:latin typeface="Monotype Corsiva" panose="03010101010201010101" pitchFamily="66" charset="0"/>
                      </a:endParaRPr>
                    </a:p>
                    <a:p>
                      <a:endParaRPr lang="pl-PL" sz="2000" dirty="0">
                        <a:latin typeface="Monotype Corsiva" panose="03010101010201010101"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Brak zaangażowania w pracę wszystkich członków grupy, słaba komunikacja w grupie.</a:t>
                      </a:r>
                    </a:p>
                    <a:p>
                      <a:endParaRPr lang="pl-PL" sz="2000" dirty="0">
                        <a:latin typeface="Monotype Corsiva" panose="03010101010201010101"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Zaangażowanie w pracę całej grupy. Drobne nieporozumienia.</a:t>
                      </a:r>
                    </a:p>
                    <a:p>
                      <a:endParaRPr lang="pl-PL" sz="2000" dirty="0">
                        <a:latin typeface="Monotype Corsiva" panose="03010101010201010101"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Bardzo dobra współpraca w grupie. Zrozumiała komunikacja i wymiana informacji.</a:t>
                      </a:r>
                    </a:p>
                    <a:p>
                      <a:endParaRPr lang="pl-PL" sz="2000" dirty="0">
                        <a:latin typeface="Monotype Corsiva" panose="03010101010201010101" pitchFamily="66" charset="0"/>
                      </a:endParaRPr>
                    </a:p>
                  </a:txBody>
                  <a:tcPr/>
                </a:tc>
                <a:extLst>
                  <a:ext uri="{0D108BD9-81ED-4DB2-BD59-A6C34878D82A}">
                    <a16:rowId xmlns:a16="http://schemas.microsoft.com/office/drawing/2014/main" xmlns="" val="2168998427"/>
                  </a:ext>
                </a:extLst>
              </a:tr>
            </a:tbl>
          </a:graphicData>
        </a:graphic>
      </p:graphicFrame>
    </p:spTree>
    <p:extLst>
      <p:ext uri="{BB962C8B-B14F-4D97-AF65-F5344CB8AC3E}">
        <p14:creationId xmlns:p14="http://schemas.microsoft.com/office/powerpoint/2010/main" val="4248903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33500" y="485539"/>
            <a:ext cx="3126177" cy="1015663"/>
          </a:xfrm>
          <a:prstGeom prst="rect">
            <a:avLst/>
          </a:prstGeom>
        </p:spPr>
        <p:txBody>
          <a:bodyPr wrap="none">
            <a:spAutoFit/>
          </a:bodyPr>
          <a:lstStyle/>
          <a:p>
            <a:r>
              <a:rPr lang="pl-PL" sz="6000" dirty="0">
                <a:solidFill>
                  <a:srgbClr val="002060"/>
                </a:solidFill>
                <a:latin typeface="Monotype Corsiva" panose="03010101010201010101" pitchFamily="66" charset="0"/>
                <a:ea typeface="+mj-ea"/>
                <a:cs typeface="+mj-cs"/>
              </a:rPr>
              <a:t>Ewaluacja</a:t>
            </a:r>
            <a:endParaRPr lang="pl-PL" dirty="0"/>
          </a:p>
        </p:txBody>
      </p:sp>
      <p:graphicFrame>
        <p:nvGraphicFramePr>
          <p:cNvPr id="3" name="Tabela 2"/>
          <p:cNvGraphicFramePr>
            <a:graphicFrameLocks noGrp="1"/>
          </p:cNvGraphicFramePr>
          <p:nvPr>
            <p:extLst>
              <p:ext uri="{D42A27DB-BD31-4B8C-83A1-F6EECF244321}">
                <p14:modId xmlns:p14="http://schemas.microsoft.com/office/powerpoint/2010/main" val="4144217868"/>
              </p:ext>
            </p:extLst>
          </p:nvPr>
        </p:nvGraphicFramePr>
        <p:xfrm>
          <a:off x="1599738" y="1770611"/>
          <a:ext cx="8128000" cy="3471179"/>
        </p:xfrm>
        <a:graphic>
          <a:graphicData uri="http://schemas.openxmlformats.org/drawingml/2006/table">
            <a:tbl>
              <a:tblPr firstRow="1" bandRow="1">
                <a:tableStyleId>{21E4AEA4-8DFA-4A89-87EB-49C32662AFE0}</a:tableStyleId>
              </a:tblPr>
              <a:tblGrid>
                <a:gridCol w="4064000">
                  <a:extLst>
                    <a:ext uri="{9D8B030D-6E8A-4147-A177-3AD203B41FA5}">
                      <a16:colId xmlns:a16="http://schemas.microsoft.com/office/drawing/2014/main" xmlns="" val="1296707633"/>
                    </a:ext>
                  </a:extLst>
                </a:gridCol>
                <a:gridCol w="4064000">
                  <a:extLst>
                    <a:ext uri="{9D8B030D-6E8A-4147-A177-3AD203B41FA5}">
                      <a16:colId xmlns:a16="http://schemas.microsoft.com/office/drawing/2014/main" xmlns="" val="1262542683"/>
                    </a:ext>
                  </a:extLst>
                </a:gridCol>
              </a:tblGrid>
              <a:tr h="727979">
                <a:tc>
                  <a:txBody>
                    <a:bodyPr/>
                    <a:lstStyle/>
                    <a:p>
                      <a:pPr algn="ctr"/>
                      <a:r>
                        <a:rPr lang="pl-PL" sz="2400" dirty="0">
                          <a:latin typeface="Monotype Corsiva" panose="03010101010201010101" pitchFamily="66" charset="0"/>
                        </a:rPr>
                        <a:t>Punktacja</a:t>
                      </a:r>
                    </a:p>
                  </a:txBody>
                  <a:tcPr>
                    <a:solidFill>
                      <a:srgbClr val="002060"/>
                    </a:solidFill>
                  </a:tcPr>
                </a:tc>
                <a:tc>
                  <a:txBody>
                    <a:bodyPr/>
                    <a:lstStyle/>
                    <a:p>
                      <a:pPr algn="ctr"/>
                      <a:r>
                        <a:rPr lang="pl-PL" sz="2400" dirty="0">
                          <a:latin typeface="Monotype Corsiva" panose="03010101010201010101" pitchFamily="66" charset="0"/>
                        </a:rPr>
                        <a:t>Ocena</a:t>
                      </a:r>
                    </a:p>
                  </a:txBody>
                  <a:tcPr>
                    <a:solidFill>
                      <a:srgbClr val="002060"/>
                    </a:solidFill>
                  </a:tcPr>
                </a:tc>
                <a:extLst>
                  <a:ext uri="{0D108BD9-81ED-4DB2-BD59-A6C34878D82A}">
                    <a16:rowId xmlns:a16="http://schemas.microsoft.com/office/drawing/2014/main" xmlns="" val="498315614"/>
                  </a:ext>
                </a:extLst>
              </a:tr>
              <a:tr h="370840">
                <a:tc>
                  <a:txBody>
                    <a:bodyPr/>
                    <a:lstStyle/>
                    <a:p>
                      <a:pPr algn="ctr"/>
                      <a:r>
                        <a:rPr lang="pl-PL" sz="2400" dirty="0">
                          <a:latin typeface="Monotype Corsiva" panose="03010101010201010101" pitchFamily="66" charset="0"/>
                        </a:rPr>
                        <a:t>1-4</a:t>
                      </a:r>
                    </a:p>
                  </a:txBody>
                  <a:tcPr/>
                </a:tc>
                <a:tc>
                  <a:txBody>
                    <a:bodyPr/>
                    <a:lstStyle/>
                    <a:p>
                      <a:pPr algn="ctr"/>
                      <a:r>
                        <a:rPr lang="pl-PL" sz="2400" dirty="0">
                          <a:latin typeface="Monotype Corsiva" panose="03010101010201010101" pitchFamily="66" charset="0"/>
                        </a:rPr>
                        <a:t>Niedostateczna</a:t>
                      </a:r>
                    </a:p>
                  </a:txBody>
                  <a:tcPr/>
                </a:tc>
                <a:extLst>
                  <a:ext uri="{0D108BD9-81ED-4DB2-BD59-A6C34878D82A}">
                    <a16:rowId xmlns:a16="http://schemas.microsoft.com/office/drawing/2014/main" xmlns="" val="2224538387"/>
                  </a:ext>
                </a:extLst>
              </a:tr>
              <a:tr h="370840">
                <a:tc>
                  <a:txBody>
                    <a:bodyPr/>
                    <a:lstStyle/>
                    <a:p>
                      <a:pPr algn="ctr"/>
                      <a:r>
                        <a:rPr lang="pl-PL" sz="2400" dirty="0">
                          <a:latin typeface="Monotype Corsiva" panose="03010101010201010101" pitchFamily="66" charset="0"/>
                        </a:rPr>
                        <a:t>5-6</a:t>
                      </a:r>
                    </a:p>
                  </a:txBody>
                  <a:tcPr/>
                </a:tc>
                <a:tc>
                  <a:txBody>
                    <a:bodyPr/>
                    <a:lstStyle/>
                    <a:p>
                      <a:pPr algn="ctr"/>
                      <a:r>
                        <a:rPr lang="pl-PL" sz="2400" dirty="0">
                          <a:latin typeface="Monotype Corsiva" panose="03010101010201010101" pitchFamily="66" charset="0"/>
                        </a:rPr>
                        <a:t>Dopuszczająca</a:t>
                      </a:r>
                    </a:p>
                  </a:txBody>
                  <a:tcPr/>
                </a:tc>
                <a:extLst>
                  <a:ext uri="{0D108BD9-81ED-4DB2-BD59-A6C34878D82A}">
                    <a16:rowId xmlns:a16="http://schemas.microsoft.com/office/drawing/2014/main" xmlns="" val="264403521"/>
                  </a:ext>
                </a:extLst>
              </a:tr>
              <a:tr h="370840">
                <a:tc>
                  <a:txBody>
                    <a:bodyPr/>
                    <a:lstStyle/>
                    <a:p>
                      <a:pPr algn="ctr"/>
                      <a:r>
                        <a:rPr lang="pl-PL" sz="2400" dirty="0">
                          <a:latin typeface="Monotype Corsiva" panose="03010101010201010101" pitchFamily="66" charset="0"/>
                        </a:rPr>
                        <a:t>7-8</a:t>
                      </a:r>
                    </a:p>
                  </a:txBody>
                  <a:tcPr/>
                </a:tc>
                <a:tc>
                  <a:txBody>
                    <a:bodyPr/>
                    <a:lstStyle/>
                    <a:p>
                      <a:pPr algn="ctr"/>
                      <a:r>
                        <a:rPr lang="pl-PL" sz="2400" dirty="0">
                          <a:latin typeface="Monotype Corsiva" panose="03010101010201010101" pitchFamily="66" charset="0"/>
                        </a:rPr>
                        <a:t>Dostateczna </a:t>
                      </a:r>
                    </a:p>
                  </a:txBody>
                  <a:tcPr/>
                </a:tc>
                <a:extLst>
                  <a:ext uri="{0D108BD9-81ED-4DB2-BD59-A6C34878D82A}">
                    <a16:rowId xmlns:a16="http://schemas.microsoft.com/office/drawing/2014/main" xmlns="" val="441678065"/>
                  </a:ext>
                </a:extLst>
              </a:tr>
              <a:tr h="370840">
                <a:tc>
                  <a:txBody>
                    <a:bodyPr/>
                    <a:lstStyle/>
                    <a:p>
                      <a:pPr algn="ctr"/>
                      <a:r>
                        <a:rPr lang="pl-PL" sz="2400" dirty="0">
                          <a:latin typeface="Monotype Corsiva" panose="03010101010201010101" pitchFamily="66" charset="0"/>
                        </a:rPr>
                        <a:t>9-10</a:t>
                      </a:r>
                    </a:p>
                  </a:txBody>
                  <a:tcPr/>
                </a:tc>
                <a:tc>
                  <a:txBody>
                    <a:bodyPr/>
                    <a:lstStyle/>
                    <a:p>
                      <a:pPr algn="ctr"/>
                      <a:r>
                        <a:rPr lang="pl-PL" sz="2400" dirty="0">
                          <a:latin typeface="Monotype Corsiva" panose="03010101010201010101" pitchFamily="66" charset="0"/>
                        </a:rPr>
                        <a:t>dobra</a:t>
                      </a:r>
                    </a:p>
                  </a:txBody>
                  <a:tcPr/>
                </a:tc>
                <a:extLst>
                  <a:ext uri="{0D108BD9-81ED-4DB2-BD59-A6C34878D82A}">
                    <a16:rowId xmlns:a16="http://schemas.microsoft.com/office/drawing/2014/main" xmlns="" val="3693322114"/>
                  </a:ext>
                </a:extLst>
              </a:tr>
              <a:tr h="370840">
                <a:tc>
                  <a:txBody>
                    <a:bodyPr/>
                    <a:lstStyle/>
                    <a:p>
                      <a:pPr algn="ctr"/>
                      <a:r>
                        <a:rPr lang="pl-PL" sz="2400" dirty="0">
                          <a:latin typeface="Monotype Corsiva" panose="03010101010201010101" pitchFamily="66" charset="0"/>
                        </a:rPr>
                        <a:t>11-12</a:t>
                      </a:r>
                    </a:p>
                  </a:txBody>
                  <a:tcPr/>
                </a:tc>
                <a:tc>
                  <a:txBody>
                    <a:bodyPr/>
                    <a:lstStyle/>
                    <a:p>
                      <a:pPr algn="ctr"/>
                      <a:r>
                        <a:rPr lang="pl-PL" sz="2400" dirty="0">
                          <a:latin typeface="Monotype Corsiva" panose="03010101010201010101" pitchFamily="66" charset="0"/>
                        </a:rPr>
                        <a:t>Bardzo dobra</a:t>
                      </a:r>
                    </a:p>
                  </a:txBody>
                  <a:tcPr/>
                </a:tc>
                <a:extLst>
                  <a:ext uri="{0D108BD9-81ED-4DB2-BD59-A6C34878D82A}">
                    <a16:rowId xmlns:a16="http://schemas.microsoft.com/office/drawing/2014/main" xmlns="" val="1266959213"/>
                  </a:ext>
                </a:extLst>
              </a:tr>
              <a:tr h="370840">
                <a:tc>
                  <a:txBody>
                    <a:bodyPr/>
                    <a:lstStyle/>
                    <a:p>
                      <a:pPr algn="ctr"/>
                      <a:r>
                        <a:rPr lang="pl-PL" sz="2400" dirty="0">
                          <a:latin typeface="Monotype Corsiva" panose="03010101010201010101" pitchFamily="66" charset="0"/>
                        </a:rPr>
                        <a:t>12*</a:t>
                      </a:r>
                    </a:p>
                  </a:txBody>
                  <a:tcPr/>
                </a:tc>
                <a:tc>
                  <a:txBody>
                    <a:bodyPr/>
                    <a:lstStyle/>
                    <a:p>
                      <a:pPr algn="ctr"/>
                      <a:r>
                        <a:rPr lang="pl-PL" sz="2400" dirty="0">
                          <a:latin typeface="Monotype Corsiva" panose="03010101010201010101" pitchFamily="66" charset="0"/>
                        </a:rPr>
                        <a:t>Celująca</a:t>
                      </a:r>
                      <a:r>
                        <a:rPr lang="pl-PL" sz="2400" baseline="0" dirty="0">
                          <a:latin typeface="Monotype Corsiva" panose="03010101010201010101" pitchFamily="66" charset="0"/>
                        </a:rPr>
                        <a:t> </a:t>
                      </a:r>
                      <a:endParaRPr lang="pl-PL" sz="2400" dirty="0">
                        <a:latin typeface="Monotype Corsiva" panose="03010101010201010101" pitchFamily="66" charset="0"/>
                      </a:endParaRPr>
                    </a:p>
                  </a:txBody>
                  <a:tcPr/>
                </a:tc>
                <a:extLst>
                  <a:ext uri="{0D108BD9-81ED-4DB2-BD59-A6C34878D82A}">
                    <a16:rowId xmlns:a16="http://schemas.microsoft.com/office/drawing/2014/main" xmlns="" val="3836538711"/>
                  </a:ext>
                </a:extLst>
              </a:tr>
            </a:tbl>
          </a:graphicData>
        </a:graphic>
      </p:graphicFrame>
      <p:sp>
        <p:nvSpPr>
          <p:cNvPr id="4" name="Prostokąt 3"/>
          <p:cNvSpPr/>
          <p:nvPr/>
        </p:nvSpPr>
        <p:spPr>
          <a:xfrm>
            <a:off x="783871" y="5597867"/>
            <a:ext cx="10634643" cy="707886"/>
          </a:xfrm>
          <a:prstGeom prst="rect">
            <a:avLst/>
          </a:prstGeom>
        </p:spPr>
        <p:txBody>
          <a:bodyPr wrap="none">
            <a:spAutoFit/>
          </a:bodyPr>
          <a:lstStyle/>
          <a:p>
            <a:r>
              <a:rPr lang="pl-PL" sz="2000" dirty="0">
                <a:solidFill>
                  <a:srgbClr val="002060"/>
                </a:solidFill>
                <a:latin typeface="Monotype Corsiva" panose="03010101010201010101" pitchFamily="66" charset="0"/>
                <a:ea typeface="+mj-ea"/>
                <a:cs typeface="+mj-cs"/>
              </a:rPr>
              <a:t>* Ocenę celującą może otrzymać uczeń, który uzyskał maksymalną liczbę punktów oraz w swojej pracy wykazał się </a:t>
            </a:r>
          </a:p>
          <a:p>
            <a:r>
              <a:rPr lang="pl-PL" sz="2000" dirty="0">
                <a:solidFill>
                  <a:srgbClr val="002060"/>
                </a:solidFill>
                <a:latin typeface="Monotype Corsiva" panose="03010101010201010101" pitchFamily="66" charset="0"/>
                <a:ea typeface="+mj-ea"/>
                <a:cs typeface="+mj-cs"/>
              </a:rPr>
              <a:t>dodatkowymi, nadprogramowymi wiadomościami, materiałami itp..  </a:t>
            </a:r>
            <a:endParaRPr lang="pl-PL" sz="2000" dirty="0"/>
          </a:p>
        </p:txBody>
      </p:sp>
    </p:spTree>
    <p:extLst>
      <p:ext uri="{BB962C8B-B14F-4D97-AF65-F5344CB8AC3E}">
        <p14:creationId xmlns:p14="http://schemas.microsoft.com/office/powerpoint/2010/main" val="1534511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3289069" cy="1143000"/>
          </a:xfrm>
        </p:spPr>
        <p:txBody>
          <a:bodyPr/>
          <a:lstStyle/>
          <a:p>
            <a:r>
              <a:rPr lang="pl-PL" sz="6000" dirty="0">
                <a:solidFill>
                  <a:srgbClr val="002060"/>
                </a:solidFill>
                <a:latin typeface="Monotype Corsiva" panose="03010101010201010101" pitchFamily="66" charset="0"/>
              </a:rPr>
              <a:t>Konkluzja </a:t>
            </a:r>
            <a:endParaRPr lang="pl-PL" sz="6000" dirty="0"/>
          </a:p>
        </p:txBody>
      </p:sp>
      <p:sp>
        <p:nvSpPr>
          <p:cNvPr id="3" name="Symbol zastępczy zawartości 2"/>
          <p:cNvSpPr>
            <a:spLocks noGrp="1"/>
          </p:cNvSpPr>
          <p:nvPr>
            <p:ph idx="1"/>
          </p:nvPr>
        </p:nvSpPr>
        <p:spPr/>
        <p:txBody>
          <a:bodyPr/>
          <a:lstStyle/>
          <a:p>
            <a:pPr marL="0" lvl="0" indent="0" algn="just">
              <a:buNone/>
            </a:pPr>
            <a:r>
              <a:rPr lang="pl-PL" sz="2400" dirty="0">
                <a:solidFill>
                  <a:srgbClr val="000000"/>
                </a:solidFill>
                <a:latin typeface="Monotype Corsiva" panose="03010101010201010101" pitchFamily="66" charset="0"/>
              </a:rPr>
              <a:t>Gratulacje! Wykonaliście zadanie, które wymagało od Was pomysłowości oraz umiejętności współpracy w grupie. Opracowując ten temat: </a:t>
            </a:r>
          </a:p>
          <a:p>
            <a:pPr algn="just"/>
            <a:r>
              <a:rPr lang="pl-PL" sz="2400" dirty="0">
                <a:solidFill>
                  <a:srgbClr val="000000"/>
                </a:solidFill>
                <a:latin typeface="Monotype Corsiva" panose="03010101010201010101" pitchFamily="66" charset="0"/>
              </a:rPr>
              <a:t>mogliście choć na chwilę przenieść się w odległe czasy, by poszukać miejsc narodzin pisma</a:t>
            </a:r>
          </a:p>
          <a:p>
            <a:pPr algn="just"/>
            <a:r>
              <a:rPr lang="pl-PL" sz="2400" dirty="0">
                <a:solidFill>
                  <a:srgbClr val="000000"/>
                </a:solidFill>
                <a:latin typeface="Monotype Corsiva" panose="03010101010201010101" pitchFamily="66" charset="0"/>
              </a:rPr>
              <a:t>poznaliście różne rodzaje pisma, miejsca w których się narodziło, narzędzia oraz sposoby jego tworzenia</a:t>
            </a:r>
          </a:p>
          <a:p>
            <a:pPr algn="just"/>
            <a:r>
              <a:rPr lang="pl-PL" sz="2400" dirty="0">
                <a:solidFill>
                  <a:srgbClr val="000000"/>
                </a:solidFill>
                <a:latin typeface="Monotype Corsiva" panose="03010101010201010101" pitchFamily="66" charset="0"/>
              </a:rPr>
              <a:t>wykonaliście teczkę tematyczną- </a:t>
            </a:r>
            <a:r>
              <a:rPr lang="pl-PL" sz="2400" dirty="0" err="1">
                <a:solidFill>
                  <a:srgbClr val="000000"/>
                </a:solidFill>
                <a:latin typeface="Monotype Corsiva" panose="03010101010201010101" pitchFamily="66" charset="0"/>
              </a:rPr>
              <a:t>lapbooka</a:t>
            </a:r>
            <a:r>
              <a:rPr lang="pl-PL" sz="2400" dirty="0">
                <a:solidFill>
                  <a:srgbClr val="000000"/>
                </a:solidFill>
                <a:latin typeface="Monotype Corsiva" panose="03010101010201010101" pitchFamily="66" charset="0"/>
              </a:rPr>
              <a:t>, która jest świetną metodą by w ciekawy i przystępny sposób zapisać i utrwalać zdobytą wiedzę</a:t>
            </a:r>
          </a:p>
          <a:p>
            <a:pPr algn="just"/>
            <a:r>
              <a:rPr lang="pl-PL" sz="2400" dirty="0">
                <a:solidFill>
                  <a:srgbClr val="000000"/>
                </a:solidFill>
                <a:latin typeface="Monotype Corsiva" panose="03010101010201010101" pitchFamily="66" charset="0"/>
              </a:rPr>
              <a:t>stworzyliście mapę narodzin pisma, która stałą się pomocą dydaktyczną w waszej sali historycznej</a:t>
            </a:r>
          </a:p>
          <a:p>
            <a:pPr algn="just"/>
            <a:r>
              <a:rPr lang="pl-PL" sz="2400" dirty="0">
                <a:solidFill>
                  <a:srgbClr val="000000"/>
                </a:solidFill>
                <a:latin typeface="Monotype Corsiva" panose="03010101010201010101" pitchFamily="66" charset="0"/>
              </a:rPr>
              <a:t>doskonaliliście umiejętność komunikacji oraz pracy w grupie, która była niezbędna w wykonywaniu Waszego zadania</a:t>
            </a:r>
          </a:p>
          <a:p>
            <a:endParaRPr lang="pl-PL" dirty="0"/>
          </a:p>
        </p:txBody>
      </p:sp>
    </p:spTree>
    <p:extLst>
      <p:ext uri="{BB962C8B-B14F-4D97-AF65-F5344CB8AC3E}">
        <p14:creationId xmlns:p14="http://schemas.microsoft.com/office/powerpoint/2010/main" val="1715712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93964" y="482283"/>
            <a:ext cx="3613265" cy="947506"/>
          </a:xfrm>
        </p:spPr>
        <p:txBody>
          <a:bodyPr/>
          <a:lstStyle/>
          <a:p>
            <a:r>
              <a:rPr lang="pl-PL" dirty="0">
                <a:solidFill>
                  <a:srgbClr val="002060"/>
                </a:solidFill>
                <a:latin typeface="Monotype Corsiva" panose="03010101010201010101" pitchFamily="66" charset="0"/>
              </a:rPr>
              <a:t>Konkluzja </a:t>
            </a:r>
            <a:endParaRPr lang="pl-PL" dirty="0"/>
          </a:p>
        </p:txBody>
      </p:sp>
      <p:sp>
        <p:nvSpPr>
          <p:cNvPr id="4" name="Prostokąt 3"/>
          <p:cNvSpPr/>
          <p:nvPr/>
        </p:nvSpPr>
        <p:spPr>
          <a:xfrm>
            <a:off x="798021" y="1536174"/>
            <a:ext cx="11072553" cy="4081117"/>
          </a:xfrm>
          <a:prstGeom prst="rect">
            <a:avLst/>
          </a:prstGeom>
        </p:spPr>
        <p:txBody>
          <a:bodyPr wrap="square">
            <a:spAutoFit/>
          </a:bodyPr>
          <a:lstStyle/>
          <a:p>
            <a:pPr marL="342900" lvl="0" indent="-342900" defTabSz="457200">
              <a:buFont typeface="Arial" panose="020B0604020202020204" pitchFamily="34" charset="0"/>
              <a:buChar char="•"/>
            </a:pPr>
            <a:r>
              <a:rPr lang="pl-PL" sz="2400" dirty="0">
                <a:solidFill>
                  <a:srgbClr val="000000"/>
                </a:solidFill>
                <a:latin typeface="Monotype Corsiva" panose="03010101010201010101" pitchFamily="66" charset="0"/>
              </a:rPr>
              <a:t>prezentując swoje prace poznaliście zasady autoprezentacji oraz umiejętności występów publicznych</a:t>
            </a:r>
          </a:p>
          <a:p>
            <a:pPr marL="342900" lvl="0" indent="-342900" defTabSz="457200">
              <a:buFont typeface="Arial" panose="020B0604020202020204" pitchFamily="34" charset="0"/>
              <a:buChar char="•"/>
            </a:pPr>
            <a:r>
              <a:rPr lang="pl-PL" sz="2400" dirty="0">
                <a:solidFill>
                  <a:srgbClr val="000000"/>
                </a:solidFill>
                <a:latin typeface="Monotype Corsiva" panose="03010101010201010101" pitchFamily="66" charset="0"/>
              </a:rPr>
              <a:t>mieliście możliwość stworzyć </a:t>
            </a:r>
            <a:r>
              <a:rPr lang="pl-PL" sz="2400" dirty="0" err="1">
                <a:solidFill>
                  <a:srgbClr val="000000"/>
                </a:solidFill>
                <a:latin typeface="Monotype Corsiva" panose="03010101010201010101" pitchFamily="66" charset="0"/>
              </a:rPr>
              <a:t>lapbooka</a:t>
            </a:r>
            <a:r>
              <a:rPr lang="pl-PL" sz="2400" dirty="0">
                <a:solidFill>
                  <a:srgbClr val="000000"/>
                </a:solidFill>
                <a:latin typeface="Monotype Corsiva" panose="03010101010201010101" pitchFamily="66" charset="0"/>
              </a:rPr>
              <a:t>  oraz mapę narodzin pisma, prace te posłużą Waszym kolegom jako materiał dydaktyczny</a:t>
            </a:r>
          </a:p>
          <a:p>
            <a:pPr marL="342900" lvl="0" indent="-342900" defTabSz="457200">
              <a:buFont typeface="Arial" panose="020B0604020202020204" pitchFamily="34" charset="0"/>
              <a:buChar char="•"/>
            </a:pPr>
            <a:r>
              <a:rPr lang="pl-PL" sz="2400" dirty="0">
                <a:solidFill>
                  <a:srgbClr val="000000"/>
                </a:solidFill>
                <a:latin typeface="Monotype Corsiva" panose="03010101010201010101" pitchFamily="66" charset="0"/>
              </a:rPr>
              <a:t>byliście w pełni odpowiedzialni za zdobywanie wiedzy.</a:t>
            </a:r>
          </a:p>
          <a:p>
            <a:pPr marL="342900" lvl="0" indent="-342900" algn="just" eaLnBrk="0" fontAlgn="base" hangingPunct="0">
              <a:spcBef>
                <a:spcPct val="20000"/>
              </a:spcBef>
              <a:spcAft>
                <a:spcPct val="0"/>
              </a:spcAft>
              <a:buFontTx/>
              <a:buChar char="•"/>
            </a:pPr>
            <a:r>
              <a:rPr lang="pl-PL" sz="2400" dirty="0">
                <a:solidFill>
                  <a:srgbClr val="000000"/>
                </a:solidFill>
                <a:latin typeface="Monotype Corsiva" panose="03010101010201010101" pitchFamily="66" charset="0"/>
              </a:rPr>
              <a:t>zaznajomiliście się z różnymi źródłami internetowymi, pomagającymi przygotować zadanie</a:t>
            </a:r>
          </a:p>
          <a:p>
            <a:pPr marL="342900" lvl="0" indent="-342900" algn="just" eaLnBrk="0" fontAlgn="base" hangingPunct="0">
              <a:spcBef>
                <a:spcPct val="20000"/>
              </a:spcBef>
              <a:spcAft>
                <a:spcPct val="0"/>
              </a:spcAft>
              <a:buFontTx/>
              <a:buChar char="•"/>
            </a:pPr>
            <a:r>
              <a:rPr lang="pl-PL" sz="2400" dirty="0">
                <a:solidFill>
                  <a:srgbClr val="000000"/>
                </a:solidFill>
                <a:latin typeface="Monotype Corsiva" panose="03010101010201010101" pitchFamily="66" charset="0"/>
              </a:rPr>
              <a:t>przypomnieliście sobie  zasady bezpiecznego korzystania z Internetu</a:t>
            </a:r>
          </a:p>
          <a:p>
            <a:pPr marL="342900" indent="-342900" algn="just" eaLnBrk="0" fontAlgn="base" hangingPunct="0">
              <a:spcBef>
                <a:spcPct val="20000"/>
              </a:spcBef>
              <a:spcAft>
                <a:spcPct val="0"/>
              </a:spcAft>
              <a:buFontTx/>
              <a:buChar char="•"/>
            </a:pPr>
            <a:r>
              <a:rPr lang="pl-PL" sz="2400" dirty="0">
                <a:solidFill>
                  <a:srgbClr val="000000"/>
                </a:solidFill>
                <a:latin typeface="Monotype Corsiva" panose="03010101010201010101" pitchFamily="66" charset="0"/>
              </a:rPr>
              <a:t>Wasza praca może posłużyć za wzorzec współpracy i współdziałania dla innych grup, klas.</a:t>
            </a:r>
          </a:p>
          <a:p>
            <a:pPr marL="342900" lvl="0" indent="-342900" algn="just" eaLnBrk="0" fontAlgn="base" hangingPunct="0">
              <a:spcBef>
                <a:spcPct val="20000"/>
              </a:spcBef>
              <a:spcAft>
                <a:spcPct val="0"/>
              </a:spcAft>
              <a:buFontTx/>
              <a:buChar char="•"/>
            </a:pPr>
            <a:endParaRPr lang="pl-PL" sz="2400" dirty="0">
              <a:solidFill>
                <a:srgbClr val="000000"/>
              </a:solidFill>
              <a:latin typeface="Monotype Corsiva" panose="03010101010201010101" pitchFamily="66" charset="0"/>
            </a:endParaRPr>
          </a:p>
          <a:p>
            <a:pPr marL="285750" lvl="0" indent="-285750" defTabSz="457200">
              <a:buFont typeface="Wingdings" panose="05000000000000000000" pitchFamily="2" charset="2"/>
              <a:buChar char="Ø"/>
            </a:pPr>
            <a:endParaRPr lang="pl-PL" sz="2400" dirty="0">
              <a:solidFill>
                <a:srgbClr val="000000"/>
              </a:solidFill>
              <a:latin typeface="Monotype Corsiva" panose="03010101010201010101" pitchFamily="66" charset="0"/>
            </a:endParaRPr>
          </a:p>
        </p:txBody>
      </p:sp>
      <p:pic>
        <p:nvPicPr>
          <p:cNvPr id="3" name="Obraz 2"/>
          <p:cNvPicPr>
            <a:picLocks noChangeAspect="1"/>
          </p:cNvPicPr>
          <p:nvPr/>
        </p:nvPicPr>
        <p:blipFill>
          <a:blip r:embed="rId2"/>
          <a:stretch>
            <a:fillRect/>
          </a:stretch>
        </p:blipFill>
        <p:spPr>
          <a:xfrm>
            <a:off x="8445731" y="5095331"/>
            <a:ext cx="2576945" cy="1646382"/>
          </a:xfrm>
          <a:prstGeom prst="rect">
            <a:avLst/>
          </a:prstGeom>
        </p:spPr>
      </p:pic>
      <p:pic>
        <p:nvPicPr>
          <p:cNvPr id="5" name="Obraz 4"/>
          <p:cNvPicPr>
            <a:picLocks noChangeAspect="1"/>
          </p:cNvPicPr>
          <p:nvPr/>
        </p:nvPicPr>
        <p:blipFill>
          <a:blip r:embed="rId3"/>
          <a:stretch>
            <a:fillRect/>
          </a:stretch>
        </p:blipFill>
        <p:spPr>
          <a:xfrm>
            <a:off x="2000596" y="5014801"/>
            <a:ext cx="2266886" cy="1649024"/>
          </a:xfrm>
          <a:prstGeom prst="rect">
            <a:avLst/>
          </a:prstGeom>
        </p:spPr>
      </p:pic>
      <p:pic>
        <p:nvPicPr>
          <p:cNvPr id="6" name="Obraz 5"/>
          <p:cNvPicPr>
            <a:picLocks noChangeAspect="1"/>
          </p:cNvPicPr>
          <p:nvPr/>
        </p:nvPicPr>
        <p:blipFill>
          <a:blip r:embed="rId4"/>
          <a:stretch>
            <a:fillRect/>
          </a:stretch>
        </p:blipFill>
        <p:spPr>
          <a:xfrm>
            <a:off x="5261956" y="4952215"/>
            <a:ext cx="2016490" cy="1711610"/>
          </a:xfrm>
          <a:prstGeom prst="rect">
            <a:avLst/>
          </a:prstGeom>
        </p:spPr>
      </p:pic>
    </p:spTree>
    <p:extLst>
      <p:ext uri="{BB962C8B-B14F-4D97-AF65-F5344CB8AC3E}">
        <p14:creationId xmlns:p14="http://schemas.microsoft.com/office/powerpoint/2010/main" val="3890796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10836" y="507221"/>
            <a:ext cx="7819505" cy="1038946"/>
          </a:xfrm>
        </p:spPr>
        <p:txBody>
          <a:bodyPr/>
          <a:lstStyle/>
          <a:p>
            <a:r>
              <a:rPr lang="pl-PL" dirty="0">
                <a:solidFill>
                  <a:srgbClr val="002060"/>
                </a:solidFill>
                <a:latin typeface="Monotype Corsiva" panose="03010101010201010101" pitchFamily="66" charset="0"/>
              </a:rPr>
              <a:t>Poradnik  dla nauczyciela</a:t>
            </a:r>
            <a:endParaRPr lang="pl-PL" dirty="0"/>
          </a:p>
        </p:txBody>
      </p:sp>
      <p:sp>
        <p:nvSpPr>
          <p:cNvPr id="4" name="Prostokąt 3"/>
          <p:cNvSpPr/>
          <p:nvPr/>
        </p:nvSpPr>
        <p:spPr>
          <a:xfrm>
            <a:off x="326966" y="1473175"/>
            <a:ext cx="11172305" cy="5632311"/>
          </a:xfrm>
          <a:prstGeom prst="rect">
            <a:avLst/>
          </a:prstGeom>
        </p:spPr>
        <p:txBody>
          <a:bodyPr wrap="square">
            <a:spAutoFit/>
          </a:bodyPr>
          <a:lstStyle/>
          <a:p>
            <a:pPr marL="342900" lvl="0" indent="-342900" defTabSz="457200">
              <a:buFont typeface="Arial" panose="020B0604020202020204" pitchFamily="34" charset="0"/>
              <a:buChar char="•"/>
            </a:pPr>
            <a:r>
              <a:rPr lang="pl-PL" sz="2400" dirty="0">
                <a:latin typeface="Monotype Corsiva" panose="03010101010201010101" pitchFamily="66" charset="0"/>
              </a:rPr>
              <a:t>Przed rozpoczęciem projektu, należy dokładnie zapoznać uczniów z treścią zadań, dostosowując sposób komunikacji do możliwości uczniów.</a:t>
            </a:r>
          </a:p>
          <a:p>
            <a:pPr marL="342900" lvl="0" indent="-342900" defTabSz="457200">
              <a:buFont typeface="Arial" panose="020B0604020202020204" pitchFamily="34" charset="0"/>
              <a:buChar char="•"/>
            </a:pPr>
            <a:r>
              <a:rPr lang="pl-PL" sz="2400" dirty="0">
                <a:latin typeface="Monotype Corsiva" panose="03010101010201010101" pitchFamily="66" charset="0"/>
              </a:rPr>
              <a:t>należy przypomnieć uczniom zasady bezpiecznego korzystania z Internetu. Nauczyciel powinien z uczniami przejrzeć źródła internetowe, pomagając w ich zrozumieniu.</a:t>
            </a:r>
          </a:p>
          <a:p>
            <a:pPr marL="342900" lvl="0" indent="-342900" defTabSz="457200">
              <a:buFont typeface="Arial" panose="020B0604020202020204" pitchFamily="34" charset="0"/>
              <a:buChar char="•"/>
            </a:pPr>
            <a:r>
              <a:rPr lang="pl-PL" sz="2400" dirty="0">
                <a:latin typeface="Monotype Corsiva" panose="03010101010201010101" pitchFamily="66" charset="0"/>
              </a:rPr>
              <a:t>pomimo narzuconego planu pracy – 2/3 tygodnie – czas poświęcony na  realizację kolejnych części WQ powinien być dostosowany do możliwości uczniów.</a:t>
            </a:r>
          </a:p>
          <a:p>
            <a:pPr marL="342900" lvl="0" indent="-342900" defTabSz="457200">
              <a:buFont typeface="Arial" panose="020B0604020202020204" pitchFamily="34" charset="0"/>
              <a:buChar char="•"/>
            </a:pPr>
            <a:r>
              <a:rPr lang="pl-PL" sz="2400" dirty="0">
                <a:latin typeface="Monotype Corsiva" panose="03010101010201010101" pitchFamily="66" charset="0"/>
              </a:rPr>
              <a:t>nauczyciel powinien służyć pomocą na każdym etapie realizacji WQ - konsultować projekty, wyjaśniać zaistniałe problemy. </a:t>
            </a:r>
          </a:p>
          <a:p>
            <a:pPr marL="342900" lvl="0" indent="-342900" defTabSz="457200">
              <a:buFont typeface="Arial" panose="020B0604020202020204" pitchFamily="34" charset="0"/>
              <a:buChar char="•"/>
            </a:pPr>
            <a:r>
              <a:rPr lang="pl-PL" sz="2400" dirty="0">
                <a:latin typeface="Monotype Corsiva" panose="03010101010201010101" pitchFamily="66" charset="0"/>
              </a:rPr>
              <a:t>pomimo narzuconego podziału na grupy, nauczyciel powinien dokonać podziału wg możliwości  i potrzeb uczniów</a:t>
            </a:r>
          </a:p>
          <a:p>
            <a:pPr marL="342900" lvl="0" indent="-342900" defTabSz="457200">
              <a:buFont typeface="Arial" panose="020B0604020202020204" pitchFamily="34" charset="0"/>
              <a:buChar char="•"/>
            </a:pPr>
            <a:r>
              <a:rPr lang="pl-PL" sz="2400" dirty="0">
                <a:latin typeface="Monotype Corsiva" panose="03010101010201010101" pitchFamily="66" charset="0"/>
              </a:rPr>
              <a:t>Tworząc </a:t>
            </a:r>
            <a:r>
              <a:rPr lang="pl-PL" sz="2400" dirty="0" err="1">
                <a:latin typeface="Monotype Corsiva" panose="03010101010201010101" pitchFamily="66" charset="0"/>
              </a:rPr>
              <a:t>lapbooka</a:t>
            </a:r>
            <a:r>
              <a:rPr lang="pl-PL" sz="2400" dirty="0">
                <a:latin typeface="Monotype Corsiva" panose="03010101010201010101" pitchFamily="66" charset="0"/>
              </a:rPr>
              <a:t> – nie wyręczamy uczniów, pozwalamy aby uczniowie wykazali się własną inwencją</a:t>
            </a:r>
          </a:p>
          <a:p>
            <a:pPr marL="342900" lvl="0" indent="-342900" defTabSz="457200">
              <a:buFont typeface="Arial" panose="020B0604020202020204" pitchFamily="34" charset="0"/>
              <a:buChar char="•"/>
            </a:pPr>
            <a:r>
              <a:rPr lang="pl-PL" sz="2400" dirty="0">
                <a:latin typeface="Monotype Corsiva" panose="03010101010201010101" pitchFamily="66" charset="0"/>
              </a:rPr>
              <a:t>Oceniając uczniów-  należy wziąć pod uwagę dodatkowe dysfunkcje i problemy uczniów. </a:t>
            </a:r>
          </a:p>
          <a:p>
            <a:pPr marL="342900" lvl="0" indent="-342900" defTabSz="457200">
              <a:buFont typeface="Arial" panose="020B0604020202020204" pitchFamily="34" charset="0"/>
              <a:buChar char="•"/>
            </a:pPr>
            <a:endParaRPr lang="pl-PL" sz="2400" dirty="0">
              <a:latin typeface="Monotype Corsiva" panose="03010101010201010101" pitchFamily="66" charset="0"/>
            </a:endParaRPr>
          </a:p>
          <a:p>
            <a:pPr marL="342900" lvl="0" indent="-342900" defTabSz="457200">
              <a:buFont typeface="Arial" panose="020B0604020202020204" pitchFamily="34" charset="0"/>
              <a:buChar char="•"/>
            </a:pPr>
            <a:endParaRPr lang="pl-PL" sz="2400" dirty="0">
              <a:latin typeface="Monotype Corsiva" panose="03010101010201010101" pitchFamily="66" charset="0"/>
            </a:endParaRPr>
          </a:p>
        </p:txBody>
      </p:sp>
    </p:spTree>
    <p:extLst>
      <p:ext uri="{BB962C8B-B14F-4D97-AF65-F5344CB8AC3E}">
        <p14:creationId xmlns:p14="http://schemas.microsoft.com/office/powerpoint/2010/main" val="3697408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849256" y="2502976"/>
            <a:ext cx="10843634" cy="1097135"/>
          </a:xfrm>
        </p:spPr>
        <p:txBody>
          <a:bodyPr/>
          <a:lstStyle/>
          <a:p>
            <a:r>
              <a:rPr lang="pl-PL" dirty="0">
                <a:solidFill>
                  <a:srgbClr val="002060"/>
                </a:solidFill>
                <a:latin typeface="Monotype Corsiva" panose="03010101010201010101" pitchFamily="66" charset="0"/>
              </a:rPr>
              <a:t>Poradnik  dla nauczyciela</a:t>
            </a:r>
            <a:endParaRPr lang="pl-PL" dirty="0"/>
          </a:p>
        </p:txBody>
      </p:sp>
      <p:pic>
        <p:nvPicPr>
          <p:cNvPr id="3" name="Obraz 2"/>
          <p:cNvPicPr>
            <a:picLocks noChangeAspect="1"/>
          </p:cNvPicPr>
          <p:nvPr/>
        </p:nvPicPr>
        <p:blipFill>
          <a:blip r:embed="rId2"/>
          <a:stretch>
            <a:fillRect/>
          </a:stretch>
        </p:blipFill>
        <p:spPr>
          <a:xfrm>
            <a:off x="9317750" y="3767298"/>
            <a:ext cx="2375140" cy="1106625"/>
          </a:xfrm>
          <a:prstGeom prst="rect">
            <a:avLst/>
          </a:prstGeom>
        </p:spPr>
      </p:pic>
      <p:sp>
        <p:nvSpPr>
          <p:cNvPr id="9" name="Prostokąt 8"/>
          <p:cNvSpPr/>
          <p:nvPr/>
        </p:nvSpPr>
        <p:spPr>
          <a:xfrm>
            <a:off x="264471" y="3535095"/>
            <a:ext cx="8939913" cy="2677656"/>
          </a:xfrm>
          <a:prstGeom prst="rect">
            <a:avLst/>
          </a:prstGeom>
        </p:spPr>
        <p:txBody>
          <a:bodyPr wrap="square">
            <a:spAutoFit/>
          </a:bodyPr>
          <a:lstStyle/>
          <a:p>
            <a:pPr marL="342900" lvl="0" indent="-342900" algn="just" defTabSz="457200">
              <a:buFont typeface="Arial" panose="020B0604020202020204" pitchFamily="34" charset="0"/>
              <a:buChar char="•"/>
            </a:pPr>
            <a:r>
              <a:rPr lang="pl-PL" sz="2400" dirty="0">
                <a:solidFill>
                  <a:srgbClr val="000000"/>
                </a:solidFill>
                <a:latin typeface="Monotype Corsiva" panose="03010101010201010101" pitchFamily="66" charset="0"/>
              </a:rPr>
              <a:t>Dla uczniów, którzy  bardzo dobrze poradzili sobie z zadaniami, nauczyciel może zaproponować dodatkowe ćwiczenie. Polega ono na wykonaniu zakładki do książki podpisanej  własnym imieniem – lecz za pomocą hieroglifów. </a:t>
            </a:r>
          </a:p>
          <a:p>
            <a:pPr lvl="0" algn="just" defTabSz="457200"/>
            <a:r>
              <a:rPr lang="pl-PL" sz="2400" dirty="0">
                <a:solidFill>
                  <a:srgbClr val="000000"/>
                </a:solidFill>
                <a:latin typeface="Monotype Corsiva" panose="03010101010201010101" pitchFamily="66" charset="0"/>
              </a:rPr>
              <a:t>Aby wykonać to zadanie nauczyciel musi przygotować przykładowy szablon/ wzór  wg którego uczniowie będą kodować własne imię. Zakładka będzie utrwalała i przypominała poznaną wiedzę.</a:t>
            </a:r>
          </a:p>
        </p:txBody>
      </p:sp>
      <p:pic>
        <p:nvPicPr>
          <p:cNvPr id="5" name="Obraz 4">
            <a:extLst>
              <a:ext uri="{FF2B5EF4-FFF2-40B4-BE49-F238E27FC236}">
                <a16:creationId xmlns:a16="http://schemas.microsoft.com/office/drawing/2014/main" xmlns="" id="{2F0B6BEA-A941-49DE-B641-B4340C8638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2502976"/>
          </a:xfrm>
          <a:prstGeom prst="rect">
            <a:avLst/>
          </a:prstGeom>
        </p:spPr>
      </p:pic>
      <p:pic>
        <p:nvPicPr>
          <p:cNvPr id="6" name="Obraz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9535"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6499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4718858" cy="1143000"/>
          </a:xfrm>
        </p:spPr>
        <p:txBody>
          <a:bodyPr/>
          <a:lstStyle/>
          <a:p>
            <a:r>
              <a:rPr lang="pl-PL" sz="6000" dirty="0">
                <a:solidFill>
                  <a:srgbClr val="002060"/>
                </a:solidFill>
                <a:latin typeface="Monotype Corsiva" panose="03010101010201010101" pitchFamily="66" charset="0"/>
              </a:rPr>
              <a:t>Spis treści</a:t>
            </a:r>
          </a:p>
        </p:txBody>
      </p:sp>
      <p:sp>
        <p:nvSpPr>
          <p:cNvPr id="3" name="Symbol zastępczy zawartości 2"/>
          <p:cNvSpPr>
            <a:spLocks noGrp="1"/>
          </p:cNvSpPr>
          <p:nvPr>
            <p:ph idx="1"/>
          </p:nvPr>
        </p:nvSpPr>
        <p:spPr/>
        <p:txBody>
          <a:bodyPr/>
          <a:lstStyle/>
          <a:p>
            <a:pPr lvl="0" defTabSz="457200" eaLnBrk="1" fontAlgn="auto" hangingPunct="1">
              <a:spcBef>
                <a:spcPts val="0"/>
              </a:spcBef>
              <a:spcAft>
                <a:spcPts val="0"/>
              </a:spcAft>
              <a:buFontTx/>
              <a:buAutoNum type="arabicPeriod"/>
            </a:pPr>
            <a:r>
              <a:rPr lang="pl-PL" sz="4000" b="1" dirty="0">
                <a:latin typeface="Monotype Corsiva" panose="03010101010201010101" pitchFamily="66" charset="0"/>
              </a:rPr>
              <a:t>Wprowadzenie.</a:t>
            </a:r>
          </a:p>
          <a:p>
            <a:pPr lvl="0" defTabSz="457200" eaLnBrk="1" fontAlgn="auto" hangingPunct="1">
              <a:spcBef>
                <a:spcPts val="0"/>
              </a:spcBef>
              <a:spcAft>
                <a:spcPts val="0"/>
              </a:spcAft>
              <a:buFontTx/>
              <a:buAutoNum type="arabicPeriod"/>
            </a:pPr>
            <a:r>
              <a:rPr lang="pl-PL" sz="4000" b="1" dirty="0">
                <a:latin typeface="Monotype Corsiva" panose="03010101010201010101" pitchFamily="66" charset="0"/>
              </a:rPr>
              <a:t>Zadania.</a:t>
            </a:r>
          </a:p>
          <a:p>
            <a:pPr lvl="0" defTabSz="457200" eaLnBrk="1" fontAlgn="auto" hangingPunct="1">
              <a:spcBef>
                <a:spcPts val="0"/>
              </a:spcBef>
              <a:spcAft>
                <a:spcPts val="0"/>
              </a:spcAft>
              <a:buFontTx/>
              <a:buAutoNum type="arabicPeriod"/>
            </a:pPr>
            <a:r>
              <a:rPr lang="pl-PL" sz="4000" b="1" dirty="0">
                <a:latin typeface="Monotype Corsiva" panose="03010101010201010101" pitchFamily="66" charset="0"/>
              </a:rPr>
              <a:t>Proces.</a:t>
            </a:r>
          </a:p>
          <a:p>
            <a:pPr lvl="0" defTabSz="457200" eaLnBrk="1" fontAlgn="auto" hangingPunct="1">
              <a:spcBef>
                <a:spcPts val="0"/>
              </a:spcBef>
              <a:spcAft>
                <a:spcPts val="0"/>
              </a:spcAft>
              <a:buFontTx/>
              <a:buAutoNum type="arabicPeriod"/>
            </a:pPr>
            <a:r>
              <a:rPr lang="pl-PL" sz="4000" b="1" dirty="0">
                <a:latin typeface="Monotype Corsiva" panose="03010101010201010101" pitchFamily="66" charset="0"/>
              </a:rPr>
              <a:t>Źródła.</a:t>
            </a:r>
          </a:p>
          <a:p>
            <a:pPr lvl="0" defTabSz="457200" eaLnBrk="1" fontAlgn="auto" hangingPunct="1">
              <a:spcBef>
                <a:spcPts val="0"/>
              </a:spcBef>
              <a:spcAft>
                <a:spcPts val="0"/>
              </a:spcAft>
              <a:buFontTx/>
              <a:buAutoNum type="arabicPeriod"/>
            </a:pPr>
            <a:r>
              <a:rPr lang="pl-PL" sz="4000" b="1" dirty="0">
                <a:latin typeface="Monotype Corsiva" panose="03010101010201010101" pitchFamily="66" charset="0"/>
              </a:rPr>
              <a:t>Ewaluacja.</a:t>
            </a:r>
          </a:p>
          <a:p>
            <a:pPr lvl="0" defTabSz="457200" eaLnBrk="1" fontAlgn="auto" hangingPunct="1">
              <a:spcBef>
                <a:spcPts val="0"/>
              </a:spcBef>
              <a:spcAft>
                <a:spcPts val="0"/>
              </a:spcAft>
              <a:buFontTx/>
              <a:buAutoNum type="arabicPeriod"/>
            </a:pPr>
            <a:r>
              <a:rPr lang="pl-PL" sz="4000" b="1" dirty="0">
                <a:latin typeface="Monotype Corsiva" panose="03010101010201010101" pitchFamily="66" charset="0"/>
              </a:rPr>
              <a:t>Konkluzja.</a:t>
            </a:r>
          </a:p>
          <a:p>
            <a:pPr lvl="0" defTabSz="457200" eaLnBrk="1" fontAlgn="auto" hangingPunct="1">
              <a:spcBef>
                <a:spcPts val="0"/>
              </a:spcBef>
              <a:spcAft>
                <a:spcPts val="0"/>
              </a:spcAft>
              <a:buFontTx/>
              <a:buAutoNum type="arabicPeriod"/>
            </a:pPr>
            <a:r>
              <a:rPr lang="pl-PL" sz="4000" b="1" dirty="0">
                <a:latin typeface="Monotype Corsiva" panose="03010101010201010101" pitchFamily="66" charset="0"/>
              </a:rPr>
              <a:t>Poradnik dla nauczyciela.</a:t>
            </a:r>
          </a:p>
          <a:p>
            <a:endParaRPr lang="pl-PL" sz="4000" b="1" dirty="0">
              <a:solidFill>
                <a:srgbClr val="002060"/>
              </a:solidFill>
              <a:latin typeface="Monotype Corsiva" panose="03010101010201010101" pitchFamily="66" charset="0"/>
            </a:endParaRPr>
          </a:p>
        </p:txBody>
      </p:sp>
      <p:pic>
        <p:nvPicPr>
          <p:cNvPr id="4" name="Obraz 3"/>
          <p:cNvPicPr>
            <a:picLocks noChangeAspect="1"/>
          </p:cNvPicPr>
          <p:nvPr/>
        </p:nvPicPr>
        <p:blipFill>
          <a:blip r:embed="rId2"/>
          <a:stretch>
            <a:fillRect/>
          </a:stretch>
        </p:blipFill>
        <p:spPr>
          <a:xfrm>
            <a:off x="7955279" y="1690395"/>
            <a:ext cx="3883429" cy="1848363"/>
          </a:xfrm>
          <a:prstGeom prst="rect">
            <a:avLst/>
          </a:prstGeom>
        </p:spPr>
      </p:pic>
      <p:pic>
        <p:nvPicPr>
          <p:cNvPr id="5" name="Obraz 4"/>
          <p:cNvPicPr>
            <a:picLocks noChangeAspect="1"/>
          </p:cNvPicPr>
          <p:nvPr/>
        </p:nvPicPr>
        <p:blipFill>
          <a:blip r:embed="rId3"/>
          <a:stretch>
            <a:fillRect/>
          </a:stretch>
        </p:blipFill>
        <p:spPr>
          <a:xfrm>
            <a:off x="4842588" y="1982809"/>
            <a:ext cx="3005588" cy="2005758"/>
          </a:xfrm>
          <a:prstGeom prst="rect">
            <a:avLst/>
          </a:prstGeom>
        </p:spPr>
      </p:pic>
      <p:pic>
        <p:nvPicPr>
          <p:cNvPr id="6" name="Obraz 5"/>
          <p:cNvPicPr>
            <a:picLocks noChangeAspect="1"/>
          </p:cNvPicPr>
          <p:nvPr/>
        </p:nvPicPr>
        <p:blipFill>
          <a:blip r:embed="rId4"/>
          <a:stretch>
            <a:fillRect/>
          </a:stretch>
        </p:blipFill>
        <p:spPr>
          <a:xfrm>
            <a:off x="7484363" y="4131202"/>
            <a:ext cx="3225064" cy="1755800"/>
          </a:xfrm>
          <a:prstGeom prst="rect">
            <a:avLst/>
          </a:prstGeom>
        </p:spPr>
      </p:pic>
    </p:spTree>
    <p:extLst>
      <p:ext uri="{BB962C8B-B14F-4D97-AF65-F5344CB8AC3E}">
        <p14:creationId xmlns:p14="http://schemas.microsoft.com/office/powerpoint/2010/main" val="137880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74319" y="282778"/>
            <a:ext cx="5079077" cy="1138699"/>
          </a:xfrm>
        </p:spPr>
        <p:txBody>
          <a:bodyPr/>
          <a:lstStyle/>
          <a:p>
            <a:r>
              <a:rPr lang="pl-PL" dirty="0">
                <a:solidFill>
                  <a:srgbClr val="002060"/>
                </a:solidFill>
                <a:latin typeface="Monotype Corsiva" panose="03010101010201010101" pitchFamily="66" charset="0"/>
              </a:rPr>
              <a:t>Wprowadzenie</a:t>
            </a:r>
          </a:p>
        </p:txBody>
      </p:sp>
      <p:sp>
        <p:nvSpPr>
          <p:cNvPr id="3" name="Podtytuł 2"/>
          <p:cNvSpPr>
            <a:spLocks noGrp="1"/>
          </p:cNvSpPr>
          <p:nvPr>
            <p:ph type="subTitle" idx="1"/>
          </p:nvPr>
        </p:nvSpPr>
        <p:spPr>
          <a:xfrm>
            <a:off x="374074" y="1421477"/>
            <a:ext cx="8046719" cy="1655762"/>
          </a:xfrm>
        </p:spPr>
        <p:txBody>
          <a:bodyPr/>
          <a:lstStyle/>
          <a:p>
            <a:pPr lvl="0" algn="just"/>
            <a:r>
              <a:rPr lang="pl-PL" dirty="0">
                <a:solidFill>
                  <a:srgbClr val="000000"/>
                </a:solidFill>
                <a:latin typeface="Monotype Corsiva" panose="03010101010201010101" pitchFamily="66" charset="0"/>
              </a:rPr>
              <a:t>	W czasach, kiedy jeszcze nie wynaleziono pisma,  wiadomości przekazywane były drogą ustną. Na pamięć uczono się najważniejszych informacji i w formie opowieści powierzano  je następnym pokoleniom.</a:t>
            </a:r>
          </a:p>
          <a:p>
            <a:pPr lvl="0" algn="just"/>
            <a:r>
              <a:rPr lang="pl-PL" dirty="0">
                <a:solidFill>
                  <a:srgbClr val="000000"/>
                </a:solidFill>
                <a:latin typeface="Monotype Corsiva" panose="03010101010201010101" pitchFamily="66" charset="0"/>
              </a:rPr>
              <a:t>	20 tysięcy lat temu na ścianach  jaskiń,  pojawiły się pierwsze malowidła. Przedstawiały głównie zwierzęta, sceny z życia codziennego oraz obrzędy religijne czy polowania.  </a:t>
            </a:r>
          </a:p>
          <a:p>
            <a:pPr lvl="0" algn="just"/>
            <a:r>
              <a:rPr lang="pl-PL" dirty="0">
                <a:solidFill>
                  <a:srgbClr val="000000"/>
                </a:solidFill>
                <a:latin typeface="Monotype Corsiva" panose="03010101010201010101" pitchFamily="66" charset="0"/>
              </a:rPr>
              <a:t>Z czasem obrazy zaczęły służyć ludziom do przekazywania prostych informacji.   Trudno jednak było za pomocą rysunków utrwalać duże liczby czy sporządzać umowy między kupcami.  </a:t>
            </a:r>
          </a:p>
          <a:p>
            <a:pPr lvl="0" algn="just"/>
            <a:r>
              <a:rPr lang="pl-PL" dirty="0">
                <a:solidFill>
                  <a:srgbClr val="000000"/>
                </a:solidFill>
                <a:latin typeface="Monotype Corsiva" panose="03010101010201010101" pitchFamily="66" charset="0"/>
              </a:rPr>
              <a:t>Wraz z rozwojem ludzkości, udoskonalaniem narzędzi oraz wykorzystywaniem materiałów, komunikacja przybierała różne formy, ewoluowała razem  z człowiekiem, aż wykształciła znane i używane przez nas pismo. </a:t>
            </a:r>
          </a:p>
          <a:p>
            <a:pPr algn="just"/>
            <a:endParaRPr lang="pl-PL" sz="2800" b="1" dirty="0">
              <a:solidFill>
                <a:srgbClr val="002060"/>
              </a:solidFill>
              <a:latin typeface="Monotype Corsiva" panose="03010101010201010101" pitchFamily="66" charset="0"/>
            </a:endParaRPr>
          </a:p>
          <a:p>
            <a:pPr algn="just"/>
            <a:endParaRPr lang="pl-PL" sz="2800" dirty="0">
              <a:solidFill>
                <a:srgbClr val="002060"/>
              </a:solidFill>
              <a:latin typeface="Monotype Corsiva" panose="03010101010201010101" pitchFamily="66" charset="0"/>
            </a:endParaRPr>
          </a:p>
        </p:txBody>
      </p:sp>
      <p:pic>
        <p:nvPicPr>
          <p:cNvPr id="4" name="Obraz 3"/>
          <p:cNvPicPr>
            <a:picLocks noChangeAspect="1"/>
          </p:cNvPicPr>
          <p:nvPr/>
        </p:nvPicPr>
        <p:blipFill>
          <a:blip r:embed="rId2"/>
          <a:stretch>
            <a:fillRect/>
          </a:stretch>
        </p:blipFill>
        <p:spPr>
          <a:xfrm>
            <a:off x="8995102" y="2468880"/>
            <a:ext cx="2564346" cy="2176633"/>
          </a:xfrm>
          <a:prstGeom prst="rect">
            <a:avLst/>
          </a:prstGeom>
        </p:spPr>
      </p:pic>
    </p:spTree>
    <p:extLst>
      <p:ext uri="{BB962C8B-B14F-4D97-AF65-F5344CB8AC3E}">
        <p14:creationId xmlns:p14="http://schemas.microsoft.com/office/powerpoint/2010/main" val="728195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1894" y="333269"/>
            <a:ext cx="5019655" cy="897015"/>
          </a:xfrm>
        </p:spPr>
        <p:txBody>
          <a:bodyPr/>
          <a:lstStyle/>
          <a:p>
            <a:r>
              <a:rPr lang="pl-PL" dirty="0">
                <a:solidFill>
                  <a:srgbClr val="002060"/>
                </a:solidFill>
                <a:latin typeface="Monotype Corsiva" panose="03010101010201010101" pitchFamily="66" charset="0"/>
              </a:rPr>
              <a:t>Wprowadzenie</a:t>
            </a:r>
          </a:p>
        </p:txBody>
      </p:sp>
      <p:sp>
        <p:nvSpPr>
          <p:cNvPr id="3" name="Podtytuł 2"/>
          <p:cNvSpPr>
            <a:spLocks noGrp="1"/>
          </p:cNvSpPr>
          <p:nvPr>
            <p:ph type="subTitle" idx="1"/>
          </p:nvPr>
        </p:nvSpPr>
        <p:spPr>
          <a:xfrm>
            <a:off x="266007" y="1455342"/>
            <a:ext cx="8902931" cy="1655762"/>
          </a:xfrm>
        </p:spPr>
        <p:txBody>
          <a:bodyPr/>
          <a:lstStyle/>
          <a:p>
            <a:pPr algn="just"/>
            <a:r>
              <a:rPr lang="pl-PL" dirty="0">
                <a:latin typeface="Monotype Corsiva" panose="03010101010201010101" pitchFamily="66" charset="0"/>
              </a:rPr>
              <a:t>	W IV tysiącleciu p.n.e. Sumerowie opracowali piktogramy czyli znaki przypominające małe obrazki, przedstawiające  postacie, przedmioty bądź ich wybrane części. </a:t>
            </a:r>
          </a:p>
          <a:p>
            <a:pPr lvl="0" algn="just"/>
            <a:r>
              <a:rPr lang="pl-PL" dirty="0">
                <a:solidFill>
                  <a:srgbClr val="000000"/>
                </a:solidFill>
                <a:latin typeface="Monotype Corsiva" panose="03010101010201010101" pitchFamily="66" charset="0"/>
              </a:rPr>
              <a:t>	Pod koniec II tysiąclecia p.n.e. Fenicjanie zauważyli, że mowę ludzką tworzy niewielka liczba podstawowych dźwięków występujących w różnych połączeniach, w  ten sposób  stworzyli pierwszy alfabet.</a:t>
            </a:r>
          </a:p>
          <a:p>
            <a:pPr algn="just"/>
            <a:r>
              <a:rPr lang="pl-PL" dirty="0">
                <a:latin typeface="Monotype Corsiva" panose="03010101010201010101" pitchFamily="66" charset="0"/>
              </a:rPr>
              <a:t>	Wynalezienie pisma stało się przełomowym momentem w dziejach ludzkości. Możliwość jednoznacznego utrwalenia informacji pozwoliła przekazywać wiedzę na temat świata w sposób znacznie skuteczniejszy.  </a:t>
            </a:r>
          </a:p>
          <a:p>
            <a:pPr lvl="0" algn="just" eaLnBrk="1" fontAlgn="auto" hangingPunct="1">
              <a:spcBef>
                <a:spcPts val="0"/>
              </a:spcBef>
              <a:spcAft>
                <a:spcPts val="0"/>
              </a:spcAft>
            </a:pPr>
            <a:r>
              <a:rPr lang="pl-PL" dirty="0">
                <a:latin typeface="Monotype Corsiva" panose="03010101010201010101" pitchFamily="66" charset="0"/>
              </a:rPr>
              <a:t>	W dzisiejszych czasach pismo towarzyszy nam na co dzień, właściwie nie wyobrażamy sobie życia bez niego.   Czym zatem jest pismo ?</a:t>
            </a:r>
          </a:p>
          <a:p>
            <a:pPr lvl="0" algn="just" eaLnBrk="1" fontAlgn="auto" hangingPunct="1">
              <a:spcBef>
                <a:spcPts val="0"/>
              </a:spcBef>
              <a:spcAft>
                <a:spcPts val="0"/>
              </a:spcAft>
            </a:pPr>
            <a:r>
              <a:rPr lang="pl-PL" b="1" dirty="0">
                <a:latin typeface="Monotype Corsiva" panose="03010101010201010101" pitchFamily="66" charset="0"/>
              </a:rPr>
              <a:t>Pismo </a:t>
            </a:r>
            <a:r>
              <a:rPr lang="pl-PL" dirty="0">
                <a:latin typeface="Monotype Corsiva" panose="03010101010201010101" pitchFamily="66" charset="0"/>
              </a:rPr>
              <a:t> to  </a:t>
            </a:r>
            <a:r>
              <a:rPr lang="pl-PL" dirty="0">
                <a:solidFill>
                  <a:srgbClr val="000000"/>
                </a:solidFill>
                <a:latin typeface="Monotype Corsiva" panose="03010101010201010101" pitchFamily="66" charset="0"/>
              </a:rPr>
              <a:t>systemem umownych znaków, za pomocą których utrwalamy język mówiony.</a:t>
            </a:r>
          </a:p>
          <a:p>
            <a:pPr algn="just"/>
            <a:endParaRPr lang="pl-PL" dirty="0">
              <a:latin typeface="Monotype Corsiva" panose="03010101010201010101" pitchFamily="66" charset="0"/>
            </a:endParaRPr>
          </a:p>
          <a:p>
            <a:pPr algn="just"/>
            <a:endParaRPr lang="pl-PL" dirty="0">
              <a:latin typeface="Monotype Corsiva" panose="03010101010201010101" pitchFamily="66" charset="0"/>
            </a:endParaRPr>
          </a:p>
        </p:txBody>
      </p:sp>
      <p:pic>
        <p:nvPicPr>
          <p:cNvPr id="5" name="Obraz 4"/>
          <p:cNvPicPr>
            <a:picLocks noChangeAspect="1"/>
          </p:cNvPicPr>
          <p:nvPr/>
        </p:nvPicPr>
        <p:blipFill>
          <a:blip r:embed="rId2"/>
          <a:stretch>
            <a:fillRect/>
          </a:stretch>
        </p:blipFill>
        <p:spPr>
          <a:xfrm>
            <a:off x="9538205" y="3043463"/>
            <a:ext cx="2176461" cy="2383743"/>
          </a:xfrm>
          <a:prstGeom prst="rect">
            <a:avLst/>
          </a:prstGeom>
        </p:spPr>
      </p:pic>
    </p:spTree>
    <p:extLst>
      <p:ext uri="{BB962C8B-B14F-4D97-AF65-F5344CB8AC3E}">
        <p14:creationId xmlns:p14="http://schemas.microsoft.com/office/powerpoint/2010/main" val="424601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8641" y="632085"/>
            <a:ext cx="4893425" cy="1143000"/>
          </a:xfrm>
        </p:spPr>
        <p:txBody>
          <a:bodyPr/>
          <a:lstStyle/>
          <a:p>
            <a:r>
              <a:rPr lang="pl-PL" sz="6000" dirty="0">
                <a:solidFill>
                  <a:srgbClr val="002060"/>
                </a:solidFill>
                <a:latin typeface="Monotype Corsiva" panose="03010101010201010101" pitchFamily="66" charset="0"/>
              </a:rPr>
              <a:t>Wprowadzenie</a:t>
            </a:r>
          </a:p>
        </p:txBody>
      </p:sp>
      <p:sp>
        <p:nvSpPr>
          <p:cNvPr id="3" name="Prostokąt 2"/>
          <p:cNvSpPr/>
          <p:nvPr/>
        </p:nvSpPr>
        <p:spPr>
          <a:xfrm>
            <a:off x="548641" y="1856247"/>
            <a:ext cx="10457410" cy="3293209"/>
          </a:xfrm>
          <a:prstGeom prst="rect">
            <a:avLst/>
          </a:prstGeom>
        </p:spPr>
        <p:txBody>
          <a:bodyPr wrap="square">
            <a:spAutoFit/>
          </a:bodyPr>
          <a:lstStyle/>
          <a:p>
            <a:pPr lvl="0" algn="just"/>
            <a:r>
              <a:rPr lang="pl-PL" sz="2800" dirty="0">
                <a:latin typeface="Monotype Corsiva" panose="03010101010201010101" pitchFamily="66" charset="0"/>
              </a:rPr>
              <a:t>	W dzisiejszych czasach pismo towarzyszy nam na co dzień, właściwie nie wyobrażamy sobie życia bez niego.  </a:t>
            </a:r>
          </a:p>
          <a:p>
            <a:pPr lvl="0" algn="just"/>
            <a:r>
              <a:rPr lang="pl-PL" sz="2800" dirty="0">
                <a:latin typeface="Monotype Corsiva" panose="03010101010201010101" pitchFamily="66" charset="0"/>
              </a:rPr>
              <a:t> Czym zatem jest pismo ?</a:t>
            </a:r>
          </a:p>
          <a:p>
            <a:pPr lvl="0" algn="just"/>
            <a:endParaRPr lang="pl-PL" sz="2800" dirty="0">
              <a:latin typeface="Monotype Corsiva" panose="03010101010201010101" pitchFamily="66" charset="0"/>
            </a:endParaRPr>
          </a:p>
          <a:p>
            <a:pPr lvl="0" algn="just"/>
            <a:r>
              <a:rPr lang="pl-PL" sz="3200" b="1" dirty="0">
                <a:latin typeface="Monotype Corsiva" panose="03010101010201010101" pitchFamily="66" charset="0"/>
              </a:rPr>
              <a:t>Pismo  to  </a:t>
            </a:r>
            <a:r>
              <a:rPr lang="pl-PL" sz="3200" b="1" dirty="0">
                <a:solidFill>
                  <a:srgbClr val="000000"/>
                </a:solidFill>
                <a:latin typeface="Monotype Corsiva" panose="03010101010201010101" pitchFamily="66" charset="0"/>
              </a:rPr>
              <a:t>systemem umownych znaków, za pomocą których utrwalamy język mówiony. Jest to środek porozumiewania się, który  odzwierciadla  ludzką mowę  i myśli.</a:t>
            </a:r>
          </a:p>
        </p:txBody>
      </p:sp>
    </p:spTree>
    <p:extLst>
      <p:ext uri="{BB962C8B-B14F-4D97-AF65-F5344CB8AC3E}">
        <p14:creationId xmlns:p14="http://schemas.microsoft.com/office/powerpoint/2010/main" val="404923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1658" y="557271"/>
            <a:ext cx="4153593" cy="1143000"/>
          </a:xfrm>
        </p:spPr>
        <p:txBody>
          <a:bodyPr/>
          <a:lstStyle/>
          <a:p>
            <a:r>
              <a:rPr lang="pl-PL" sz="6000" dirty="0">
                <a:solidFill>
                  <a:srgbClr val="002060"/>
                </a:solidFill>
                <a:latin typeface="Monotype Corsiva" panose="03010101010201010101" pitchFamily="66" charset="0"/>
              </a:rPr>
              <a:t>Zadania</a:t>
            </a:r>
          </a:p>
        </p:txBody>
      </p:sp>
      <p:sp>
        <p:nvSpPr>
          <p:cNvPr id="3" name="Symbol zastępczy zawartości 2"/>
          <p:cNvSpPr>
            <a:spLocks noGrp="1"/>
          </p:cNvSpPr>
          <p:nvPr>
            <p:ph idx="1"/>
          </p:nvPr>
        </p:nvSpPr>
        <p:spPr>
          <a:xfrm>
            <a:off x="526472" y="1700271"/>
            <a:ext cx="7337368" cy="4525963"/>
          </a:xfrm>
        </p:spPr>
        <p:txBody>
          <a:bodyPr/>
          <a:lstStyle/>
          <a:p>
            <a:pPr marL="0" indent="0" algn="just">
              <a:buNone/>
            </a:pPr>
            <a:r>
              <a:rPr lang="pl-PL" sz="2400" dirty="0">
                <a:latin typeface="Monotype Corsiva" panose="03010101010201010101" pitchFamily="66" charset="0"/>
              </a:rPr>
              <a:t>Zadania, które będziecie wykonywać pozwolą Wam bliżej zapoznać się z różnymi rodzajami starożytnego pisma oraz  przyjrzeć się procesowi jego ewolucji. Aby wykonać te zadania, należy cofnąć się do czasu, gdzie historia pisma się rozpoczęła.</a:t>
            </a:r>
          </a:p>
          <a:p>
            <a:pPr marL="0" indent="0" algn="just">
              <a:buNone/>
            </a:pPr>
            <a:r>
              <a:rPr lang="pl-PL" sz="2400" dirty="0">
                <a:latin typeface="Monotype Corsiva" panose="03010101010201010101" pitchFamily="66" charset="0"/>
              </a:rPr>
              <a:t>Zadanie składa się z dwóch części:</a:t>
            </a:r>
          </a:p>
          <a:p>
            <a:pPr algn="just">
              <a:buFont typeface="Wingdings" panose="05000000000000000000" pitchFamily="2" charset="2"/>
              <a:buChar char="q"/>
            </a:pPr>
            <a:r>
              <a:rPr lang="pl-PL" sz="2400" dirty="0">
                <a:latin typeface="Monotype Corsiva" panose="03010101010201010101" pitchFamily="66" charset="0"/>
              </a:rPr>
              <a:t>W pierwszej części podzielicie się na grupy i poszukacie informacji na wskazany temat. Informacje, które zdobędziecie – zostaną przez Was wykorzystane do stworzenia </a:t>
            </a:r>
          </a:p>
          <a:p>
            <a:pPr marL="0" indent="0" algn="just">
              <a:buNone/>
            </a:pPr>
            <a:r>
              <a:rPr lang="pl-PL" sz="2400" dirty="0">
                <a:latin typeface="Monotype Corsiva" panose="03010101010201010101" pitchFamily="66" charset="0"/>
              </a:rPr>
              <a:t>     </a:t>
            </a:r>
            <a:r>
              <a:rPr lang="pl-PL" sz="2400" dirty="0" err="1">
                <a:latin typeface="Monotype Corsiva" panose="03010101010201010101" pitchFamily="66" charset="0"/>
              </a:rPr>
              <a:t>lapbooka</a:t>
            </a:r>
            <a:r>
              <a:rPr lang="pl-PL" sz="2400" dirty="0">
                <a:latin typeface="Monotype Corsiva" panose="03010101010201010101" pitchFamily="66" charset="0"/>
              </a:rPr>
              <a:t>- czyli tematycznej teczki.</a:t>
            </a:r>
          </a:p>
          <a:p>
            <a:pPr algn="just">
              <a:buFont typeface="Wingdings" panose="05000000000000000000" pitchFamily="2" charset="2"/>
              <a:buChar char="q"/>
            </a:pPr>
            <a:r>
              <a:rPr lang="pl-PL" sz="2400" dirty="0">
                <a:latin typeface="Monotype Corsiva" panose="03010101010201010101" pitchFamily="66" charset="0"/>
              </a:rPr>
              <a:t>W drugiej części stworzycie całą klasą mapę, na której umieścicie wybrane informacje</a:t>
            </a:r>
          </a:p>
        </p:txBody>
      </p:sp>
      <p:pic>
        <p:nvPicPr>
          <p:cNvPr id="4" name="Obraz 3"/>
          <p:cNvPicPr>
            <a:picLocks noChangeAspect="1"/>
          </p:cNvPicPr>
          <p:nvPr/>
        </p:nvPicPr>
        <p:blipFill>
          <a:blip r:embed="rId2"/>
          <a:stretch>
            <a:fillRect/>
          </a:stretch>
        </p:blipFill>
        <p:spPr>
          <a:xfrm>
            <a:off x="8543561" y="2401183"/>
            <a:ext cx="3005588" cy="2005758"/>
          </a:xfrm>
          <a:prstGeom prst="rect">
            <a:avLst/>
          </a:prstGeom>
        </p:spPr>
      </p:pic>
    </p:spTree>
    <p:extLst>
      <p:ext uri="{BB962C8B-B14F-4D97-AF65-F5344CB8AC3E}">
        <p14:creationId xmlns:p14="http://schemas.microsoft.com/office/powerpoint/2010/main" val="354350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51905" y="734292"/>
            <a:ext cx="3879273" cy="980757"/>
          </a:xfrm>
        </p:spPr>
        <p:txBody>
          <a:bodyPr/>
          <a:lstStyle/>
          <a:p>
            <a:r>
              <a:rPr lang="pl-PL" dirty="0">
                <a:solidFill>
                  <a:srgbClr val="002060"/>
                </a:solidFill>
                <a:latin typeface="Monotype Corsiva" panose="03010101010201010101" pitchFamily="66" charset="0"/>
              </a:rPr>
              <a:t>Zadania</a:t>
            </a:r>
          </a:p>
        </p:txBody>
      </p:sp>
      <p:sp>
        <p:nvSpPr>
          <p:cNvPr id="3" name="Podtytuł 2"/>
          <p:cNvSpPr>
            <a:spLocks noGrp="1"/>
          </p:cNvSpPr>
          <p:nvPr>
            <p:ph type="subTitle" idx="1"/>
          </p:nvPr>
        </p:nvSpPr>
        <p:spPr>
          <a:xfrm>
            <a:off x="626225" y="2014307"/>
            <a:ext cx="10986655" cy="1655762"/>
          </a:xfrm>
        </p:spPr>
        <p:txBody>
          <a:bodyPr/>
          <a:lstStyle/>
          <a:p>
            <a:pPr algn="l"/>
            <a:r>
              <a:rPr lang="pl-PL" dirty="0">
                <a:latin typeface="Monotype Corsiva" panose="03010101010201010101" pitchFamily="66" charset="0"/>
              </a:rPr>
              <a:t>	Pierwsza część zadania- praca w 4 grupach. Waszym zadaniem będzie odszukanie informacji na podany temat. Zebrane informacje zostaną wykorzystane do stworzenia teczki tematycznej- </a:t>
            </a:r>
            <a:r>
              <a:rPr lang="pl-PL" dirty="0" err="1">
                <a:latin typeface="Monotype Corsiva" panose="03010101010201010101" pitchFamily="66" charset="0"/>
              </a:rPr>
              <a:t>lapbooka</a:t>
            </a:r>
            <a:r>
              <a:rPr lang="pl-PL" dirty="0">
                <a:latin typeface="Monotype Corsiva" panose="03010101010201010101" pitchFamily="66" charset="0"/>
              </a:rPr>
              <a:t>. </a:t>
            </a:r>
          </a:p>
          <a:p>
            <a:pPr algn="l"/>
            <a:r>
              <a:rPr lang="pl-PL" dirty="0">
                <a:latin typeface="Monotype Corsiva" panose="03010101010201010101" pitchFamily="66" charset="0"/>
              </a:rPr>
              <a:t>Grupy przygotują informacje na poszczególne tematy:</a:t>
            </a:r>
          </a:p>
          <a:p>
            <a:pPr algn="l"/>
            <a:r>
              <a:rPr lang="pl-PL" dirty="0">
                <a:latin typeface="Monotype Corsiva" panose="03010101010201010101" pitchFamily="66" charset="0"/>
              </a:rPr>
              <a:t/>
            </a:r>
            <a:br>
              <a:rPr lang="pl-PL" dirty="0">
                <a:latin typeface="Monotype Corsiva" panose="03010101010201010101" pitchFamily="66" charset="0"/>
              </a:rPr>
            </a:br>
            <a:r>
              <a:rPr lang="pl-PL" dirty="0">
                <a:latin typeface="Monotype Corsiva" panose="03010101010201010101" pitchFamily="66" charset="0"/>
              </a:rPr>
              <a:t>I grupa: malowidła naskalne oraz pismo  sumeryjskie</a:t>
            </a:r>
          </a:p>
          <a:p>
            <a:pPr algn="l"/>
            <a:r>
              <a:rPr lang="pl-PL" dirty="0">
                <a:latin typeface="Monotype Corsiva" panose="03010101010201010101" pitchFamily="66" charset="0"/>
              </a:rPr>
              <a:t>II grupa: pismo starożytnego Egiptu</a:t>
            </a:r>
          </a:p>
          <a:p>
            <a:pPr algn="l"/>
            <a:r>
              <a:rPr lang="pl-PL" dirty="0">
                <a:latin typeface="Monotype Corsiva" panose="03010101010201010101" pitchFamily="66" charset="0"/>
              </a:rPr>
              <a:t>III grupa: pismo starożytnych Chin i pismo fenickie</a:t>
            </a:r>
          </a:p>
          <a:p>
            <a:pPr algn="l"/>
            <a:r>
              <a:rPr lang="pl-PL" dirty="0">
                <a:latin typeface="Monotype Corsiva" panose="03010101010201010101" pitchFamily="66" charset="0"/>
              </a:rPr>
              <a:t>IV  grupa: pismo starożytnych Greków i alfabet łaciński</a:t>
            </a:r>
          </a:p>
        </p:txBody>
      </p:sp>
      <p:pic>
        <p:nvPicPr>
          <p:cNvPr id="4" name="Obraz 3"/>
          <p:cNvPicPr>
            <a:picLocks noChangeAspect="1"/>
          </p:cNvPicPr>
          <p:nvPr/>
        </p:nvPicPr>
        <p:blipFill>
          <a:blip r:embed="rId2"/>
          <a:stretch>
            <a:fillRect/>
          </a:stretch>
        </p:blipFill>
        <p:spPr>
          <a:xfrm>
            <a:off x="7095033" y="3187283"/>
            <a:ext cx="3621338" cy="2145978"/>
          </a:xfrm>
          <a:prstGeom prst="rect">
            <a:avLst/>
          </a:prstGeom>
        </p:spPr>
      </p:pic>
    </p:spTree>
    <p:extLst>
      <p:ext uri="{BB962C8B-B14F-4D97-AF65-F5344CB8AC3E}">
        <p14:creationId xmlns:p14="http://schemas.microsoft.com/office/powerpoint/2010/main" val="2256057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92637" y="518791"/>
            <a:ext cx="2510624" cy="1015663"/>
          </a:xfrm>
          <a:prstGeom prst="rect">
            <a:avLst/>
          </a:prstGeom>
        </p:spPr>
        <p:txBody>
          <a:bodyPr wrap="none">
            <a:spAutoFit/>
          </a:bodyPr>
          <a:lstStyle/>
          <a:p>
            <a:r>
              <a:rPr lang="pl-PL" sz="6000" dirty="0">
                <a:solidFill>
                  <a:srgbClr val="002060"/>
                </a:solidFill>
                <a:latin typeface="Monotype Corsiva" panose="03010101010201010101" pitchFamily="66" charset="0"/>
                <a:ea typeface="+mj-ea"/>
                <a:cs typeface="+mj-cs"/>
              </a:rPr>
              <a:t>Zadania</a:t>
            </a:r>
            <a:endParaRPr lang="pl-PL" dirty="0"/>
          </a:p>
        </p:txBody>
      </p:sp>
      <p:sp>
        <p:nvSpPr>
          <p:cNvPr id="3" name="Prostokąt 2"/>
          <p:cNvSpPr/>
          <p:nvPr/>
        </p:nvSpPr>
        <p:spPr>
          <a:xfrm>
            <a:off x="534695" y="1534454"/>
            <a:ext cx="10249593" cy="3859518"/>
          </a:xfrm>
          <a:prstGeom prst="rect">
            <a:avLst/>
          </a:prstGeom>
        </p:spPr>
        <p:txBody>
          <a:bodyPr wrap="square">
            <a:spAutoFit/>
          </a:bodyPr>
          <a:lstStyle/>
          <a:p>
            <a:pPr lvl="0" algn="just" eaLnBrk="0" fontAlgn="base" hangingPunct="0">
              <a:spcBef>
                <a:spcPct val="20000"/>
              </a:spcBef>
              <a:spcAft>
                <a:spcPct val="0"/>
              </a:spcAft>
            </a:pPr>
            <a:r>
              <a:rPr lang="pl-PL" sz="2400" dirty="0">
                <a:solidFill>
                  <a:srgbClr val="000000"/>
                </a:solidFill>
                <a:latin typeface="Monotype Corsiva" panose="03010101010201010101" pitchFamily="66" charset="0"/>
              </a:rPr>
              <a:t>	Przygotowując informacje należy zwrócić szczególną uwagę na: czas i miejsce narodzin pisma, jak wyglądało (opis oraz graficzne ujęcie- może być to zdjęcie lub samodzielnie wykonana grafika), jakich materiałów lub narzędzi pisarskich używano oraz do czego wykorzystywano pismo. Dodatkowym elementem mogą być znalezione ciekawostki lub odkrycia naukowe. Wszystkie informacje powinny być zapisane na kolorowych karteczkach o różnych formatach i strukturach, które następnie zostaną wykorzystane we wspólnej pracy przy wykonaniu  </a:t>
            </a:r>
            <a:r>
              <a:rPr lang="pl-PL" sz="2400" dirty="0" err="1">
                <a:solidFill>
                  <a:srgbClr val="000000"/>
                </a:solidFill>
                <a:latin typeface="Monotype Corsiva" panose="03010101010201010101" pitchFamily="66" charset="0"/>
              </a:rPr>
              <a:t>lapbooka</a:t>
            </a:r>
            <a:r>
              <a:rPr lang="pl-PL" sz="2400" dirty="0">
                <a:solidFill>
                  <a:srgbClr val="000000"/>
                </a:solidFill>
                <a:latin typeface="Monotype Corsiva" panose="03010101010201010101" pitchFamily="66" charset="0"/>
              </a:rPr>
              <a:t>.</a:t>
            </a:r>
          </a:p>
          <a:p>
            <a:pPr lvl="0" eaLnBrk="0" fontAlgn="base" hangingPunct="0">
              <a:spcBef>
                <a:spcPct val="20000"/>
              </a:spcBef>
              <a:spcAft>
                <a:spcPct val="0"/>
              </a:spcAft>
            </a:pPr>
            <a:r>
              <a:rPr lang="pl-PL" sz="2400" b="1" dirty="0">
                <a:solidFill>
                  <a:srgbClr val="000000"/>
                </a:solidFill>
                <a:latin typeface="Monotype Corsiva" panose="03010101010201010101" pitchFamily="66" charset="0"/>
              </a:rPr>
              <a:t>Druga część zadania- </a:t>
            </a:r>
            <a:r>
              <a:rPr lang="pl-PL" sz="2400" dirty="0">
                <a:solidFill>
                  <a:srgbClr val="000000"/>
                </a:solidFill>
                <a:latin typeface="Monotype Corsiva" panose="03010101010201010101" pitchFamily="66" charset="0"/>
              </a:rPr>
              <a:t>wspólnie razem z nauczycielem stworzycie mapę narodzin pisma.  Na przygotowanej przez nauczyciela mapie świata, uczniowie zaznaczają miejsca narodzin pisma, z uwzględnieniem czasu powstania, oraz wklejeniem lub narysowaniem próbki pisma.</a:t>
            </a:r>
          </a:p>
        </p:txBody>
      </p:sp>
      <p:pic>
        <p:nvPicPr>
          <p:cNvPr id="5" name="Obraz 4"/>
          <p:cNvPicPr>
            <a:picLocks noChangeAspect="1"/>
          </p:cNvPicPr>
          <p:nvPr/>
        </p:nvPicPr>
        <p:blipFill>
          <a:blip r:embed="rId2"/>
          <a:stretch>
            <a:fillRect/>
          </a:stretch>
        </p:blipFill>
        <p:spPr>
          <a:xfrm>
            <a:off x="8024691" y="5394652"/>
            <a:ext cx="2499222" cy="1360635"/>
          </a:xfrm>
          <a:prstGeom prst="rect">
            <a:avLst/>
          </a:prstGeom>
        </p:spPr>
      </p:pic>
    </p:spTree>
    <p:extLst>
      <p:ext uri="{BB962C8B-B14F-4D97-AF65-F5344CB8AC3E}">
        <p14:creationId xmlns:p14="http://schemas.microsoft.com/office/powerpoint/2010/main" val="1541161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16377" y="275398"/>
            <a:ext cx="5602777" cy="874987"/>
          </a:xfrm>
          <a:ln>
            <a:noFill/>
          </a:ln>
        </p:spPr>
        <p:txBody>
          <a:bodyPr/>
          <a:lstStyle/>
          <a:p>
            <a:r>
              <a:rPr lang="pl-PL" dirty="0">
                <a:solidFill>
                  <a:srgbClr val="002060"/>
                </a:solidFill>
                <a:latin typeface="Monotype Corsiva" panose="03010101010201010101" pitchFamily="66" charset="0"/>
              </a:rPr>
              <a:t>Proces- plan pracy</a:t>
            </a:r>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3596455870"/>
              </p:ext>
            </p:extLst>
          </p:nvPr>
        </p:nvGraphicFramePr>
        <p:xfrm>
          <a:off x="307569" y="1363287"/>
          <a:ext cx="10947864" cy="2743200"/>
        </p:xfrm>
        <a:graphic>
          <a:graphicData uri="http://schemas.openxmlformats.org/drawingml/2006/table">
            <a:tbl>
              <a:tblPr firstRow="1" bandRow="1">
                <a:tableStyleId>{5C22544A-7EE6-4342-B048-85BDC9FD1C3A}</a:tableStyleId>
              </a:tblPr>
              <a:tblGrid>
                <a:gridCol w="10947864">
                  <a:extLst>
                    <a:ext uri="{9D8B030D-6E8A-4147-A177-3AD203B41FA5}">
                      <a16:colId xmlns:a16="http://schemas.microsoft.com/office/drawing/2014/main" xmlns="" val="2232280112"/>
                    </a:ext>
                  </a:extLst>
                </a:gridCol>
              </a:tblGrid>
              <a:tr h="209970">
                <a:tc>
                  <a:txBody>
                    <a:bodyPr/>
                    <a:lstStyle/>
                    <a:p>
                      <a:r>
                        <a:rPr lang="pl-PL" sz="2400" dirty="0">
                          <a:latin typeface="Monotype Corsiva" panose="03010101010201010101" pitchFamily="66" charset="0"/>
                        </a:rPr>
                        <a:t>I tydzień pracy</a:t>
                      </a:r>
                    </a:p>
                  </a:txBody>
                  <a:tcPr>
                    <a:solidFill>
                      <a:schemeClr val="accent6">
                        <a:lumMod val="75000"/>
                      </a:schemeClr>
                    </a:solidFill>
                  </a:tcPr>
                </a:tc>
                <a:extLst>
                  <a:ext uri="{0D108BD9-81ED-4DB2-BD59-A6C34878D82A}">
                    <a16:rowId xmlns:a16="http://schemas.microsoft.com/office/drawing/2014/main" xmlns="" val="2951735756"/>
                  </a:ext>
                </a:extLst>
              </a:tr>
              <a:tr h="2281231">
                <a:tc>
                  <a:txBody>
                    <a:bodyPr/>
                    <a:lstStyle/>
                    <a:p>
                      <a:pPr marL="285750" indent="-285750">
                        <a:buFont typeface="Wingdings" panose="05000000000000000000" pitchFamily="2" charset="2"/>
                        <a:buChar char="q"/>
                      </a:pPr>
                      <a:r>
                        <a:rPr lang="pl-PL" sz="2400" dirty="0">
                          <a:latin typeface="Monotype Corsiva" panose="03010101010201010101" pitchFamily="66" charset="0"/>
                        </a:rPr>
                        <a:t>Zapoznanie z treścią</a:t>
                      </a:r>
                      <a:r>
                        <a:rPr lang="pl-PL" sz="2400" baseline="0" dirty="0">
                          <a:latin typeface="Monotype Corsiva" panose="03010101010201010101" pitchFamily="66" charset="0"/>
                        </a:rPr>
                        <a:t> zadania </a:t>
                      </a:r>
                    </a:p>
                    <a:p>
                      <a:pPr marL="285750" indent="-285750">
                        <a:buFont typeface="Wingdings" panose="05000000000000000000" pitchFamily="2" charset="2"/>
                        <a:buChar char="q"/>
                      </a:pPr>
                      <a:r>
                        <a:rPr lang="pl-PL" sz="2400" baseline="0" dirty="0">
                          <a:latin typeface="Monotype Corsiva" panose="03010101010201010101" pitchFamily="66" charset="0"/>
                        </a:rPr>
                        <a:t>Przypomnienie  zasad korzystania ze źródeł internetowych</a:t>
                      </a:r>
                    </a:p>
                    <a:p>
                      <a:pPr marL="285750" indent="-285750">
                        <a:buFont typeface="Wingdings" panose="05000000000000000000" pitchFamily="2" charset="2"/>
                        <a:buChar char="q"/>
                      </a:pPr>
                      <a:r>
                        <a:rPr lang="pl-PL" sz="2400" baseline="0" dirty="0">
                          <a:latin typeface="Monotype Corsiva" panose="03010101010201010101" pitchFamily="66" charset="0"/>
                        </a:rPr>
                        <a:t>Podział klasy na grupy</a:t>
                      </a:r>
                    </a:p>
                    <a:p>
                      <a:pPr marL="285750" indent="-285750">
                        <a:buFont typeface="Wingdings" panose="05000000000000000000" pitchFamily="2" charset="2"/>
                        <a:buChar char="q"/>
                      </a:pPr>
                      <a:r>
                        <a:rPr lang="pl-PL" sz="2400" baseline="0" dirty="0">
                          <a:latin typeface="Monotype Corsiva" panose="03010101010201010101" pitchFamily="66" charset="0"/>
                        </a:rPr>
                        <a:t>Zapoznanie grup z treściami ze źródeł internetowych oraz innych</a:t>
                      </a:r>
                    </a:p>
                    <a:p>
                      <a:pPr marL="285750" indent="-285750">
                        <a:buFont typeface="Wingdings" panose="05000000000000000000" pitchFamily="2" charset="2"/>
                        <a:buChar char="q"/>
                      </a:pPr>
                      <a:r>
                        <a:rPr lang="pl-PL" sz="2400" baseline="0" dirty="0">
                          <a:latin typeface="Monotype Corsiva" panose="03010101010201010101" pitchFamily="66" charset="0"/>
                        </a:rPr>
                        <a:t>Opracowanie planu, treści informacji, które uczniowie powinni przygotować by odpowiednio wykonać  zadanie</a:t>
                      </a:r>
                    </a:p>
                  </a:txBody>
                  <a:tcPr/>
                </a:tc>
                <a:extLst>
                  <a:ext uri="{0D108BD9-81ED-4DB2-BD59-A6C34878D82A}">
                    <a16:rowId xmlns:a16="http://schemas.microsoft.com/office/drawing/2014/main" xmlns="" val="4260584360"/>
                  </a:ext>
                </a:extLst>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1097215932"/>
              </p:ext>
            </p:extLst>
          </p:nvPr>
        </p:nvGraphicFramePr>
        <p:xfrm>
          <a:off x="307569" y="4106487"/>
          <a:ext cx="10964488" cy="2377440"/>
        </p:xfrm>
        <a:graphic>
          <a:graphicData uri="http://schemas.openxmlformats.org/drawingml/2006/table">
            <a:tbl>
              <a:tblPr firstRow="1" bandRow="1">
                <a:tableStyleId>{5C22544A-7EE6-4342-B048-85BDC9FD1C3A}</a:tableStyleId>
              </a:tblPr>
              <a:tblGrid>
                <a:gridCol w="10964488">
                  <a:extLst>
                    <a:ext uri="{9D8B030D-6E8A-4147-A177-3AD203B41FA5}">
                      <a16:colId xmlns:a16="http://schemas.microsoft.com/office/drawing/2014/main" xmlns="" val="87245865"/>
                    </a:ext>
                  </a:extLst>
                </a:gridCol>
              </a:tblGrid>
              <a:tr h="392850">
                <a:tc>
                  <a:txBody>
                    <a:bodyPr/>
                    <a:lstStyle/>
                    <a:p>
                      <a:r>
                        <a:rPr lang="pl-PL" sz="2400" dirty="0">
                          <a:latin typeface="Monotype Corsiva" panose="03010101010201010101" pitchFamily="66" charset="0"/>
                        </a:rPr>
                        <a:t>II / III tydzień pracy </a:t>
                      </a:r>
                    </a:p>
                  </a:txBody>
                  <a:tcPr>
                    <a:solidFill>
                      <a:srgbClr val="002060"/>
                    </a:solidFill>
                  </a:tcPr>
                </a:tc>
                <a:extLst>
                  <a:ext uri="{0D108BD9-81ED-4DB2-BD59-A6C34878D82A}">
                    <a16:rowId xmlns:a16="http://schemas.microsoft.com/office/drawing/2014/main" xmlns="" val="3216557347"/>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Przygotowywanie informacji na określony temat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Prezentowanie przygotowanych informacji/ pomocy na forum klasy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 Wykonanie  </a:t>
                      </a:r>
                      <a:r>
                        <a:rPr kumimoji="0" lang="pl-PL" sz="2400" b="0" i="0" u="none" strike="noStrike" kern="1200" cap="none" spc="0" normalizeH="0" baseline="0" noProof="0" dirty="0" err="1">
                          <a:ln>
                            <a:noFill/>
                          </a:ln>
                          <a:solidFill>
                            <a:prstClr val="black"/>
                          </a:solidFill>
                          <a:effectLst/>
                          <a:uLnTx/>
                          <a:uFillTx/>
                          <a:latin typeface="Monotype Corsiva" panose="03010101010201010101" pitchFamily="66" charset="0"/>
                          <a:ea typeface="+mn-ea"/>
                          <a:cs typeface="+mn-cs"/>
                        </a:rPr>
                        <a:t>lapbooka</a:t>
                      </a:r>
                      <a:r>
                        <a:rPr kumimoji="0" lang="pl-PL" sz="24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 - pogadanka na temat przedstawionych wiadomości przez uczniów</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Wykonanie mapy narodzin pisma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Monotype Corsiva" panose="03010101010201010101" pitchFamily="66" charset="0"/>
                          <a:ea typeface="+mn-ea"/>
                          <a:cs typeface="+mn-cs"/>
                        </a:rPr>
                        <a:t>Ocena wyników prac uczniów</a:t>
                      </a:r>
                    </a:p>
                  </a:txBody>
                  <a:tcPr/>
                </a:tc>
                <a:extLst>
                  <a:ext uri="{0D108BD9-81ED-4DB2-BD59-A6C34878D82A}">
                    <a16:rowId xmlns:a16="http://schemas.microsoft.com/office/drawing/2014/main" xmlns="" val="884111021"/>
                  </a:ext>
                </a:extLst>
              </a:tr>
            </a:tbl>
          </a:graphicData>
        </a:graphic>
      </p:graphicFrame>
    </p:spTree>
    <p:extLst>
      <p:ext uri="{BB962C8B-B14F-4D97-AF65-F5344CB8AC3E}">
        <p14:creationId xmlns:p14="http://schemas.microsoft.com/office/powerpoint/2010/main" val="3963166506"/>
      </p:ext>
    </p:extLst>
  </p:cSld>
  <p:clrMapOvr>
    <a:masterClrMapping/>
  </p:clrMapOvr>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1207</TotalTime>
  <Words>879</Words>
  <Application>Microsoft Office PowerPoint</Application>
  <PresentationFormat>Panoramiczny</PresentationFormat>
  <Paragraphs>160</Paragraphs>
  <Slides>18</Slides>
  <Notes>0</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18</vt:i4>
      </vt:variant>
    </vt:vector>
  </HeadingPairs>
  <TitlesOfParts>
    <vt:vector size="28" baseType="lpstr">
      <vt:lpstr>Arial</vt:lpstr>
      <vt:lpstr>Bradley Hand ITC</vt:lpstr>
      <vt:lpstr>Calibri</vt:lpstr>
      <vt:lpstr>Freestyle Script</vt:lpstr>
      <vt:lpstr>Lucida Sans Unicode</vt:lpstr>
      <vt:lpstr>Mangal</vt:lpstr>
      <vt:lpstr>Monotype Corsiva</vt:lpstr>
      <vt:lpstr>Times New Roman</vt:lpstr>
      <vt:lpstr>Wingdings</vt:lpstr>
      <vt:lpstr>Projekt domyślny</vt:lpstr>
      <vt:lpstr>Prezentacja programu PowerPoint</vt:lpstr>
      <vt:lpstr>Spis treści</vt:lpstr>
      <vt:lpstr>Wprowadzenie</vt:lpstr>
      <vt:lpstr>Wprowadzenie</vt:lpstr>
      <vt:lpstr>Wprowadzenie</vt:lpstr>
      <vt:lpstr>Zadania</vt:lpstr>
      <vt:lpstr>Zadania</vt:lpstr>
      <vt:lpstr>Prezentacja programu PowerPoint</vt:lpstr>
      <vt:lpstr>Proces- plan pracy</vt:lpstr>
      <vt:lpstr>Źródła </vt:lpstr>
      <vt:lpstr>Źródła </vt:lpstr>
      <vt:lpstr>Ewaluacja</vt:lpstr>
      <vt:lpstr>Ewaluacja</vt:lpstr>
      <vt:lpstr>Prezentacja programu PowerPoint</vt:lpstr>
      <vt:lpstr>Konkluzja </vt:lpstr>
      <vt:lpstr>Konkluzja </vt:lpstr>
      <vt:lpstr>Poradnik  dla nauczyciela</vt:lpstr>
      <vt:lpstr>Poradnik  dla nauczyciela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Bobro</dc:creator>
  <cp:lastModifiedBy>Anna Basta</cp:lastModifiedBy>
  <cp:revision>117</cp:revision>
  <dcterms:created xsi:type="dcterms:W3CDTF">2018-09-22T18:47:00Z</dcterms:created>
  <dcterms:modified xsi:type="dcterms:W3CDTF">2020-01-16T22:58:02Z</dcterms:modified>
</cp:coreProperties>
</file>