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9" r:id="rId3"/>
    <p:sldId id="281" r:id="rId4"/>
    <p:sldId id="257" r:id="rId5"/>
    <p:sldId id="260" r:id="rId6"/>
    <p:sldId id="262" r:id="rId7"/>
    <p:sldId id="263" r:id="rId8"/>
    <p:sldId id="261" r:id="rId9"/>
    <p:sldId id="267" r:id="rId10"/>
    <p:sldId id="270" r:id="rId11"/>
    <p:sldId id="271" r:id="rId12"/>
    <p:sldId id="272" r:id="rId13"/>
    <p:sldId id="269" r:id="rId14"/>
    <p:sldId id="273" r:id="rId15"/>
    <p:sldId id="275" r:id="rId16"/>
    <p:sldId id="276" r:id="rId17"/>
    <p:sldId id="258" r:id="rId18"/>
    <p:sldId id="274" r:id="rId19"/>
    <p:sldId id="265" r:id="rId20"/>
    <p:sldId id="279" r:id="rId21"/>
    <p:sldId id="280" r:id="rId22"/>
    <p:sldId id="266" r:id="rId23"/>
    <p:sldId id="277" r:id="rId24"/>
    <p:sldId id="268"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ro"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4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49BB3-2D7B-4330-AFEC-A8CC56BE06A7}" type="datetimeFigureOut">
              <a:rPr lang="pl-PL" smtClean="0"/>
              <a:t>17.01.2020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3D627-2715-4FA2-B2E0-BBC8E94AC102}" type="slidenum">
              <a:rPr lang="pl-PL" smtClean="0"/>
              <a:t>‹#›</a:t>
            </a:fld>
            <a:endParaRPr lang="pl-PL"/>
          </a:p>
        </p:txBody>
      </p:sp>
    </p:spTree>
    <p:extLst>
      <p:ext uri="{BB962C8B-B14F-4D97-AF65-F5344CB8AC3E}">
        <p14:creationId xmlns:p14="http://schemas.microsoft.com/office/powerpoint/2010/main" val="399460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l-PL"/>
              <a:t>Kliknij, aby edytować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Edytuj style wzorca tekstu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Edytuj style wzorca tekstu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l-PL"/>
              <a:t>Kliknij, aby edytować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1/17/2020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1/17/2020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sokker.net.pl/reklama,1,5" TargetMode="External"/><Relationship Id="rId3" Type="http://schemas.openxmlformats.org/officeDocument/2006/relationships/hyperlink" Target="http://www.uniwersytet-dzieciecy.pl/files/document/57559194212c0aa9ba846ea3be4f9d241354173713.pdf" TargetMode="External"/><Relationship Id="rId7" Type="http://schemas.openxmlformats.org/officeDocument/2006/relationships/hyperlink" Target="https://ecosac.pl/aktualnosci/jakie-sa-podstawowe-funkcje-reklamy" TargetMode="External"/><Relationship Id="rId12" Type="http://schemas.openxmlformats.org/officeDocument/2006/relationships/hyperlink" Target="http://sciaga.pl/tekst/95562-96-zalety_reklam" TargetMode="External"/><Relationship Id="rId2" Type="http://schemas.openxmlformats.org/officeDocument/2006/relationships/hyperlink" Target="http://hefe.pl/definicje-reklamy/" TargetMode="External"/><Relationship Id="rId1" Type="http://schemas.openxmlformats.org/officeDocument/2006/relationships/slideLayout" Target="../slideLayouts/slideLayout1.xml"/><Relationship Id="rId6" Type="http://schemas.openxmlformats.org/officeDocument/2006/relationships/hyperlink" Target="https://mfiles.pl/pl/index.php/Reklama" TargetMode="External"/><Relationship Id="rId11" Type="http://schemas.openxmlformats.org/officeDocument/2006/relationships/hyperlink" Target="https://zalicz.net/wypracowania?id=31&amp;t=REKLAMY--historia,-korzy%C5%9Bci,-zagro%C5%BCenia,-funkcje" TargetMode="External"/><Relationship Id="rId5" Type="http://schemas.openxmlformats.org/officeDocument/2006/relationships/hyperlink" Target="http://sciaga.pl/tekst/16810-17-formy_i_funkcje_reklamy" TargetMode="External"/><Relationship Id="rId10" Type="http://schemas.openxmlformats.org/officeDocument/2006/relationships/hyperlink" Target="https://brainly.pl/zadanie/3847633" TargetMode="External"/><Relationship Id="rId4" Type="http://schemas.openxmlformats.org/officeDocument/2006/relationships/hyperlink" Target="https://pl.wikipedia.org/wiki/Reklama" TargetMode="External"/><Relationship Id="rId9" Type="http://schemas.openxmlformats.org/officeDocument/2006/relationships/hyperlink" Target="http://mijuma.pl/funkcje-reklamy/"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printago.pl/reklama-jej-formy-wady-i-zalety/" TargetMode="External"/><Relationship Id="rId13" Type="http://schemas.openxmlformats.org/officeDocument/2006/relationships/hyperlink" Target="https://www.youtube.com/watch?v=iwuoGMTEuak" TargetMode="External"/><Relationship Id="rId3" Type="http://schemas.openxmlformats.org/officeDocument/2006/relationships/hyperlink" Target="https://repozytorium.uph.edu.pl/bitstream/handle/11331/1458/Starzy&#324;ska.K_Analiza_reklamy_w_oparciu_o_jej_rodzaje.pdf?sequence=1" TargetMode="External"/><Relationship Id="rId7" Type="http://schemas.openxmlformats.org/officeDocument/2006/relationships/hyperlink" Target="https://notatek.pl/wiedza/reklama-zastosowanie/zalety-i-wady-reklamy#gref" TargetMode="External"/><Relationship Id="rId12" Type="http://schemas.openxmlformats.org/officeDocument/2006/relationships/hyperlink" Target="https://www.youtube.com/watch?v=tmCBHL2iRu4" TargetMode="External"/><Relationship Id="rId2" Type="http://schemas.openxmlformats.org/officeDocument/2006/relationships/hyperlink" Target="https://brainly.pl/zadanie/5998163" TargetMode="External"/><Relationship Id="rId1" Type="http://schemas.openxmlformats.org/officeDocument/2006/relationships/slideLayout" Target="../slideLayouts/slideLayout6.xml"/><Relationship Id="rId6" Type="http://schemas.openxmlformats.org/officeDocument/2006/relationships/hyperlink" Target="https://brainly.pl/zadanie/4866489" TargetMode="External"/><Relationship Id="rId11" Type="http://schemas.openxmlformats.org/officeDocument/2006/relationships/hyperlink" Target="https://www.youtube.com/watch?v=Oa-Vo9mbUo4" TargetMode="External"/><Relationship Id="rId5" Type="http://schemas.openxmlformats.org/officeDocument/2006/relationships/hyperlink" Target="http://www.heuristic.pl/blog/e-marketing/Glowne-wady-i-zalety-reklamy-internetowej;147.html" TargetMode="External"/><Relationship Id="rId15" Type="http://schemas.openxmlformats.org/officeDocument/2006/relationships/hyperlink" Target="https://www.youtube.com/watch?v=Sb9HT0an8eM" TargetMode="External"/><Relationship Id="rId10" Type="http://schemas.openxmlformats.org/officeDocument/2006/relationships/hyperlink" Target="http://www.wsp.pl/file/1307_690359003.pdf" TargetMode="External"/><Relationship Id="rId4" Type="http://schemas.openxmlformats.org/officeDocument/2006/relationships/hyperlink" Target="http://reklama.arct.pl/definicja_reklamy.html" TargetMode="External"/><Relationship Id="rId9" Type="http://schemas.openxmlformats.org/officeDocument/2006/relationships/hyperlink" Target="http://reklama.pracemgr.com.pl/rodzaje-reklam/" TargetMode="External"/><Relationship Id="rId14" Type="http://schemas.openxmlformats.org/officeDocument/2006/relationships/hyperlink" Target="https://www.youtube.com/watch?v=h22F0awX8q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541797" y="2759175"/>
            <a:ext cx="7451177" cy="1560021"/>
          </a:xfrm>
        </p:spPr>
        <p:txBody>
          <a:bodyPr>
            <a:normAutofit/>
          </a:bodyPr>
          <a:lstStyle/>
          <a:p>
            <a:r>
              <a:rPr lang="pl-PL" sz="8800" b="1" dirty="0"/>
              <a:t>Reklama </a:t>
            </a:r>
          </a:p>
        </p:txBody>
      </p:sp>
      <p:sp>
        <p:nvSpPr>
          <p:cNvPr id="3" name="Podtytuł 2"/>
          <p:cNvSpPr>
            <a:spLocks noGrp="1"/>
          </p:cNvSpPr>
          <p:nvPr>
            <p:ph type="subTitle" idx="1"/>
          </p:nvPr>
        </p:nvSpPr>
        <p:spPr>
          <a:xfrm>
            <a:off x="782962" y="4379008"/>
            <a:ext cx="10947861" cy="1905000"/>
          </a:xfrm>
        </p:spPr>
        <p:txBody>
          <a:bodyPr>
            <a:noAutofit/>
          </a:bodyPr>
          <a:lstStyle/>
          <a:p>
            <a:r>
              <a:rPr lang="pl-PL" sz="2400" dirty="0">
                <a:solidFill>
                  <a:schemeClr val="bg1"/>
                </a:solidFill>
              </a:rPr>
              <a:t>WEB QUEST PRZEZNACZONY  DLA UCZNIÓW KLAS GIMNAZJALNYCH Z DYSFUNKCJĄ SŁUCHU JAKO POMOC NA LEKCJACH WOS-U</a:t>
            </a:r>
          </a:p>
          <a:p>
            <a:endParaRPr lang="pl-PL" sz="2400" dirty="0">
              <a:solidFill>
                <a:schemeClr val="bg1"/>
              </a:solidFill>
            </a:endParaRPr>
          </a:p>
          <a:p>
            <a:r>
              <a:rPr lang="pl-PL" sz="2400" dirty="0">
                <a:solidFill>
                  <a:schemeClr val="bg1"/>
                </a:solidFill>
              </a:rPr>
              <a:t>                                                  Opracowała: Barbara Bobro</a:t>
            </a:r>
          </a:p>
          <a:p>
            <a:endParaRPr lang="pl-PL" sz="2400" dirty="0"/>
          </a:p>
        </p:txBody>
      </p:sp>
      <p:pic>
        <p:nvPicPr>
          <p:cNvPr id="4" name="Obraz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7740" y1="61474" x2="8978" y2="73903"/>
                        <a14:foregroundMark x1="11300" y1="67435" x2="15093" y2="65467"/>
                      </a14:backgroundRemoval>
                    </a14:imgEffect>
                  </a14:imgLayer>
                </a14:imgProps>
              </a:ext>
              <a:ext uri="{28A0092B-C50C-407E-A947-70E740481C1C}">
                <a14:useLocalDpi xmlns:a14="http://schemas.microsoft.com/office/drawing/2010/main" val="0"/>
              </a:ext>
            </a:extLst>
          </a:blip>
          <a:stretch>
            <a:fillRect/>
          </a:stretch>
        </p:blipFill>
        <p:spPr>
          <a:xfrm>
            <a:off x="8508845" y="2111020"/>
            <a:ext cx="1915444" cy="2635959"/>
          </a:xfrm>
          <a:prstGeom prst="rect">
            <a:avLst/>
          </a:prstGeom>
        </p:spPr>
      </p:pic>
      <p:pic>
        <p:nvPicPr>
          <p:cNvPr id="6" name="Obraz 5">
            <a:extLst>
              <a:ext uri="{FF2B5EF4-FFF2-40B4-BE49-F238E27FC236}">
                <a16:creationId xmlns:a16="http://schemas.microsoft.com/office/drawing/2014/main" xmlns="" id="{CADA76D7-4619-41DF-A5C9-5EDEE0617372}"/>
              </a:ext>
            </a:extLst>
          </p:cNvPr>
          <p:cNvPicPr>
            <a:picLocks noChangeAspect="1"/>
          </p:cNvPicPr>
          <p:nvPr/>
        </p:nvPicPr>
        <p:blipFill>
          <a:blip r:embed="rId4"/>
          <a:stretch>
            <a:fillRect/>
          </a:stretch>
        </p:blipFill>
        <p:spPr>
          <a:xfrm>
            <a:off x="0" y="0"/>
            <a:ext cx="12192000" cy="2502976"/>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4462" y="628400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836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7899" y="609600"/>
            <a:ext cx="2951018" cy="820189"/>
          </a:xfrm>
        </p:spPr>
        <p:txBody>
          <a:bodyPr/>
          <a:lstStyle/>
          <a:p>
            <a:r>
              <a:rPr lang="pl-PL" b="1" dirty="0"/>
              <a:t>Zadania</a:t>
            </a:r>
          </a:p>
        </p:txBody>
      </p:sp>
      <p:sp>
        <p:nvSpPr>
          <p:cNvPr id="3" name="pole tekstowe 2"/>
          <p:cNvSpPr txBox="1"/>
          <p:nvPr/>
        </p:nvSpPr>
        <p:spPr>
          <a:xfrm>
            <a:off x="282634" y="1330037"/>
            <a:ext cx="11321934" cy="6555641"/>
          </a:xfrm>
          <a:prstGeom prst="rect">
            <a:avLst/>
          </a:prstGeom>
          <a:noFill/>
        </p:spPr>
        <p:txBody>
          <a:bodyPr wrap="square" rtlCol="0">
            <a:spAutoFit/>
          </a:bodyPr>
          <a:lstStyle/>
          <a:p>
            <a:pPr marL="457200" indent="-457200">
              <a:buFont typeface="Wingdings" panose="05000000000000000000" pitchFamily="2" charset="2"/>
              <a:buChar char="Ø"/>
            </a:pPr>
            <a:r>
              <a:rPr lang="pl-PL" sz="2800" dirty="0"/>
              <a:t>Grupa II</a:t>
            </a:r>
          </a:p>
          <a:p>
            <a:r>
              <a:rPr lang="pl-PL" sz="2800" dirty="0"/>
              <a:t>Waszym zadaniem będzie   przygotowanie prezentacji multimedialnej zawierającej:</a:t>
            </a:r>
          </a:p>
          <a:p>
            <a:pPr marL="457200" indent="-457200">
              <a:buFont typeface="Wingdings" panose="05000000000000000000" pitchFamily="2" charset="2"/>
              <a:buChar char="v"/>
            </a:pPr>
            <a:r>
              <a:rPr lang="pl-PL" sz="2800" dirty="0"/>
              <a:t>podstawowe rodzaje reklam</a:t>
            </a:r>
          </a:p>
          <a:p>
            <a:pPr marL="457200" indent="-457200">
              <a:buFont typeface="Wingdings" panose="05000000000000000000" pitchFamily="2" charset="2"/>
              <a:buChar char="v"/>
            </a:pPr>
            <a:r>
              <a:rPr lang="pl-PL" sz="2800" dirty="0"/>
              <a:t>zalety reklam </a:t>
            </a:r>
          </a:p>
          <a:p>
            <a:pPr marL="457200" indent="-457200">
              <a:buFont typeface="Wingdings" panose="05000000000000000000" pitchFamily="2" charset="2"/>
              <a:buChar char="v"/>
            </a:pPr>
            <a:r>
              <a:rPr lang="pl-PL" sz="2800" dirty="0"/>
              <a:t>każdy z członków grupy załączy slajd z jedną, dowolnie wybraną przez siebie reklamą. Postarajcie się przeanalizować je biorąc pod uwagę przesłanie reklamy, oceny sloganu, psychologicznych podstaw oddziaływania oraz grupy do której jest kierowana. Należy zwrócić również uwagę na rzetelność oraz możliwe ukryte manipulacje.</a:t>
            </a:r>
          </a:p>
          <a:p>
            <a:pPr marL="457200" indent="-457200">
              <a:buFont typeface="Wingdings" panose="05000000000000000000" pitchFamily="2" charset="2"/>
              <a:buChar char="v"/>
            </a:pPr>
            <a:endParaRPr lang="pl-PL" sz="2800" dirty="0"/>
          </a:p>
          <a:p>
            <a:endParaRPr lang="pl-PL" sz="2800" dirty="0"/>
          </a:p>
          <a:p>
            <a:pPr marL="457200" indent="-457200">
              <a:buFont typeface="Wingdings" panose="05000000000000000000" pitchFamily="2" charset="2"/>
              <a:buChar char="v"/>
            </a:pPr>
            <a:endParaRPr lang="pl-PL" sz="2800" dirty="0"/>
          </a:p>
          <a:p>
            <a:endParaRPr lang="pl-PL" sz="2800" dirty="0"/>
          </a:p>
        </p:txBody>
      </p:sp>
    </p:spTree>
    <p:extLst>
      <p:ext uri="{BB962C8B-B14F-4D97-AF65-F5344CB8AC3E}">
        <p14:creationId xmlns:p14="http://schemas.microsoft.com/office/powerpoint/2010/main" val="378982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9956" y="418407"/>
            <a:ext cx="3699164" cy="961505"/>
          </a:xfrm>
        </p:spPr>
        <p:txBody>
          <a:bodyPr/>
          <a:lstStyle/>
          <a:p>
            <a:r>
              <a:rPr lang="pl-PL" b="1" dirty="0"/>
              <a:t>Zadania </a:t>
            </a:r>
          </a:p>
        </p:txBody>
      </p:sp>
      <p:sp>
        <p:nvSpPr>
          <p:cNvPr id="3" name="pole tekstowe 2"/>
          <p:cNvSpPr txBox="1"/>
          <p:nvPr/>
        </p:nvSpPr>
        <p:spPr>
          <a:xfrm>
            <a:off x="188423" y="1645920"/>
            <a:ext cx="11829010" cy="4401205"/>
          </a:xfrm>
          <a:prstGeom prst="rect">
            <a:avLst/>
          </a:prstGeom>
          <a:noFill/>
        </p:spPr>
        <p:txBody>
          <a:bodyPr wrap="square" rtlCol="0">
            <a:spAutoFit/>
          </a:bodyPr>
          <a:lstStyle/>
          <a:p>
            <a:r>
              <a:rPr lang="pl-PL" sz="2800" dirty="0"/>
              <a:t>Druga część zadania - będzie mieć charakter grupowy. </a:t>
            </a:r>
          </a:p>
          <a:p>
            <a:endParaRPr lang="pl-PL" sz="2800" dirty="0"/>
          </a:p>
          <a:p>
            <a:pPr algn="ctr"/>
            <a:r>
              <a:rPr lang="pl-PL" sz="2800" dirty="0"/>
              <a:t>Waszym zadaniem będzie stworzenie plakatu reklamowego  szkoły do której uczęszczacie. </a:t>
            </a:r>
            <a:r>
              <a:rPr lang="pl-PL" sz="2800"/>
              <a:t>Podczas </a:t>
            </a:r>
            <a:r>
              <a:rPr lang="pl-PL" sz="2800" dirty="0"/>
              <a:t>jej tworzenia, wykorzystajcie wszystkie zdobyte dotychczas informacje. Reklama powinna być rzetelna, pozbawiona manipulacji oraz niejasnych informacji. Reklama może być wykonana przy pomocy grafiki komputerowej (min. Format A4) lub w formie pracy plastycznej (min. format A3). </a:t>
            </a:r>
          </a:p>
          <a:p>
            <a:pPr algn="ctr"/>
            <a:r>
              <a:rPr lang="pl-PL" sz="2800" dirty="0"/>
              <a:t>W swojej pracy skupcie się na pozytywnych aspektach, pamiętając również o stronie wizualnej reklamy. </a:t>
            </a:r>
          </a:p>
        </p:txBody>
      </p:sp>
    </p:spTree>
    <p:extLst>
      <p:ext uri="{BB962C8B-B14F-4D97-AF65-F5344CB8AC3E}">
        <p14:creationId xmlns:p14="http://schemas.microsoft.com/office/powerpoint/2010/main" val="319436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0080" y="376844"/>
            <a:ext cx="2377440" cy="820189"/>
          </a:xfrm>
        </p:spPr>
        <p:txBody>
          <a:bodyPr/>
          <a:lstStyle/>
          <a:p>
            <a:r>
              <a:rPr lang="pl-PL" b="1" dirty="0"/>
              <a:t>Zadania</a:t>
            </a:r>
          </a:p>
        </p:txBody>
      </p:sp>
      <p:sp>
        <p:nvSpPr>
          <p:cNvPr id="4" name="pole tekstowe 3"/>
          <p:cNvSpPr txBox="1"/>
          <p:nvPr/>
        </p:nvSpPr>
        <p:spPr>
          <a:xfrm>
            <a:off x="423949" y="1105593"/>
            <a:ext cx="10956175" cy="6124754"/>
          </a:xfrm>
          <a:prstGeom prst="rect">
            <a:avLst/>
          </a:prstGeom>
          <a:noFill/>
        </p:spPr>
        <p:txBody>
          <a:bodyPr wrap="square" rtlCol="0">
            <a:spAutoFit/>
          </a:bodyPr>
          <a:lstStyle/>
          <a:p>
            <a:r>
              <a:rPr lang="pl-PL" sz="2800" dirty="0"/>
              <a:t>Reklama powinna zawierać:</a:t>
            </a:r>
          </a:p>
          <a:p>
            <a:pPr marL="457200" indent="-457200">
              <a:buFont typeface="Wingdings" panose="05000000000000000000" pitchFamily="2" charset="2"/>
              <a:buChar char="v"/>
            </a:pPr>
            <a:r>
              <a:rPr lang="pl-PL" sz="2800" dirty="0"/>
              <a:t>nazwę szkoły, adres</a:t>
            </a:r>
          </a:p>
          <a:p>
            <a:pPr marL="457200" indent="-457200">
              <a:buFont typeface="Wingdings" panose="05000000000000000000" pitchFamily="2" charset="2"/>
              <a:buChar char="v"/>
            </a:pPr>
            <a:r>
              <a:rPr lang="pl-PL" sz="2800" dirty="0"/>
              <a:t>specyfikę nauczania, grupę docelową do której się wracamy</a:t>
            </a:r>
          </a:p>
          <a:p>
            <a:pPr marL="457200" indent="-457200">
              <a:buFont typeface="Wingdings" panose="05000000000000000000" pitchFamily="2" charset="2"/>
              <a:buChar char="v"/>
            </a:pPr>
            <a:r>
              <a:rPr lang="pl-PL" sz="2800" dirty="0"/>
              <a:t>rodzaje zajęć dodatkowych, którymi szkoła dysponuje,</a:t>
            </a:r>
          </a:p>
          <a:p>
            <a:pPr marL="457200" indent="-457200">
              <a:buFont typeface="Wingdings" panose="05000000000000000000" pitchFamily="2" charset="2"/>
              <a:buChar char="v"/>
            </a:pPr>
            <a:r>
              <a:rPr lang="pl-PL" sz="2800" dirty="0"/>
              <a:t>elementy wyróżniające ją spośród innych szkół</a:t>
            </a:r>
          </a:p>
          <a:p>
            <a:pPr marL="457200" indent="-457200">
              <a:buFont typeface="Wingdings" panose="05000000000000000000" pitchFamily="2" charset="2"/>
              <a:buChar char="v"/>
            </a:pPr>
            <a:r>
              <a:rPr lang="pl-PL" sz="2800" dirty="0"/>
              <a:t>Zdjęcia, rysunki, grafikę </a:t>
            </a:r>
          </a:p>
          <a:p>
            <a:pPr marL="457200" indent="-457200">
              <a:buFont typeface="Wingdings" panose="05000000000000000000" pitchFamily="2" charset="2"/>
              <a:buChar char="v"/>
            </a:pPr>
            <a:r>
              <a:rPr lang="pl-PL" sz="2800" dirty="0"/>
              <a:t>hasło reklamowe – slogan</a:t>
            </a:r>
          </a:p>
          <a:p>
            <a:endParaRPr lang="pl-PL" sz="2800" dirty="0"/>
          </a:p>
          <a:p>
            <a:r>
              <a:rPr lang="pl-PL" sz="2800" dirty="0"/>
              <a:t>Reklamę tą będziecie mogli wykorzystać - wieszając ją na korytarzu szkolnym lub tablicy przed budynkiem. Będzie to doskonała informacja dla przechodniów chcących Was poznać.</a:t>
            </a:r>
          </a:p>
          <a:p>
            <a:endParaRPr lang="pl-PL" sz="2800" dirty="0"/>
          </a:p>
        </p:txBody>
      </p:sp>
    </p:spTree>
    <p:extLst>
      <p:ext uri="{BB962C8B-B14F-4D97-AF65-F5344CB8AC3E}">
        <p14:creationId xmlns:p14="http://schemas.microsoft.com/office/powerpoint/2010/main" val="247224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4583" y="268778"/>
            <a:ext cx="3455525" cy="944880"/>
          </a:xfrm>
        </p:spPr>
        <p:txBody>
          <a:bodyPr/>
          <a:lstStyle/>
          <a:p>
            <a:r>
              <a:rPr lang="pl-PL" b="1" dirty="0"/>
              <a:t>proces</a:t>
            </a:r>
          </a:p>
        </p:txBody>
      </p:sp>
      <p:sp>
        <p:nvSpPr>
          <p:cNvPr id="3" name="Prostokąt 2"/>
          <p:cNvSpPr/>
          <p:nvPr/>
        </p:nvSpPr>
        <p:spPr>
          <a:xfrm>
            <a:off x="667586" y="1213658"/>
            <a:ext cx="7227717" cy="4401205"/>
          </a:xfrm>
          <a:prstGeom prst="rect">
            <a:avLst/>
          </a:prstGeom>
        </p:spPr>
        <p:txBody>
          <a:bodyPr wrap="square">
            <a:spAutoFit/>
          </a:bodyPr>
          <a:lstStyle/>
          <a:p>
            <a:pPr marL="457200" indent="-457200">
              <a:buFont typeface="Courier New" panose="02070309020205020404" pitchFamily="49" charset="0"/>
              <a:buChar char="o"/>
            </a:pPr>
            <a:r>
              <a:rPr lang="pl-PL" sz="2800" dirty="0"/>
              <a:t>Podzielcie się na dwie grupy.</a:t>
            </a:r>
          </a:p>
          <a:p>
            <a:pPr marL="457200" indent="-457200">
              <a:buFont typeface="Courier New" panose="02070309020205020404" pitchFamily="49" charset="0"/>
              <a:buChar char="o"/>
            </a:pPr>
            <a:r>
              <a:rPr lang="pl-PL" sz="2800" dirty="0"/>
              <a:t>Każdy zespół musi wybrać pośród siebie lidera. Liderzy będą czuwać nad całością pracy i będą  przekazywać informacje o postępach  w realizacji projektu  nauczycielowi. </a:t>
            </a:r>
          </a:p>
          <a:p>
            <a:pPr marL="457200" indent="-457200">
              <a:buFont typeface="Courier New" panose="02070309020205020404" pitchFamily="49" charset="0"/>
              <a:buChar char="o"/>
            </a:pPr>
            <a:r>
              <a:rPr lang="pl-PL" sz="2800" dirty="0"/>
              <a:t>Wykorzystajcie informacje podane w źródłach. Współpracujcie ze sobą, a tematykę poniższych zagadnień wybierzcie drogą losową. </a:t>
            </a:r>
          </a:p>
        </p:txBody>
      </p:sp>
      <p:sp>
        <p:nvSpPr>
          <p:cNvPr id="5" name="Objaśnienie w chmurce 4"/>
          <p:cNvSpPr/>
          <p:nvPr/>
        </p:nvSpPr>
        <p:spPr>
          <a:xfrm>
            <a:off x="8649170" y="268778"/>
            <a:ext cx="2861187" cy="1825493"/>
          </a:xfrm>
          <a:prstGeom prst="cloudCallout">
            <a:avLst>
              <a:gd name="adj1" fmla="val 10348"/>
              <a:gd name="adj2" fmla="val 1057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9193787" y="751993"/>
            <a:ext cx="1622322" cy="923330"/>
          </a:xfrm>
          <a:prstGeom prst="rect">
            <a:avLst/>
          </a:prstGeom>
          <a:noFill/>
        </p:spPr>
        <p:txBody>
          <a:bodyPr wrap="square" rtlCol="0">
            <a:spAutoFit/>
          </a:bodyPr>
          <a:lstStyle/>
          <a:p>
            <a:r>
              <a:rPr lang="pl-PL" dirty="0"/>
              <a:t>Pamiętajcie- działamy wspólnie !!!</a:t>
            </a:r>
          </a:p>
        </p:txBody>
      </p:sp>
      <p:pic>
        <p:nvPicPr>
          <p:cNvPr id="7" name="Obraz 6"/>
          <p:cNvPicPr>
            <a:picLocks noChangeAspect="1"/>
          </p:cNvPicPr>
          <p:nvPr/>
        </p:nvPicPr>
        <p:blipFill>
          <a:blip r:embed="rId2"/>
          <a:stretch>
            <a:fillRect/>
          </a:stretch>
        </p:blipFill>
        <p:spPr>
          <a:xfrm>
            <a:off x="9543708" y="3263187"/>
            <a:ext cx="1841152" cy="2609314"/>
          </a:xfrm>
          <a:prstGeom prst="rect">
            <a:avLst/>
          </a:prstGeom>
        </p:spPr>
      </p:pic>
    </p:spTree>
    <p:extLst>
      <p:ext uri="{BB962C8B-B14F-4D97-AF65-F5344CB8AC3E}">
        <p14:creationId xmlns:p14="http://schemas.microsoft.com/office/powerpoint/2010/main" val="191116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2138" y="556953"/>
            <a:ext cx="9595927" cy="789709"/>
          </a:xfrm>
        </p:spPr>
        <p:txBody>
          <a:bodyPr>
            <a:normAutofit/>
          </a:bodyPr>
          <a:lstStyle/>
          <a:p>
            <a:r>
              <a:rPr lang="pl-PL" b="1" dirty="0"/>
              <a:t>Proces - plan działania</a:t>
            </a:r>
          </a:p>
        </p:txBody>
      </p:sp>
      <p:graphicFrame>
        <p:nvGraphicFramePr>
          <p:cNvPr id="3" name="Tabela 2"/>
          <p:cNvGraphicFramePr>
            <a:graphicFrameLocks noGrp="1"/>
          </p:cNvGraphicFramePr>
          <p:nvPr>
            <p:extLst>
              <p:ext uri="{D42A27DB-BD31-4B8C-83A1-F6EECF244321}">
                <p14:modId xmlns:p14="http://schemas.microsoft.com/office/powerpoint/2010/main" val="2840373193"/>
              </p:ext>
            </p:extLst>
          </p:nvPr>
        </p:nvGraphicFramePr>
        <p:xfrm>
          <a:off x="382386" y="1880985"/>
          <a:ext cx="11180618" cy="3048462"/>
        </p:xfrm>
        <a:graphic>
          <a:graphicData uri="http://schemas.openxmlformats.org/drawingml/2006/table">
            <a:tbl>
              <a:tblPr firstRow="1" bandRow="1">
                <a:tableStyleId>{5C22544A-7EE6-4342-B048-85BDC9FD1C3A}</a:tableStyleId>
              </a:tblPr>
              <a:tblGrid>
                <a:gridCol w="11180618">
                  <a:extLst>
                    <a:ext uri="{9D8B030D-6E8A-4147-A177-3AD203B41FA5}">
                      <a16:colId xmlns:a16="http://schemas.microsoft.com/office/drawing/2014/main" xmlns="" val="724064387"/>
                    </a:ext>
                  </a:extLst>
                </a:gridCol>
              </a:tblGrid>
              <a:tr h="575821">
                <a:tc>
                  <a:txBody>
                    <a:bodyPr/>
                    <a:lstStyle/>
                    <a:p>
                      <a:r>
                        <a:rPr lang="pl-PL" sz="1800" dirty="0"/>
                        <a:t>I Tydzień pracy</a:t>
                      </a:r>
                    </a:p>
                  </a:txBody>
                  <a:tcPr/>
                </a:tc>
                <a:extLst>
                  <a:ext uri="{0D108BD9-81ED-4DB2-BD59-A6C34878D82A}">
                    <a16:rowId xmlns:a16="http://schemas.microsoft.com/office/drawing/2014/main" xmlns="" val="1005883767"/>
                  </a:ext>
                </a:extLst>
              </a:tr>
              <a:tr h="2472641">
                <a:tc>
                  <a:txBody>
                    <a:bodyPr/>
                    <a:lstStyle/>
                    <a:p>
                      <a:pPr marL="285750" indent="-285750">
                        <a:buFont typeface="Wingdings" panose="05000000000000000000" pitchFamily="2" charset="2"/>
                        <a:buChar char="§"/>
                      </a:pPr>
                      <a:r>
                        <a:rPr lang="pl-PL" sz="1800" dirty="0"/>
                        <a:t>Zapoznanie z treścią zadania</a:t>
                      </a:r>
                    </a:p>
                    <a:p>
                      <a:pPr marL="285750" indent="-285750">
                        <a:buFont typeface="Wingdings" panose="05000000000000000000" pitchFamily="2" charset="2"/>
                        <a:buChar char="§"/>
                      </a:pPr>
                      <a:r>
                        <a:rPr lang="pl-PL" sz="1800" dirty="0"/>
                        <a:t>Wybór i zapoznanie ze wszystkimi źródłami w tym internetowymi </a:t>
                      </a:r>
                    </a:p>
                    <a:p>
                      <a:pPr marL="285750" indent="-285750">
                        <a:buFont typeface="Wingdings" panose="05000000000000000000" pitchFamily="2" charset="2"/>
                        <a:buChar char="§"/>
                      </a:pPr>
                      <a:r>
                        <a:rPr lang="pl-PL" sz="1800" dirty="0"/>
                        <a:t>Przypomnienie zasad bezpiecznego</a:t>
                      </a:r>
                      <a:r>
                        <a:rPr lang="pl-PL" sz="1800" baseline="0" dirty="0"/>
                        <a:t> korzystania ze źródeł internetowych</a:t>
                      </a:r>
                      <a:endParaRPr lang="pl-PL" sz="1800" dirty="0"/>
                    </a:p>
                    <a:p>
                      <a:pPr marL="285750" indent="-285750">
                        <a:buFont typeface="Wingdings" panose="05000000000000000000" pitchFamily="2" charset="2"/>
                        <a:buChar char="§"/>
                      </a:pPr>
                      <a:r>
                        <a:rPr lang="pl-PL" sz="1800" dirty="0"/>
                        <a:t>Podział na grupy, wyłonienie liderów grup</a:t>
                      </a:r>
                    </a:p>
                    <a:p>
                      <a:pPr marL="285750" indent="-285750">
                        <a:buFont typeface="Wingdings" panose="05000000000000000000" pitchFamily="2" charset="2"/>
                        <a:buChar char="§"/>
                      </a:pPr>
                      <a:r>
                        <a:rPr lang="pl-PL" sz="1800" dirty="0"/>
                        <a:t>Napisanie planu działania dla obu grup</a:t>
                      </a:r>
                    </a:p>
                    <a:p>
                      <a:pPr marL="285750" indent="-285750">
                        <a:buFont typeface="Wingdings" panose="05000000000000000000" pitchFamily="2" charset="2"/>
                        <a:buChar char="§"/>
                      </a:pPr>
                      <a:r>
                        <a:rPr lang="pl-PL" sz="1800" dirty="0"/>
                        <a:t>Wyznaczenie zadań dla poszczególnych uczniów  w grupie</a:t>
                      </a:r>
                    </a:p>
                  </a:txBody>
                  <a:tcPr/>
                </a:tc>
                <a:extLst>
                  <a:ext uri="{0D108BD9-81ED-4DB2-BD59-A6C34878D82A}">
                    <a16:rowId xmlns:a16="http://schemas.microsoft.com/office/drawing/2014/main" xmlns="" val="183329394"/>
                  </a:ext>
                </a:extLst>
              </a:tr>
            </a:tbl>
          </a:graphicData>
        </a:graphic>
      </p:graphicFrame>
    </p:spTree>
    <p:extLst>
      <p:ext uri="{BB962C8B-B14F-4D97-AF65-F5344CB8AC3E}">
        <p14:creationId xmlns:p14="http://schemas.microsoft.com/office/powerpoint/2010/main" val="309354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8082" y="210589"/>
            <a:ext cx="6340041" cy="895004"/>
          </a:xfrm>
        </p:spPr>
        <p:txBody>
          <a:bodyPr>
            <a:normAutofit/>
          </a:bodyPr>
          <a:lstStyle/>
          <a:p>
            <a:r>
              <a:rPr lang="pl-PL" b="1" dirty="0"/>
              <a:t>Proces - plan działania</a:t>
            </a:r>
          </a:p>
        </p:txBody>
      </p:sp>
      <p:graphicFrame>
        <p:nvGraphicFramePr>
          <p:cNvPr id="3" name="Tabela 2"/>
          <p:cNvGraphicFramePr>
            <a:graphicFrameLocks noGrp="1"/>
          </p:cNvGraphicFramePr>
          <p:nvPr>
            <p:extLst>
              <p:ext uri="{D42A27DB-BD31-4B8C-83A1-F6EECF244321}">
                <p14:modId xmlns:p14="http://schemas.microsoft.com/office/powerpoint/2010/main" val="3734793566"/>
              </p:ext>
            </p:extLst>
          </p:nvPr>
        </p:nvGraphicFramePr>
        <p:xfrm>
          <a:off x="182880" y="1272445"/>
          <a:ext cx="11114115" cy="5394960"/>
        </p:xfrm>
        <a:graphic>
          <a:graphicData uri="http://schemas.openxmlformats.org/drawingml/2006/table">
            <a:tbl>
              <a:tblPr firstRow="1" bandRow="1">
                <a:tableStyleId>{5C22544A-7EE6-4342-B048-85BDC9FD1C3A}</a:tableStyleId>
              </a:tblPr>
              <a:tblGrid>
                <a:gridCol w="11114115">
                  <a:extLst>
                    <a:ext uri="{9D8B030D-6E8A-4147-A177-3AD203B41FA5}">
                      <a16:colId xmlns:a16="http://schemas.microsoft.com/office/drawing/2014/main" xmlns="" val="3454737503"/>
                    </a:ext>
                  </a:extLst>
                </a:gridCol>
              </a:tblGrid>
              <a:tr h="0">
                <a:tc>
                  <a:txBody>
                    <a:bodyPr/>
                    <a:lstStyle/>
                    <a:p>
                      <a:r>
                        <a:rPr lang="pl-PL" sz="1800" dirty="0"/>
                        <a:t>II Tydzień pracy</a:t>
                      </a:r>
                    </a:p>
                  </a:txBody>
                  <a:tcPr/>
                </a:tc>
                <a:extLst>
                  <a:ext uri="{0D108BD9-81ED-4DB2-BD59-A6C34878D82A}">
                    <a16:rowId xmlns:a16="http://schemas.microsoft.com/office/drawing/2014/main" xmlns="" val="2741335136"/>
                  </a:ext>
                </a:extLst>
              </a:tr>
              <a:tr h="4595878">
                <a:tc>
                  <a:txBody>
                    <a:bodyPr/>
                    <a:lstStyle/>
                    <a:p>
                      <a:pPr marL="285750" indent="-285750">
                        <a:buFont typeface="Wingdings" panose="05000000000000000000" pitchFamily="2" charset="2"/>
                        <a:buChar char="§"/>
                      </a:pPr>
                      <a:r>
                        <a:rPr lang="pl-PL" sz="1800" dirty="0"/>
                        <a:t>Prezentacja prac grupowych - prezentacji multimedialnych przez uczniów obu grup  na forum klasy</a:t>
                      </a:r>
                    </a:p>
                    <a:p>
                      <a:pPr marL="285750" indent="-285750">
                        <a:buFont typeface="Wingdings" panose="05000000000000000000" pitchFamily="2" charset="2"/>
                        <a:buChar char="§"/>
                      </a:pPr>
                      <a:r>
                        <a:rPr lang="pl-PL" sz="1800" dirty="0"/>
                        <a:t>Pogadanka na temat przedstawionych prezentacji</a:t>
                      </a:r>
                    </a:p>
                    <a:p>
                      <a:pPr marL="285750" indent="-285750">
                        <a:buFont typeface="Wingdings" panose="05000000000000000000" pitchFamily="2" charset="2"/>
                        <a:buChar char="§"/>
                      </a:pPr>
                      <a:r>
                        <a:rPr lang="pl-PL" sz="1800" dirty="0"/>
                        <a:t>Ocena wyników prac uczniów</a:t>
                      </a:r>
                    </a:p>
                    <a:p>
                      <a:pPr marL="0" indent="0">
                        <a:buFont typeface="Wingdings" panose="05000000000000000000" pitchFamily="2" charset="2"/>
                        <a:buNone/>
                      </a:pPr>
                      <a:r>
                        <a:rPr lang="pl-PL" sz="1800" u="sng" dirty="0"/>
                        <a:t>Prezentacje grup powinny zawierać:</a:t>
                      </a:r>
                    </a:p>
                    <a:p>
                      <a:pPr marL="342900" indent="-342900">
                        <a:buFont typeface="Wingdings" panose="05000000000000000000" pitchFamily="2" charset="2"/>
                        <a:buChar char="ü"/>
                      </a:pPr>
                      <a:r>
                        <a:rPr lang="pl-PL" sz="1800" dirty="0"/>
                        <a:t>tytuł, autorów</a:t>
                      </a:r>
                    </a:p>
                    <a:p>
                      <a:pPr marL="342900" indent="-342900">
                        <a:buFont typeface="Wingdings" panose="05000000000000000000" pitchFamily="2" charset="2"/>
                        <a:buChar char="ü"/>
                      </a:pPr>
                      <a:r>
                        <a:rPr lang="pl-PL" sz="1800" dirty="0"/>
                        <a:t>wypisane w punktach najważniejsze informacje dotyczące:</a:t>
                      </a:r>
                    </a:p>
                    <a:p>
                      <a:pPr marL="0" indent="0">
                        <a:buFont typeface="Wingdings" panose="05000000000000000000" pitchFamily="2" charset="2"/>
                        <a:buNone/>
                      </a:pPr>
                      <a:r>
                        <a:rPr lang="pl-PL" sz="1800" baseline="0" dirty="0"/>
                        <a:t>w Grupie I: funkcje reklamy oraz zagrożenia płynące z reklam</a:t>
                      </a:r>
                    </a:p>
                    <a:p>
                      <a:pPr marL="0" indent="0">
                        <a:buFont typeface="Wingdings" panose="05000000000000000000" pitchFamily="2" charset="2"/>
                        <a:buNone/>
                      </a:pPr>
                      <a:r>
                        <a:rPr lang="pl-PL" sz="1800" baseline="0" dirty="0"/>
                        <a:t>w  Grupie II: podstawowe rodzaje reklam oraz ich zalety</a:t>
                      </a:r>
                    </a:p>
                    <a:p>
                      <a:pPr marL="342900" indent="-342900">
                        <a:buFont typeface="Wingdings" panose="05000000000000000000" pitchFamily="2" charset="2"/>
                        <a:buChar char="ü"/>
                      </a:pPr>
                      <a:r>
                        <a:rPr lang="pl-PL" sz="1800" baseline="0" dirty="0"/>
                        <a:t>Załączone dowolnie wybrane reklamy ( każdy członek grupy przygotowuje swoją, analizuje ją pod kontem rzetelności oraz ewentualnie ukrytych w niej manipulacji, ocenia czy reklama przekonuje go i dlaczego, jakie wzbudza w nas emocje i do kogo jest kierowana). Każda reklama (może to być plakat reklamowy, filmik, link itp.) i jej krótki opis powinny  znajdować się na osobnym slajdzie).</a:t>
                      </a:r>
                    </a:p>
                    <a:p>
                      <a:pPr marL="0" indent="0">
                        <a:buFont typeface="Wingdings" panose="05000000000000000000" pitchFamily="2" charset="2"/>
                        <a:buNone/>
                      </a:pPr>
                      <a:r>
                        <a:rPr lang="pl-PL" sz="1800" baseline="0" dirty="0"/>
                        <a:t>Prezentacje powinny być w miarę możliwości wzbogacone ilustracjami, slajdy czytelne i przejrzyste. Na ostatnim slajdzie należy podać wykorzystane źródła. Swoją pracę należy zapisać na nośniku zewnętrznym (płyta CD, pendrive). </a:t>
                      </a:r>
                    </a:p>
                    <a:p>
                      <a:pPr marL="0" indent="0">
                        <a:buFont typeface="Wingdings" panose="05000000000000000000" pitchFamily="2" charset="2"/>
                        <a:buNone/>
                      </a:pPr>
                      <a:endParaRPr lang="pl-PL" sz="1800" baseline="0" dirty="0"/>
                    </a:p>
                  </a:txBody>
                  <a:tcPr/>
                </a:tc>
                <a:extLst>
                  <a:ext uri="{0D108BD9-81ED-4DB2-BD59-A6C34878D82A}">
                    <a16:rowId xmlns:a16="http://schemas.microsoft.com/office/drawing/2014/main" xmlns="" val="3543260808"/>
                  </a:ext>
                </a:extLst>
              </a:tr>
            </a:tbl>
          </a:graphicData>
        </a:graphic>
      </p:graphicFrame>
    </p:spTree>
    <p:extLst>
      <p:ext uri="{BB962C8B-B14F-4D97-AF65-F5344CB8AC3E}">
        <p14:creationId xmlns:p14="http://schemas.microsoft.com/office/powerpoint/2010/main" val="2137911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9135" y="177339"/>
            <a:ext cx="5478087" cy="919942"/>
          </a:xfrm>
        </p:spPr>
        <p:txBody>
          <a:bodyPr/>
          <a:lstStyle/>
          <a:p>
            <a:r>
              <a:rPr lang="pl-PL" b="1" dirty="0"/>
              <a:t>Proces - plan działania</a:t>
            </a:r>
          </a:p>
        </p:txBody>
      </p:sp>
      <p:graphicFrame>
        <p:nvGraphicFramePr>
          <p:cNvPr id="3" name="Tabela 2"/>
          <p:cNvGraphicFramePr>
            <a:graphicFrameLocks noGrp="1"/>
          </p:cNvGraphicFramePr>
          <p:nvPr>
            <p:extLst>
              <p:ext uri="{D42A27DB-BD31-4B8C-83A1-F6EECF244321}">
                <p14:modId xmlns:p14="http://schemas.microsoft.com/office/powerpoint/2010/main" val="1257971363"/>
              </p:ext>
            </p:extLst>
          </p:nvPr>
        </p:nvGraphicFramePr>
        <p:xfrm>
          <a:off x="349135" y="940415"/>
          <a:ext cx="11213869" cy="5394960"/>
        </p:xfrm>
        <a:graphic>
          <a:graphicData uri="http://schemas.openxmlformats.org/drawingml/2006/table">
            <a:tbl>
              <a:tblPr firstRow="1" bandRow="1">
                <a:tableStyleId>{5C22544A-7EE6-4342-B048-85BDC9FD1C3A}</a:tableStyleId>
              </a:tblPr>
              <a:tblGrid>
                <a:gridCol w="11213869">
                  <a:extLst>
                    <a:ext uri="{9D8B030D-6E8A-4147-A177-3AD203B41FA5}">
                      <a16:colId xmlns:a16="http://schemas.microsoft.com/office/drawing/2014/main" xmlns="" val="2983117385"/>
                    </a:ext>
                  </a:extLst>
                </a:gridCol>
              </a:tblGrid>
              <a:tr h="0">
                <a:tc>
                  <a:txBody>
                    <a:bodyPr/>
                    <a:lstStyle/>
                    <a:p>
                      <a:r>
                        <a:rPr lang="pl-PL" sz="1800" dirty="0"/>
                        <a:t>III/IV</a:t>
                      </a:r>
                      <a:r>
                        <a:rPr lang="pl-PL" sz="1800" baseline="0" dirty="0"/>
                        <a:t> tydzień pracy</a:t>
                      </a:r>
                      <a:endParaRPr lang="pl-PL" sz="1800" dirty="0"/>
                    </a:p>
                  </a:txBody>
                  <a:tcPr/>
                </a:tc>
                <a:extLst>
                  <a:ext uri="{0D108BD9-81ED-4DB2-BD59-A6C34878D82A}">
                    <a16:rowId xmlns:a16="http://schemas.microsoft.com/office/drawing/2014/main" xmlns="" val="2752794690"/>
                  </a:ext>
                </a:extLst>
              </a:tr>
              <a:tr h="370840">
                <a:tc>
                  <a:txBody>
                    <a:bodyPr/>
                    <a:lstStyle/>
                    <a:p>
                      <a:pPr marL="285750" indent="-285750">
                        <a:buFont typeface="Wingdings" panose="05000000000000000000" pitchFamily="2" charset="2"/>
                        <a:buChar char="§"/>
                      </a:pPr>
                      <a:r>
                        <a:rPr lang="pl-PL" sz="1800" dirty="0"/>
                        <a:t>Wspólne opracowanie plakatu reklamowego</a:t>
                      </a:r>
                      <a:r>
                        <a:rPr lang="pl-PL" sz="1800" baseline="0" dirty="0"/>
                        <a:t> szkoły w której realizowany jest projekt</a:t>
                      </a:r>
                    </a:p>
                    <a:p>
                      <a:pPr marL="285750" indent="-285750">
                        <a:buFont typeface="Wingdings" panose="05000000000000000000" pitchFamily="2" charset="2"/>
                        <a:buChar char="§"/>
                      </a:pPr>
                      <a:r>
                        <a:rPr lang="pl-PL" sz="1800" dirty="0"/>
                        <a:t>Zadanie to wykonują uczniowie na zajęciach szkolnych, wraz z nauczycielem</a:t>
                      </a:r>
                    </a:p>
                    <a:p>
                      <a:pPr marL="285750" indent="-285750">
                        <a:buFont typeface="Wingdings" panose="05000000000000000000" pitchFamily="2" charset="2"/>
                        <a:buChar char="§"/>
                      </a:pPr>
                      <a:r>
                        <a:rPr lang="pl-PL" sz="1800" dirty="0"/>
                        <a:t>Do wykonania drugiej części zadania, nauczyciel wraz z uczniami powinni podjąć decyzję w jaki sposób wykonają plakat reklamowy,</a:t>
                      </a:r>
                      <a:r>
                        <a:rPr lang="pl-PL" sz="1800" baseline="0" dirty="0"/>
                        <a:t> a następnie stworzyć plan pracy oraz listę potrzebnych materiałów.</a:t>
                      </a:r>
                      <a:endParaRPr lang="pl-PL" sz="1800" dirty="0"/>
                    </a:p>
                    <a:p>
                      <a:pPr marL="285750" indent="-285750">
                        <a:buFont typeface="Wingdings" panose="05000000000000000000" pitchFamily="2" charset="2"/>
                        <a:buChar char="§"/>
                      </a:pPr>
                      <a:r>
                        <a:rPr lang="pl-PL" sz="1800" dirty="0"/>
                        <a:t>Plakat może być wykonany przy pomocy programu</a:t>
                      </a:r>
                      <a:r>
                        <a:rPr lang="pl-PL" sz="1800" baseline="0" dirty="0"/>
                        <a:t> </a:t>
                      </a:r>
                      <a:r>
                        <a:rPr lang="pl-PL" sz="1800" dirty="0"/>
                        <a:t> komputerowego(np. Word, Paint czy </a:t>
                      </a:r>
                      <a:r>
                        <a:rPr lang="pl-PL" sz="1800"/>
                        <a:t>Power Point,</a:t>
                      </a:r>
                      <a:r>
                        <a:rPr lang="pl-PL" sz="1800" baseline="0"/>
                        <a:t> </a:t>
                      </a:r>
                      <a:r>
                        <a:rPr lang="pl-PL" sz="1800" baseline="0" dirty="0"/>
                        <a:t>m</a:t>
                      </a:r>
                      <a:r>
                        <a:rPr lang="pl-PL" sz="1800"/>
                        <a:t>in</a:t>
                      </a:r>
                      <a:r>
                        <a:rPr lang="pl-PL" sz="1800" dirty="0"/>
                        <a:t>. wielkość A4), bądź</a:t>
                      </a:r>
                      <a:r>
                        <a:rPr lang="pl-PL" sz="1800" baseline="0" dirty="0"/>
                        <a:t> w formie pracy plastycznej (min. format A3). Decydując się na formę papierową nauczyciel  </a:t>
                      </a:r>
                      <a:r>
                        <a:rPr lang="pl-PL" sz="1800" dirty="0"/>
                        <a:t>powinien wydrukować i zabezpieczyć potrzebne materiały, które uprzednio zaplanował wraz  z uczniami. Wybierając formę</a:t>
                      </a:r>
                      <a:r>
                        <a:rPr lang="pl-PL" sz="1800" baseline="0" dirty="0"/>
                        <a:t> komputerową, nauczyciel drukuje wykonany wspólnie z uczniami plakat.</a:t>
                      </a:r>
                      <a:endParaRPr lang="pl-PL" sz="1800" dirty="0"/>
                    </a:p>
                    <a:p>
                      <a:pPr marL="285750" indent="-285750">
                        <a:buFont typeface="Wingdings" panose="05000000000000000000" pitchFamily="2" charset="2"/>
                        <a:buChar char="§"/>
                      </a:pPr>
                      <a:r>
                        <a:rPr lang="pl-PL" sz="1800" u="sng" dirty="0"/>
                        <a:t>Pod kierunkiem nauczyciela - uczniowie powinni: </a:t>
                      </a:r>
                    </a:p>
                    <a:p>
                      <a:pPr marL="342900" indent="-342900">
                        <a:buFont typeface="Wingdings" panose="05000000000000000000" pitchFamily="2" charset="2"/>
                        <a:buChar char="ü"/>
                      </a:pPr>
                      <a:r>
                        <a:rPr lang="pl-PL" sz="1800" dirty="0"/>
                        <a:t>Wymyślić</a:t>
                      </a:r>
                      <a:r>
                        <a:rPr lang="pl-PL" sz="1800" baseline="0" dirty="0"/>
                        <a:t> hasło reklamowe – slogan - zwracające uwagę na plakat</a:t>
                      </a:r>
                    </a:p>
                    <a:p>
                      <a:pPr marL="342900" indent="-342900">
                        <a:buFont typeface="Wingdings" panose="05000000000000000000" pitchFamily="2" charset="2"/>
                        <a:buChar char="ü"/>
                      </a:pPr>
                      <a:r>
                        <a:rPr lang="pl-PL" sz="1800" baseline="0" dirty="0"/>
                        <a:t>Zamieścić podstawowe informacje dotyczące: nazwy szkoły, adresu, specyfiki nauczania, rodzaju zajęć dodatkowych, którymi szkoła dysponuje</a:t>
                      </a:r>
                    </a:p>
                    <a:p>
                      <a:pPr marL="342900" indent="-342900">
                        <a:buFont typeface="Wingdings" panose="05000000000000000000" pitchFamily="2" charset="2"/>
                        <a:buChar char="ü"/>
                      </a:pPr>
                      <a:r>
                        <a:rPr lang="pl-PL" sz="1800" baseline="0" dirty="0"/>
                        <a:t>Wyłonić i umieścić elementy wyróżniające tę szkołę spośród innych </a:t>
                      </a:r>
                    </a:p>
                    <a:p>
                      <a:pPr marL="342900" indent="-342900">
                        <a:buFont typeface="Wingdings" panose="05000000000000000000" pitchFamily="2" charset="2"/>
                        <a:buChar char="ü"/>
                      </a:pPr>
                      <a:r>
                        <a:rPr lang="pl-PL" sz="1800" baseline="0" dirty="0"/>
                        <a:t>Umieścić grafikę (zdjęcia, rysunki, mapkę itp.)</a:t>
                      </a:r>
                    </a:p>
                    <a:p>
                      <a:pPr marL="0" indent="0">
                        <a:buFont typeface="Wingdings" panose="05000000000000000000" pitchFamily="2" charset="2"/>
                        <a:buNone/>
                      </a:pPr>
                      <a:endParaRPr lang="pl-PL" sz="1800" baseline="0" dirty="0"/>
                    </a:p>
                    <a:p>
                      <a:pPr marL="342900" indent="-342900">
                        <a:buFont typeface="Wingdings" panose="05000000000000000000" pitchFamily="2" charset="2"/>
                        <a:buChar char="ü"/>
                      </a:pPr>
                      <a:endParaRPr lang="pl-PL" sz="1800" dirty="0"/>
                    </a:p>
                  </a:txBody>
                  <a:tcPr/>
                </a:tc>
                <a:extLst>
                  <a:ext uri="{0D108BD9-81ED-4DB2-BD59-A6C34878D82A}">
                    <a16:rowId xmlns:a16="http://schemas.microsoft.com/office/drawing/2014/main" xmlns="" val="2839373799"/>
                  </a:ext>
                </a:extLst>
              </a:tr>
            </a:tbl>
          </a:graphicData>
        </a:graphic>
      </p:graphicFrame>
    </p:spTree>
    <p:extLst>
      <p:ext uri="{BB962C8B-B14F-4D97-AF65-F5344CB8AC3E}">
        <p14:creationId xmlns:p14="http://schemas.microsoft.com/office/powerpoint/2010/main" val="128833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04845" y="376844"/>
            <a:ext cx="3411192" cy="778624"/>
          </a:xfrm>
        </p:spPr>
        <p:txBody>
          <a:bodyPr>
            <a:normAutofit fontScale="90000"/>
          </a:bodyPr>
          <a:lstStyle/>
          <a:p>
            <a:r>
              <a:rPr lang="pl-PL" dirty="0"/>
              <a:t>Źródła</a:t>
            </a:r>
          </a:p>
        </p:txBody>
      </p:sp>
      <p:sp>
        <p:nvSpPr>
          <p:cNvPr id="4" name="pole tekstowe 3"/>
          <p:cNvSpPr txBox="1"/>
          <p:nvPr/>
        </p:nvSpPr>
        <p:spPr>
          <a:xfrm>
            <a:off x="324196" y="1338349"/>
            <a:ext cx="11646131" cy="7109639"/>
          </a:xfrm>
          <a:prstGeom prst="rect">
            <a:avLst/>
          </a:prstGeom>
          <a:noFill/>
        </p:spPr>
        <p:txBody>
          <a:bodyPr wrap="square" rtlCol="0">
            <a:spAutoFit/>
          </a:bodyPr>
          <a:lstStyle/>
          <a:p>
            <a:pPr marL="285750" indent="-285750">
              <a:buFont typeface="Arial" panose="020B0604020202020204" pitchFamily="34" charset="0"/>
              <a:buChar char="•"/>
            </a:pPr>
            <a:r>
              <a:rPr lang="pl-PL" sz="2400" dirty="0">
                <a:hlinkClick r:id="rId2"/>
              </a:rPr>
              <a:t>http://hefe.pl/definicje-reklamy/</a:t>
            </a:r>
            <a:endParaRPr lang="pl-PL" sz="2400" dirty="0"/>
          </a:p>
          <a:p>
            <a:pPr marL="285750" indent="-285750">
              <a:buFont typeface="Arial" panose="020B0604020202020204" pitchFamily="34" charset="0"/>
              <a:buChar char="•"/>
            </a:pPr>
            <a:r>
              <a:rPr lang="pl-PL" sz="2400" dirty="0">
                <a:hlinkClick r:id="rId3"/>
              </a:rPr>
              <a:t>http://www.uniwersytet-dzieciecy.pl/files/document/57559194212c0aa9ba846ea3be4f9d241354173713.pdf</a:t>
            </a:r>
            <a:endParaRPr lang="pl-PL" sz="2400" dirty="0"/>
          </a:p>
          <a:p>
            <a:pPr marL="285750" indent="-285750">
              <a:buFont typeface="Arial" panose="020B0604020202020204" pitchFamily="34" charset="0"/>
              <a:buChar char="•"/>
            </a:pPr>
            <a:r>
              <a:rPr lang="pl-PL" sz="2400" dirty="0">
                <a:hlinkClick r:id="rId4"/>
              </a:rPr>
              <a:t>https://pl.wikipedia.org/wiki/Reklama</a:t>
            </a:r>
            <a:endParaRPr lang="pl-PL" sz="2400" dirty="0"/>
          </a:p>
          <a:p>
            <a:pPr marL="285750" indent="-285750">
              <a:buFont typeface="Arial" panose="020B0604020202020204" pitchFamily="34" charset="0"/>
              <a:buChar char="•"/>
            </a:pPr>
            <a:r>
              <a:rPr lang="pl-PL" sz="2400" dirty="0">
                <a:hlinkClick r:id="rId5"/>
              </a:rPr>
              <a:t>http://sciaga.pl/tekst/16810-17-formy_i_funkcje_reklamy</a:t>
            </a:r>
            <a:endParaRPr lang="pl-PL" sz="2400" dirty="0"/>
          </a:p>
          <a:p>
            <a:pPr marL="285750" indent="-285750">
              <a:buFont typeface="Arial" panose="020B0604020202020204" pitchFamily="34" charset="0"/>
              <a:buChar char="•"/>
            </a:pPr>
            <a:r>
              <a:rPr lang="pl-PL" sz="2400" dirty="0">
                <a:hlinkClick r:id="rId6"/>
              </a:rPr>
              <a:t>https://mfiles.pl/pl/index.php/Reklama</a:t>
            </a:r>
            <a:endParaRPr lang="pl-PL" sz="2400" dirty="0"/>
          </a:p>
          <a:p>
            <a:pPr marL="285750" indent="-285750">
              <a:buFont typeface="Arial" panose="020B0604020202020204" pitchFamily="34" charset="0"/>
              <a:buChar char="•"/>
            </a:pPr>
            <a:r>
              <a:rPr lang="pl-PL" sz="2400" dirty="0">
                <a:hlinkClick r:id="rId7"/>
              </a:rPr>
              <a:t>https://ecosac.pl/aktualnosci/jakie-sa-podstawowe-funkcje-reklamy</a:t>
            </a:r>
            <a:endParaRPr lang="pl-PL" sz="2400" dirty="0"/>
          </a:p>
          <a:p>
            <a:pPr marL="285750" indent="-285750">
              <a:buFont typeface="Arial" panose="020B0604020202020204" pitchFamily="34" charset="0"/>
              <a:buChar char="•"/>
            </a:pPr>
            <a:r>
              <a:rPr lang="pl-PL" sz="2400" dirty="0">
                <a:hlinkClick r:id="rId8"/>
              </a:rPr>
              <a:t>http://sokker.net.pl/reklama,1,5</a:t>
            </a:r>
            <a:endParaRPr lang="pl-PL" sz="2400" dirty="0"/>
          </a:p>
          <a:p>
            <a:pPr marL="285750" indent="-285750">
              <a:buFont typeface="Arial" panose="020B0604020202020204" pitchFamily="34" charset="0"/>
              <a:buChar char="•"/>
            </a:pPr>
            <a:r>
              <a:rPr lang="pl-PL" sz="2400" dirty="0">
                <a:hlinkClick r:id="rId9"/>
              </a:rPr>
              <a:t>http://mijuma.pl/funkcje-reklamy/</a:t>
            </a:r>
            <a:endParaRPr lang="pl-PL" sz="2400" dirty="0"/>
          </a:p>
          <a:p>
            <a:pPr marL="285750" indent="-285750">
              <a:buFont typeface="Arial" panose="020B0604020202020204" pitchFamily="34" charset="0"/>
              <a:buChar char="•"/>
            </a:pPr>
            <a:r>
              <a:rPr lang="pl-PL" sz="2400" dirty="0">
                <a:hlinkClick r:id="rId10"/>
              </a:rPr>
              <a:t>https://brainly.pl/zadanie/3847633</a:t>
            </a:r>
            <a:endParaRPr lang="pl-PL" sz="2400" dirty="0"/>
          </a:p>
          <a:p>
            <a:pPr marL="285750" indent="-285750">
              <a:buFont typeface="Arial" panose="020B0604020202020204" pitchFamily="34" charset="0"/>
              <a:buChar char="•"/>
            </a:pPr>
            <a:r>
              <a:rPr lang="pl-PL" sz="2400" dirty="0">
                <a:hlinkClick r:id="rId11"/>
              </a:rPr>
              <a:t>https://zalicz.net/wypracowania?id=31&amp;t=REKLAMY--historia,-korzy%C5%9Bci,-zagro%C5%BCenia,-funkcje</a:t>
            </a:r>
            <a:r>
              <a:rPr lang="pl-PL" sz="2400" dirty="0"/>
              <a:t>.</a:t>
            </a:r>
          </a:p>
          <a:p>
            <a:pPr marL="285750" indent="-285750">
              <a:buFont typeface="Arial" panose="020B0604020202020204" pitchFamily="34" charset="0"/>
              <a:buChar char="•"/>
            </a:pPr>
            <a:r>
              <a:rPr lang="pl-PL" sz="2400" dirty="0">
                <a:hlinkClick r:id="rId12"/>
              </a:rPr>
              <a:t>http://sciaga.pl/tekst/95562-96-zalety_reklam</a:t>
            </a:r>
            <a:endParaRPr lang="pl-PL" sz="2400" dirty="0"/>
          </a:p>
          <a:p>
            <a:endParaRPr lang="pl-PL" sz="2400" dirty="0"/>
          </a:p>
          <a:p>
            <a:pPr marL="285750" indent="-285750">
              <a:buFont typeface="Arial" panose="020B0604020202020204" pitchFamily="34" charset="0"/>
              <a:buChar char="•"/>
            </a:pPr>
            <a:endParaRPr lang="pl-PL" sz="2400" dirty="0"/>
          </a:p>
          <a:p>
            <a:endParaRPr lang="pl-PL" sz="2400" dirty="0"/>
          </a:p>
          <a:p>
            <a:endParaRPr lang="pl-PL" sz="2400" dirty="0"/>
          </a:p>
          <a:p>
            <a:endParaRPr lang="pl-PL" sz="2400" dirty="0"/>
          </a:p>
        </p:txBody>
      </p:sp>
    </p:spTree>
    <p:extLst>
      <p:ext uri="{BB962C8B-B14F-4D97-AF65-F5344CB8AC3E}">
        <p14:creationId xmlns:p14="http://schemas.microsoft.com/office/powerpoint/2010/main" val="1174882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01580" y="152400"/>
            <a:ext cx="2366558" cy="670560"/>
          </a:xfrm>
        </p:spPr>
        <p:txBody>
          <a:bodyPr/>
          <a:lstStyle/>
          <a:p>
            <a:r>
              <a:rPr lang="pl-PL" b="1" dirty="0"/>
              <a:t>Źródła </a:t>
            </a:r>
          </a:p>
        </p:txBody>
      </p:sp>
      <p:sp>
        <p:nvSpPr>
          <p:cNvPr id="3" name="pole tekstowe 2"/>
          <p:cNvSpPr txBox="1"/>
          <p:nvPr/>
        </p:nvSpPr>
        <p:spPr>
          <a:xfrm>
            <a:off x="401580" y="822960"/>
            <a:ext cx="10257906" cy="9017853"/>
          </a:xfrm>
          <a:prstGeom prst="rect">
            <a:avLst/>
          </a:prstGeom>
          <a:noFill/>
        </p:spPr>
        <p:txBody>
          <a:bodyPr wrap="square" rtlCol="0">
            <a:spAutoFit/>
          </a:bodyPr>
          <a:lstStyle/>
          <a:p>
            <a:pPr marL="285750" indent="-285750">
              <a:buFont typeface="Arial" panose="020B0604020202020204" pitchFamily="34" charset="0"/>
              <a:buChar char="•"/>
            </a:pPr>
            <a:r>
              <a:rPr lang="pl-PL" sz="2000" dirty="0">
                <a:hlinkClick r:id="rId2"/>
              </a:rPr>
              <a:t>https://brainly.pl/zadanie/5998163</a:t>
            </a:r>
            <a:endParaRPr lang="pl-PL" sz="2000" dirty="0"/>
          </a:p>
          <a:p>
            <a:pPr marL="285750" indent="-285750">
              <a:buFont typeface="Arial" panose="020B0604020202020204" pitchFamily="34" charset="0"/>
              <a:buChar char="•"/>
            </a:pPr>
            <a:r>
              <a:rPr lang="pl-PL" sz="2000" dirty="0">
                <a:hlinkClick r:id="rId3"/>
              </a:rPr>
              <a:t>https://repozytorium.uph.edu.pl/bitstream/handle/11331/1458/Starzyńska.K_Analiza_reklamy_w_oparciu_o_jej_rodzaje.pdf?sequence=1</a:t>
            </a:r>
            <a:endParaRPr lang="pl-PL" sz="2000" dirty="0"/>
          </a:p>
          <a:p>
            <a:pPr marL="285750" indent="-285750">
              <a:buFont typeface="Arial" panose="020B0604020202020204" pitchFamily="34" charset="0"/>
              <a:buChar char="•"/>
            </a:pPr>
            <a:r>
              <a:rPr lang="pl-PL" sz="2000" dirty="0">
                <a:hlinkClick r:id="rId4"/>
              </a:rPr>
              <a:t>http://reklama.arct.pl/definicja_reklamy.html</a:t>
            </a:r>
            <a:endParaRPr lang="pl-PL" sz="2000" dirty="0"/>
          </a:p>
          <a:p>
            <a:pPr marL="285750" indent="-285750">
              <a:buFont typeface="Arial" panose="020B0604020202020204" pitchFamily="34" charset="0"/>
              <a:buChar char="•"/>
            </a:pPr>
            <a:r>
              <a:rPr lang="pl-PL" sz="2000" dirty="0">
                <a:hlinkClick r:id="rId5"/>
              </a:rPr>
              <a:t>http://www.heuristic.pl/blog/e-marketing/Glowne-wady-i-zalety-reklamy-internetowej;147.html</a:t>
            </a:r>
            <a:endParaRPr lang="pl-PL" sz="2000" dirty="0"/>
          </a:p>
          <a:p>
            <a:pPr marL="285750" indent="-285750">
              <a:buFont typeface="Arial" panose="020B0604020202020204" pitchFamily="34" charset="0"/>
              <a:buChar char="•"/>
            </a:pPr>
            <a:r>
              <a:rPr lang="pl-PL" sz="2000" dirty="0">
                <a:hlinkClick r:id="rId6"/>
              </a:rPr>
              <a:t>https://brainly.pl/zadanie/4866489</a:t>
            </a:r>
            <a:endParaRPr lang="pl-PL" sz="2000" dirty="0"/>
          </a:p>
          <a:p>
            <a:pPr marL="285750" indent="-285750">
              <a:buFont typeface="Arial" panose="020B0604020202020204" pitchFamily="34" charset="0"/>
              <a:buChar char="•"/>
            </a:pPr>
            <a:r>
              <a:rPr lang="pl-PL" sz="2000" dirty="0">
                <a:hlinkClick r:id="rId7"/>
              </a:rPr>
              <a:t>https://notatek.pl/wiedza/reklama-zastosowanie/zalety-i-wady-reklamy#gref</a:t>
            </a:r>
            <a:endParaRPr lang="pl-PL" sz="2000" dirty="0"/>
          </a:p>
          <a:p>
            <a:pPr marL="285750" indent="-285750">
              <a:buFont typeface="Arial" panose="020B0604020202020204" pitchFamily="34" charset="0"/>
              <a:buChar char="•"/>
            </a:pPr>
            <a:r>
              <a:rPr lang="pl-PL" sz="2000" dirty="0">
                <a:hlinkClick r:id="rId8"/>
              </a:rPr>
              <a:t>http://www.printago.pl/reklama-jej-formy-wady-i-zalety/</a:t>
            </a:r>
            <a:endParaRPr lang="pl-PL" sz="2000" dirty="0"/>
          </a:p>
          <a:p>
            <a:pPr marL="285750" indent="-285750">
              <a:buFont typeface="Arial" panose="020B0604020202020204" pitchFamily="34" charset="0"/>
              <a:buChar char="•"/>
            </a:pPr>
            <a:r>
              <a:rPr lang="pl-PL" sz="2000" dirty="0">
                <a:hlinkClick r:id="rId9"/>
              </a:rPr>
              <a:t>http://reklama.pracemgr.com.pl/rodzaje-reklam/</a:t>
            </a:r>
            <a:endParaRPr lang="pl-PL" sz="2000" dirty="0"/>
          </a:p>
          <a:p>
            <a:pPr marL="285750" indent="-285750">
              <a:buFont typeface="Arial" panose="020B0604020202020204" pitchFamily="34" charset="0"/>
              <a:buChar char="•"/>
            </a:pPr>
            <a:r>
              <a:rPr lang="pl-PL" sz="2000" dirty="0">
                <a:hlinkClick r:id="rId10"/>
              </a:rPr>
              <a:t>http://www.wsp.pl/file/1307_690359003.pdf</a:t>
            </a:r>
            <a:endParaRPr lang="pl-PL" sz="2000" dirty="0"/>
          </a:p>
          <a:p>
            <a:endParaRPr lang="pl-PL" sz="2000" dirty="0"/>
          </a:p>
          <a:p>
            <a:r>
              <a:rPr lang="pl-PL" sz="2000" dirty="0"/>
              <a:t>Linki do przykładowych reklam:</a:t>
            </a:r>
          </a:p>
          <a:p>
            <a:r>
              <a:rPr lang="pl-PL" sz="2000" dirty="0">
                <a:hlinkClick r:id="rId11"/>
              </a:rPr>
              <a:t>https://www.youtube.com/watch?v=Oa-Vo9mbUo4</a:t>
            </a:r>
            <a:endParaRPr lang="pl-PL" sz="2000" dirty="0"/>
          </a:p>
          <a:p>
            <a:r>
              <a:rPr lang="pl-PL" sz="2000" dirty="0">
                <a:hlinkClick r:id="rId12"/>
              </a:rPr>
              <a:t>https://www.youtube.com/watch?v=tmCBHL2iRu4</a:t>
            </a:r>
            <a:endParaRPr lang="pl-PL" sz="2000" dirty="0"/>
          </a:p>
          <a:p>
            <a:r>
              <a:rPr lang="pl-PL" sz="2000" dirty="0">
                <a:hlinkClick r:id="rId13"/>
              </a:rPr>
              <a:t>https://www.youtube.com/watch?v=iwuoGMTEuak</a:t>
            </a:r>
            <a:endParaRPr lang="pl-PL" sz="2000" dirty="0"/>
          </a:p>
          <a:p>
            <a:r>
              <a:rPr lang="pl-PL" sz="2000" dirty="0">
                <a:hlinkClick r:id="rId14"/>
              </a:rPr>
              <a:t>https://www.youtube.com/watch?v=h22F0awX8qA</a:t>
            </a:r>
            <a:endParaRPr lang="pl-PL" sz="2000" dirty="0"/>
          </a:p>
          <a:p>
            <a:r>
              <a:rPr lang="pl-PL" sz="2000" dirty="0">
                <a:hlinkClick r:id="rId15"/>
              </a:rPr>
              <a:t>https://www.youtube.com/watch?v=Sb9HT0an8eM</a:t>
            </a:r>
            <a:endParaRPr lang="pl-PL" sz="2000" dirty="0"/>
          </a:p>
          <a:p>
            <a:endParaRPr lang="pl-PL" sz="2000" dirty="0"/>
          </a:p>
          <a:p>
            <a:endParaRPr lang="pl-PL" sz="2000" dirty="0"/>
          </a:p>
          <a:p>
            <a:endParaRPr lang="pl-PL" sz="2000" dirty="0"/>
          </a:p>
          <a:p>
            <a:endParaRPr lang="pl-PL" sz="2000" dirty="0"/>
          </a:p>
          <a:p>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p:txBody>
      </p:sp>
    </p:spTree>
    <p:extLst>
      <p:ext uri="{BB962C8B-B14F-4D97-AF65-F5344CB8AC3E}">
        <p14:creationId xmlns:p14="http://schemas.microsoft.com/office/powerpoint/2010/main" val="1612553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17464" y="501534"/>
            <a:ext cx="3297583" cy="1069571"/>
          </a:xfrm>
        </p:spPr>
        <p:txBody>
          <a:bodyPr/>
          <a:lstStyle/>
          <a:p>
            <a:r>
              <a:rPr lang="pl-PL" b="1" dirty="0"/>
              <a:t>Ewaluacja</a:t>
            </a:r>
          </a:p>
        </p:txBody>
      </p:sp>
      <p:graphicFrame>
        <p:nvGraphicFramePr>
          <p:cNvPr id="3" name="Tabela 2"/>
          <p:cNvGraphicFramePr>
            <a:graphicFrameLocks noGrp="1"/>
          </p:cNvGraphicFramePr>
          <p:nvPr>
            <p:extLst>
              <p:ext uri="{D42A27DB-BD31-4B8C-83A1-F6EECF244321}">
                <p14:modId xmlns:p14="http://schemas.microsoft.com/office/powerpoint/2010/main" val="906009703"/>
              </p:ext>
            </p:extLst>
          </p:nvPr>
        </p:nvGraphicFramePr>
        <p:xfrm>
          <a:off x="573577" y="1343121"/>
          <a:ext cx="10989427" cy="5348624"/>
        </p:xfrm>
        <a:graphic>
          <a:graphicData uri="http://schemas.openxmlformats.org/drawingml/2006/table">
            <a:tbl>
              <a:tblPr firstRow="1" bandRow="1">
                <a:tableStyleId>{5C22544A-7EE6-4342-B048-85BDC9FD1C3A}</a:tableStyleId>
              </a:tblPr>
              <a:tblGrid>
                <a:gridCol w="2747357">
                  <a:extLst>
                    <a:ext uri="{9D8B030D-6E8A-4147-A177-3AD203B41FA5}">
                      <a16:colId xmlns:a16="http://schemas.microsoft.com/office/drawing/2014/main" xmlns="" val="433066374"/>
                    </a:ext>
                  </a:extLst>
                </a:gridCol>
                <a:gridCol w="2747357">
                  <a:extLst>
                    <a:ext uri="{9D8B030D-6E8A-4147-A177-3AD203B41FA5}">
                      <a16:colId xmlns:a16="http://schemas.microsoft.com/office/drawing/2014/main" xmlns="" val="1285577966"/>
                    </a:ext>
                  </a:extLst>
                </a:gridCol>
                <a:gridCol w="2732754">
                  <a:extLst>
                    <a:ext uri="{9D8B030D-6E8A-4147-A177-3AD203B41FA5}">
                      <a16:colId xmlns:a16="http://schemas.microsoft.com/office/drawing/2014/main" xmlns="" val="3046055238"/>
                    </a:ext>
                  </a:extLst>
                </a:gridCol>
                <a:gridCol w="2761959">
                  <a:extLst>
                    <a:ext uri="{9D8B030D-6E8A-4147-A177-3AD203B41FA5}">
                      <a16:colId xmlns:a16="http://schemas.microsoft.com/office/drawing/2014/main" xmlns="" val="1079273186"/>
                    </a:ext>
                  </a:extLst>
                </a:gridCol>
              </a:tblGrid>
              <a:tr h="373279">
                <a:tc>
                  <a:txBody>
                    <a:bodyPr/>
                    <a:lstStyle/>
                    <a:p>
                      <a:pPr algn="ctr"/>
                      <a:r>
                        <a:rPr lang="pl-PL" dirty="0"/>
                        <a:t>Liczba punktów</a:t>
                      </a:r>
                    </a:p>
                  </a:txBody>
                  <a:tcPr/>
                </a:tc>
                <a:tc>
                  <a:txBody>
                    <a:bodyPr/>
                    <a:lstStyle/>
                    <a:p>
                      <a:pPr algn="ctr"/>
                      <a:r>
                        <a:rPr lang="pl-PL" dirty="0"/>
                        <a:t> 1 pkt</a:t>
                      </a:r>
                    </a:p>
                  </a:txBody>
                  <a:tcPr/>
                </a:tc>
                <a:tc>
                  <a:txBody>
                    <a:bodyPr/>
                    <a:lstStyle/>
                    <a:p>
                      <a:pPr algn="ctr"/>
                      <a:r>
                        <a:rPr lang="pl-PL" dirty="0"/>
                        <a:t>2 pkt</a:t>
                      </a:r>
                    </a:p>
                  </a:txBody>
                  <a:tcPr/>
                </a:tc>
                <a:tc>
                  <a:txBody>
                    <a:bodyPr/>
                    <a:lstStyle/>
                    <a:p>
                      <a:pPr algn="ctr"/>
                      <a:r>
                        <a:rPr lang="pl-PL" dirty="0"/>
                        <a:t>3 pkt</a:t>
                      </a:r>
                    </a:p>
                  </a:txBody>
                  <a:tcPr/>
                </a:tc>
                <a:extLst>
                  <a:ext uri="{0D108BD9-81ED-4DB2-BD59-A6C34878D82A}">
                    <a16:rowId xmlns:a16="http://schemas.microsoft.com/office/drawing/2014/main" xmlns="" val="3130998081"/>
                  </a:ext>
                </a:extLst>
              </a:tr>
              <a:tr h="2024909">
                <a:tc>
                  <a:txBody>
                    <a:bodyPr/>
                    <a:lstStyle/>
                    <a:p>
                      <a:pPr algn="ctr"/>
                      <a:r>
                        <a:rPr lang="pl-PL" b="1" dirty="0"/>
                        <a:t>I część zadania</a:t>
                      </a:r>
                    </a:p>
                    <a:p>
                      <a:pPr algn="ctr"/>
                      <a:r>
                        <a:rPr lang="pl-PL" dirty="0"/>
                        <a:t>Wykonanie</a:t>
                      </a:r>
                      <a:r>
                        <a:rPr lang="pl-PL" baseline="0" dirty="0"/>
                        <a:t> prezentacji </a:t>
                      </a:r>
                    </a:p>
                    <a:p>
                      <a:pPr algn="ctr"/>
                      <a:r>
                        <a:rPr lang="pl-PL" baseline="0" dirty="0"/>
                        <a:t>(zawartość merytoryczna)</a:t>
                      </a:r>
                      <a:endParaRPr lang="pl-PL" dirty="0"/>
                    </a:p>
                  </a:txBody>
                  <a:tcPr/>
                </a:tc>
                <a:tc>
                  <a:txBody>
                    <a:bodyPr/>
                    <a:lstStyle/>
                    <a:p>
                      <a:pPr algn="ctr"/>
                      <a:r>
                        <a:rPr lang="pl-PL" dirty="0"/>
                        <a:t>Informacja niepełna,  nie zawsze na temat. Wykorzystanie podanych źródeł powierzchowne.</a:t>
                      </a:r>
                    </a:p>
                    <a:p>
                      <a:pPr algn="ctr"/>
                      <a:endParaRPr lang="pl-PL" dirty="0"/>
                    </a:p>
                  </a:txBody>
                  <a:tcPr/>
                </a:tc>
                <a:tc>
                  <a:txBody>
                    <a:bodyPr/>
                    <a:lstStyle/>
                    <a:p>
                      <a:pPr algn="ctr"/>
                      <a:r>
                        <a:rPr lang="pl-PL" dirty="0"/>
                        <a:t>Opracowanie wszystkich zagadnień zgodnie z tematem. Wykorzystanie większości podanych źródeł.</a:t>
                      </a:r>
                    </a:p>
                    <a:p>
                      <a:pPr algn="ctr"/>
                      <a:endParaRPr lang="pl-PL" dirty="0"/>
                    </a:p>
                  </a:txBody>
                  <a:tcPr/>
                </a:tc>
                <a:tc>
                  <a:txBody>
                    <a:bodyPr/>
                    <a:lstStyle/>
                    <a:p>
                      <a:pPr algn="ctr"/>
                      <a:r>
                        <a:rPr lang="pl-PL" dirty="0"/>
                        <a:t>Bardzo dokładne  opracowanie tematu. Adekwatnie</a:t>
                      </a:r>
                      <a:r>
                        <a:rPr lang="pl-PL" baseline="0" dirty="0"/>
                        <a:t> zostały </a:t>
                      </a:r>
                      <a:r>
                        <a:rPr lang="pl-PL" dirty="0"/>
                        <a:t>wykorzystane</a:t>
                      </a:r>
                      <a:r>
                        <a:rPr lang="pl-PL" baseline="0" dirty="0"/>
                        <a:t> </a:t>
                      </a:r>
                      <a:r>
                        <a:rPr lang="pl-PL" dirty="0"/>
                        <a:t>podane źródła. </a:t>
                      </a:r>
                    </a:p>
                  </a:txBody>
                  <a:tcPr/>
                </a:tc>
                <a:extLst>
                  <a:ext uri="{0D108BD9-81ED-4DB2-BD59-A6C34878D82A}">
                    <a16:rowId xmlns:a16="http://schemas.microsoft.com/office/drawing/2014/main" xmlns="" val="3211871346"/>
                  </a:ext>
                </a:extLst>
              </a:tr>
              <a:tr h="2577157">
                <a:tc>
                  <a:txBody>
                    <a:bodyPr/>
                    <a:lstStyle/>
                    <a:p>
                      <a:pPr algn="ctr"/>
                      <a:r>
                        <a:rPr lang="pl-PL" dirty="0"/>
                        <a:t>Prezentacja tematu</a:t>
                      </a:r>
                    </a:p>
                    <a:p>
                      <a:pPr algn="ctr"/>
                      <a:endParaRPr lang="pl-PL" dirty="0"/>
                    </a:p>
                  </a:txBody>
                  <a:tcPr/>
                </a:tc>
                <a:tc>
                  <a:txBody>
                    <a:bodyPr/>
                    <a:lstStyle/>
                    <a:p>
                      <a:pPr algn="ctr"/>
                      <a:r>
                        <a:rPr lang="pl-PL" dirty="0"/>
                        <a:t>Słaba znajomość tematu, przedstawienie</a:t>
                      </a:r>
                      <a:r>
                        <a:rPr lang="pl-PL" baseline="0" dirty="0"/>
                        <a:t> prezentacji - odczytane/zamigane.</a:t>
                      </a:r>
                      <a:r>
                        <a:rPr lang="pl-PL" dirty="0"/>
                        <a:t> Nieumiejętność</a:t>
                      </a:r>
                      <a:r>
                        <a:rPr lang="pl-PL" baseline="0" dirty="0"/>
                        <a:t> </a:t>
                      </a:r>
                      <a:r>
                        <a:rPr lang="pl-PL" dirty="0"/>
                        <a:t>odpowiedzi na pytania nauczyciela.</a:t>
                      </a:r>
                    </a:p>
                    <a:p>
                      <a:pPr algn="ctr"/>
                      <a:endParaRPr lang="pl-PL" dirty="0"/>
                    </a:p>
                  </a:txBody>
                  <a:tcPr/>
                </a:tc>
                <a:tc>
                  <a:txBody>
                    <a:bodyPr/>
                    <a:lstStyle/>
                    <a:p>
                      <a:pPr algn="ctr"/>
                      <a:r>
                        <a:rPr lang="pl-PL" dirty="0"/>
                        <a:t>Prezentacja częściowo przeczytana, częściowo samodzielnie powiedziana/ zamigana. Nie</a:t>
                      </a:r>
                      <a:r>
                        <a:rPr lang="pl-PL" baseline="0" dirty="0"/>
                        <a:t> do końca trafnie udzielone </a:t>
                      </a:r>
                      <a:r>
                        <a:rPr lang="pl-PL" dirty="0"/>
                        <a:t>odpowiedzi na zadane pytania. </a:t>
                      </a:r>
                    </a:p>
                  </a:txBody>
                  <a:tcPr/>
                </a:tc>
                <a:tc>
                  <a:txBody>
                    <a:bodyPr/>
                    <a:lstStyle/>
                    <a:p>
                      <a:pPr algn="ctr"/>
                      <a:r>
                        <a:rPr lang="pl-PL" dirty="0"/>
                        <a:t>Prezentacja przedstawiona samodzielnie, bardzo</a:t>
                      </a:r>
                      <a:r>
                        <a:rPr lang="pl-PL" baseline="0" dirty="0"/>
                        <a:t> dobra </a:t>
                      </a:r>
                      <a:r>
                        <a:rPr lang="pl-PL" dirty="0"/>
                        <a:t>znajomość tematu. Trafnie udzielone  odpowiedzi na zadane przez nauczyciela pytania.</a:t>
                      </a:r>
                    </a:p>
                  </a:txBody>
                  <a:tcPr/>
                </a:tc>
                <a:extLst>
                  <a:ext uri="{0D108BD9-81ED-4DB2-BD59-A6C34878D82A}">
                    <a16:rowId xmlns:a16="http://schemas.microsoft.com/office/drawing/2014/main" xmlns="" val="272465655"/>
                  </a:ext>
                </a:extLst>
              </a:tr>
              <a:tr h="373279">
                <a:tc>
                  <a:txBody>
                    <a:bodyPr/>
                    <a:lstStyle/>
                    <a:p>
                      <a:endParaRPr lang="pl-PL" dirty="0"/>
                    </a:p>
                  </a:txBody>
                  <a:tcPr/>
                </a:tc>
                <a:tc>
                  <a:txBody>
                    <a:bodyPr/>
                    <a:lstStyle/>
                    <a:p>
                      <a:endParaRPr lang="pl-PL" dirty="0"/>
                    </a:p>
                  </a:txBody>
                  <a:tcPr/>
                </a:tc>
                <a:tc>
                  <a:txBody>
                    <a:bodyPr/>
                    <a:lstStyle/>
                    <a:p>
                      <a:endParaRPr lang="pl-PL"/>
                    </a:p>
                  </a:txBody>
                  <a:tcPr/>
                </a:tc>
                <a:tc>
                  <a:txBody>
                    <a:bodyPr/>
                    <a:lstStyle/>
                    <a:p>
                      <a:endParaRPr lang="pl-PL" dirty="0"/>
                    </a:p>
                  </a:txBody>
                  <a:tcPr/>
                </a:tc>
                <a:extLst>
                  <a:ext uri="{0D108BD9-81ED-4DB2-BD59-A6C34878D82A}">
                    <a16:rowId xmlns:a16="http://schemas.microsoft.com/office/drawing/2014/main" xmlns="" val="2571274054"/>
                  </a:ext>
                </a:extLst>
              </a:tr>
            </a:tbl>
          </a:graphicData>
        </a:graphic>
      </p:graphicFrame>
    </p:spTree>
    <p:extLst>
      <p:ext uri="{BB962C8B-B14F-4D97-AF65-F5344CB8AC3E}">
        <p14:creationId xmlns:p14="http://schemas.microsoft.com/office/powerpoint/2010/main" val="150455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8967" y="609600"/>
            <a:ext cx="3308466" cy="861753"/>
          </a:xfrm>
        </p:spPr>
        <p:txBody>
          <a:bodyPr/>
          <a:lstStyle/>
          <a:p>
            <a:r>
              <a:rPr lang="pl-PL" b="1" dirty="0"/>
              <a:t>Spis Treści</a:t>
            </a:r>
          </a:p>
        </p:txBody>
      </p:sp>
      <p:sp>
        <p:nvSpPr>
          <p:cNvPr id="3" name="pole tekstowe 2"/>
          <p:cNvSpPr txBox="1"/>
          <p:nvPr/>
        </p:nvSpPr>
        <p:spPr>
          <a:xfrm>
            <a:off x="814647" y="1803861"/>
            <a:ext cx="6525491" cy="3108543"/>
          </a:xfrm>
          <a:prstGeom prst="rect">
            <a:avLst/>
          </a:prstGeom>
          <a:noFill/>
        </p:spPr>
        <p:txBody>
          <a:bodyPr wrap="square" rtlCol="0">
            <a:spAutoFit/>
          </a:bodyPr>
          <a:lstStyle/>
          <a:p>
            <a:pPr marL="342900" indent="-342900">
              <a:buAutoNum type="arabicPeriod"/>
            </a:pPr>
            <a:r>
              <a:rPr lang="pl-PL" sz="2800" dirty="0"/>
              <a:t>Wprowadzenie.</a:t>
            </a:r>
          </a:p>
          <a:p>
            <a:pPr marL="342900" indent="-342900">
              <a:buAutoNum type="arabicPeriod"/>
            </a:pPr>
            <a:r>
              <a:rPr lang="pl-PL" sz="2800" dirty="0"/>
              <a:t>Zadania.</a:t>
            </a:r>
          </a:p>
          <a:p>
            <a:pPr marL="342900" indent="-342900">
              <a:buAutoNum type="arabicPeriod"/>
            </a:pPr>
            <a:r>
              <a:rPr lang="pl-PL" sz="2800" dirty="0"/>
              <a:t>Proces.</a:t>
            </a:r>
          </a:p>
          <a:p>
            <a:pPr marL="342900" indent="-342900">
              <a:buAutoNum type="arabicPeriod"/>
            </a:pPr>
            <a:r>
              <a:rPr lang="pl-PL" sz="2800" dirty="0"/>
              <a:t>Źródła.</a:t>
            </a:r>
          </a:p>
          <a:p>
            <a:pPr marL="342900" indent="-342900">
              <a:buAutoNum type="arabicPeriod"/>
            </a:pPr>
            <a:r>
              <a:rPr lang="pl-PL" sz="2800" dirty="0"/>
              <a:t>Ewaluacja.</a:t>
            </a:r>
          </a:p>
          <a:p>
            <a:pPr marL="342900" indent="-342900">
              <a:buAutoNum type="arabicPeriod"/>
            </a:pPr>
            <a:r>
              <a:rPr lang="pl-PL" sz="2800" dirty="0"/>
              <a:t>Konkluzja.</a:t>
            </a:r>
          </a:p>
          <a:p>
            <a:pPr marL="342900" indent="-342900">
              <a:buAutoNum type="arabicPeriod"/>
            </a:pPr>
            <a:r>
              <a:rPr lang="pl-PL" sz="2800" dirty="0"/>
              <a:t>Poradnik dla nauczyciela.</a:t>
            </a:r>
          </a:p>
        </p:txBody>
      </p:sp>
      <p:pic>
        <p:nvPicPr>
          <p:cNvPr id="4" name="Obraz 3"/>
          <p:cNvPicPr>
            <a:picLocks noChangeAspect="1"/>
          </p:cNvPicPr>
          <p:nvPr/>
        </p:nvPicPr>
        <p:blipFill>
          <a:blip r:embed="rId2">
            <a:extLst>
              <a:ext uri="{BEBA8EAE-BF5A-486C-A8C5-ECC9F3942E4B}">
                <a14:imgProps xmlns:a14="http://schemas.microsoft.com/office/drawing/2010/main">
                  <a14:imgLayer r:embed="rId3">
                    <a14:imgEffect>
                      <a14:backgroundRemoval t="9947" b="100000" l="0" r="100000"/>
                    </a14:imgEffect>
                  </a14:imgLayer>
                </a14:imgProps>
              </a:ext>
            </a:extLst>
          </a:blip>
          <a:stretch>
            <a:fillRect/>
          </a:stretch>
        </p:blipFill>
        <p:spPr>
          <a:xfrm>
            <a:off x="6470185" y="609600"/>
            <a:ext cx="4294797" cy="4867684"/>
          </a:xfrm>
          <a:prstGeom prst="rect">
            <a:avLst/>
          </a:prstGeom>
        </p:spPr>
      </p:pic>
    </p:spTree>
    <p:extLst>
      <p:ext uri="{BB962C8B-B14F-4D97-AF65-F5344CB8AC3E}">
        <p14:creationId xmlns:p14="http://schemas.microsoft.com/office/powerpoint/2010/main" val="3512497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398" y="484909"/>
            <a:ext cx="2615940" cy="811876"/>
          </a:xfrm>
        </p:spPr>
        <p:txBody>
          <a:bodyPr/>
          <a:lstStyle/>
          <a:p>
            <a:r>
              <a:rPr lang="pl-PL" b="1" dirty="0"/>
              <a:t>Ewaluacja</a:t>
            </a:r>
          </a:p>
        </p:txBody>
      </p:sp>
      <p:graphicFrame>
        <p:nvGraphicFramePr>
          <p:cNvPr id="3" name="Tabela 2"/>
          <p:cNvGraphicFramePr>
            <a:graphicFrameLocks noGrp="1"/>
          </p:cNvGraphicFramePr>
          <p:nvPr>
            <p:extLst>
              <p:ext uri="{D42A27DB-BD31-4B8C-83A1-F6EECF244321}">
                <p14:modId xmlns:p14="http://schemas.microsoft.com/office/powerpoint/2010/main" val="802980081"/>
              </p:ext>
            </p:extLst>
          </p:nvPr>
        </p:nvGraphicFramePr>
        <p:xfrm>
          <a:off x="293515" y="1193492"/>
          <a:ext cx="11119860" cy="5765800"/>
        </p:xfrm>
        <a:graphic>
          <a:graphicData uri="http://schemas.openxmlformats.org/drawingml/2006/table">
            <a:tbl>
              <a:tblPr firstRow="1" bandRow="1">
                <a:tableStyleId>{5C22544A-7EE6-4342-B048-85BDC9FD1C3A}</a:tableStyleId>
              </a:tblPr>
              <a:tblGrid>
                <a:gridCol w="2877640">
                  <a:extLst>
                    <a:ext uri="{9D8B030D-6E8A-4147-A177-3AD203B41FA5}">
                      <a16:colId xmlns:a16="http://schemas.microsoft.com/office/drawing/2014/main" xmlns="" val="2726272308"/>
                    </a:ext>
                  </a:extLst>
                </a:gridCol>
                <a:gridCol w="2877640">
                  <a:extLst>
                    <a:ext uri="{9D8B030D-6E8A-4147-A177-3AD203B41FA5}">
                      <a16:colId xmlns:a16="http://schemas.microsoft.com/office/drawing/2014/main" xmlns="" val="1830448589"/>
                    </a:ext>
                  </a:extLst>
                </a:gridCol>
                <a:gridCol w="2877640">
                  <a:extLst>
                    <a:ext uri="{9D8B030D-6E8A-4147-A177-3AD203B41FA5}">
                      <a16:colId xmlns:a16="http://schemas.microsoft.com/office/drawing/2014/main" xmlns="" val="1903257462"/>
                    </a:ext>
                  </a:extLst>
                </a:gridCol>
                <a:gridCol w="2486940">
                  <a:extLst>
                    <a:ext uri="{9D8B030D-6E8A-4147-A177-3AD203B41FA5}">
                      <a16:colId xmlns:a16="http://schemas.microsoft.com/office/drawing/2014/main" xmlns="" val="2906346104"/>
                    </a:ext>
                  </a:extLst>
                </a:gridCol>
              </a:tblGrid>
              <a:tr h="370840">
                <a:tc>
                  <a:txBody>
                    <a:bodyPr/>
                    <a:lstStyle/>
                    <a:p>
                      <a:pPr algn="ctr"/>
                      <a:r>
                        <a:rPr lang="pl-PL" dirty="0"/>
                        <a:t>Liczba punktów </a:t>
                      </a:r>
                    </a:p>
                  </a:txBody>
                  <a:tcPr/>
                </a:tc>
                <a:tc>
                  <a:txBody>
                    <a:bodyPr/>
                    <a:lstStyle/>
                    <a:p>
                      <a:pPr algn="ctr"/>
                      <a:r>
                        <a:rPr lang="pl-PL" dirty="0"/>
                        <a:t>1 pkt</a:t>
                      </a:r>
                    </a:p>
                  </a:txBody>
                  <a:tcPr/>
                </a:tc>
                <a:tc>
                  <a:txBody>
                    <a:bodyPr/>
                    <a:lstStyle/>
                    <a:p>
                      <a:pPr algn="ctr"/>
                      <a:r>
                        <a:rPr lang="pl-PL" dirty="0"/>
                        <a:t>2 pkt</a:t>
                      </a:r>
                    </a:p>
                  </a:txBody>
                  <a:tcPr/>
                </a:tc>
                <a:tc>
                  <a:txBody>
                    <a:bodyPr/>
                    <a:lstStyle/>
                    <a:p>
                      <a:pPr algn="ctr"/>
                      <a:r>
                        <a:rPr lang="pl-PL" dirty="0"/>
                        <a:t>3 pkt </a:t>
                      </a:r>
                    </a:p>
                  </a:txBody>
                  <a:tcPr/>
                </a:tc>
                <a:extLst>
                  <a:ext uri="{0D108BD9-81ED-4DB2-BD59-A6C34878D82A}">
                    <a16:rowId xmlns:a16="http://schemas.microsoft.com/office/drawing/2014/main" xmlns="" val="2947058229"/>
                  </a:ext>
                </a:extLst>
              </a:tr>
              <a:tr h="370840">
                <a:tc>
                  <a:txBody>
                    <a:bodyPr/>
                    <a:lstStyle/>
                    <a:p>
                      <a:pPr algn="ctr"/>
                      <a:r>
                        <a:rPr lang="pl-PL" dirty="0"/>
                        <a:t>Współpraca w grupie</a:t>
                      </a:r>
                    </a:p>
                  </a:txBody>
                  <a:tcPr/>
                </a:tc>
                <a:tc>
                  <a:txBody>
                    <a:bodyPr/>
                    <a:lstStyle/>
                    <a:p>
                      <a:pPr algn="ctr"/>
                      <a:r>
                        <a:rPr lang="pl-PL" dirty="0"/>
                        <a:t>Mała współpraca,   brak zaangażowania wszystkich osób w grupie, zdarzające się  konflikty i nieporozumienia.</a:t>
                      </a:r>
                    </a:p>
                    <a:p>
                      <a:pPr algn="ctr"/>
                      <a:endParaRPr lang="pl-PL" dirty="0"/>
                    </a:p>
                  </a:txBody>
                  <a:tcPr/>
                </a:tc>
                <a:tc>
                  <a:txBody>
                    <a:bodyPr/>
                    <a:lstStyle/>
                    <a:p>
                      <a:pPr algn="ctr"/>
                      <a:r>
                        <a:rPr lang="pl-PL" dirty="0"/>
                        <a:t>Współpraca poprawna, wszyscy członkowie grupy pracowali nad projektem choć bez większego zaangażowania, nie występują konflikty.</a:t>
                      </a:r>
                    </a:p>
                    <a:p>
                      <a:pPr algn="ctr"/>
                      <a:endParaRPr lang="pl-PL" dirty="0"/>
                    </a:p>
                  </a:txBody>
                  <a:tcPr/>
                </a:tc>
                <a:tc>
                  <a:txBody>
                    <a:bodyPr/>
                    <a:lstStyle/>
                    <a:p>
                      <a:pPr algn="ctr"/>
                      <a:r>
                        <a:rPr lang="pl-PL" dirty="0"/>
                        <a:t>Bardzo dobra współpraca w grupie, wszyscy członkowie bardzo zaangażowani. Zrozumiała komunikacja i wymiana informacji. Brak konfliktów i nieporozumień.</a:t>
                      </a:r>
                    </a:p>
                  </a:txBody>
                  <a:tcPr/>
                </a:tc>
                <a:extLst>
                  <a:ext uri="{0D108BD9-81ED-4DB2-BD59-A6C34878D82A}">
                    <a16:rowId xmlns:a16="http://schemas.microsoft.com/office/drawing/2014/main" xmlns="" val="3507108517"/>
                  </a:ext>
                </a:extLst>
              </a:tr>
              <a:tr h="370840">
                <a:tc>
                  <a:txBody>
                    <a:bodyPr/>
                    <a:lstStyle/>
                    <a:p>
                      <a:pPr algn="ctr"/>
                      <a:r>
                        <a:rPr lang="pl-PL" b="1" dirty="0"/>
                        <a:t>II część zadania</a:t>
                      </a:r>
                    </a:p>
                    <a:p>
                      <a:pPr algn="ctr"/>
                      <a:endParaRPr lang="pl-PL" b="1" dirty="0"/>
                    </a:p>
                    <a:p>
                      <a:pPr algn="ctr"/>
                      <a:r>
                        <a:rPr lang="pl-PL" b="0" dirty="0"/>
                        <a:t>Zaangażowanie</a:t>
                      </a:r>
                      <a:r>
                        <a:rPr lang="pl-PL" b="0" baseline="0" dirty="0"/>
                        <a:t> grupy w  pracę i umiejętność współpracy w grupie.</a:t>
                      </a:r>
                    </a:p>
                    <a:p>
                      <a:pPr algn="ctr"/>
                      <a:r>
                        <a:rPr lang="pl-PL" b="0" baseline="0" dirty="0"/>
                        <a:t>Punkty przyznawane indywidualnie.</a:t>
                      </a:r>
                      <a:endParaRPr lang="pl-PL" b="0" dirty="0"/>
                    </a:p>
                    <a:p>
                      <a:pPr algn="ctr"/>
                      <a:endParaRPr lang="pl-PL" dirty="0"/>
                    </a:p>
                    <a:p>
                      <a:pPr algn="ctr"/>
                      <a:endParaRPr lang="pl-PL" dirty="0"/>
                    </a:p>
                  </a:txBody>
                  <a:tcPr/>
                </a:tc>
                <a:tc>
                  <a:txBody>
                    <a:bodyPr/>
                    <a:lstStyle/>
                    <a:p>
                      <a:pPr algn="ctr"/>
                      <a:r>
                        <a:rPr lang="pl-PL" dirty="0"/>
                        <a:t>Niewielkie zaangażowanie uczniów w wykonanie  praktycznej</a:t>
                      </a:r>
                      <a:r>
                        <a:rPr lang="pl-PL" baseline="0" dirty="0"/>
                        <a:t> </a:t>
                      </a:r>
                      <a:r>
                        <a:rPr lang="pl-PL" dirty="0"/>
                        <a:t> części zadania, duża pomoc nauczyciela,</a:t>
                      </a:r>
                      <a:r>
                        <a:rPr lang="pl-PL" baseline="0" dirty="0"/>
                        <a:t> niewielka współpraca w grupie.</a:t>
                      </a:r>
                      <a:endParaRPr lang="pl-PL" dirty="0"/>
                    </a:p>
                    <a:p>
                      <a:pPr algn="ctr"/>
                      <a:endParaRPr lang="pl-PL" dirty="0"/>
                    </a:p>
                  </a:txBody>
                  <a:tcPr/>
                </a:tc>
                <a:tc>
                  <a:txBody>
                    <a:bodyPr/>
                    <a:lstStyle/>
                    <a:p>
                      <a:pPr algn="ctr"/>
                      <a:r>
                        <a:rPr lang="pl-PL" dirty="0"/>
                        <a:t>Uczniowie</a:t>
                      </a:r>
                      <a:r>
                        <a:rPr lang="pl-PL" baseline="0" dirty="0"/>
                        <a:t> </a:t>
                      </a:r>
                      <a:r>
                        <a:rPr lang="pl-PL" dirty="0"/>
                        <a:t>zaangażowani  w praktyczną część</a:t>
                      </a:r>
                      <a:r>
                        <a:rPr lang="pl-PL" baseline="0" dirty="0"/>
                        <a:t> </a:t>
                      </a:r>
                      <a:r>
                        <a:rPr lang="pl-PL" dirty="0"/>
                        <a:t>zadania, dobrze ze sobą współpracują,  niewielka pomoc nauczyciela.</a:t>
                      </a:r>
                    </a:p>
                    <a:p>
                      <a:pPr algn="ctr"/>
                      <a:endParaRPr lang="pl-PL" dirty="0"/>
                    </a:p>
                  </a:txBody>
                  <a:tcPr/>
                </a:tc>
                <a:tc>
                  <a:txBody>
                    <a:bodyPr/>
                    <a:lstStyle/>
                    <a:p>
                      <a:pPr algn="ctr"/>
                      <a:r>
                        <a:rPr lang="pl-PL" dirty="0"/>
                        <a:t>Samodzielne, prawidłowe wykonanie praktycznej części zadania, duża aktywność własna uczniów, bardzo dobra współpraca. </a:t>
                      </a:r>
                    </a:p>
                    <a:p>
                      <a:pPr algn="ctr"/>
                      <a:endParaRPr lang="pl-PL" dirty="0"/>
                    </a:p>
                  </a:txBody>
                  <a:tcPr/>
                </a:tc>
                <a:extLst>
                  <a:ext uri="{0D108BD9-81ED-4DB2-BD59-A6C34878D82A}">
                    <a16:rowId xmlns:a16="http://schemas.microsoft.com/office/drawing/2014/main" xmlns="" val="1795076630"/>
                  </a:ext>
                </a:extLst>
              </a:tr>
            </a:tbl>
          </a:graphicData>
        </a:graphic>
      </p:graphicFrame>
    </p:spTree>
    <p:extLst>
      <p:ext uri="{BB962C8B-B14F-4D97-AF65-F5344CB8AC3E}">
        <p14:creationId xmlns:p14="http://schemas.microsoft.com/office/powerpoint/2010/main" val="3993566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13" y="609600"/>
            <a:ext cx="5990907" cy="870065"/>
          </a:xfrm>
        </p:spPr>
        <p:txBody>
          <a:bodyPr/>
          <a:lstStyle/>
          <a:p>
            <a:r>
              <a:rPr lang="pl-PL" b="1" dirty="0"/>
              <a:t>Ewaluacja- ocena</a:t>
            </a:r>
          </a:p>
        </p:txBody>
      </p:sp>
      <p:graphicFrame>
        <p:nvGraphicFramePr>
          <p:cNvPr id="3" name="Tabela 2"/>
          <p:cNvGraphicFramePr>
            <a:graphicFrameLocks noGrp="1"/>
          </p:cNvGraphicFramePr>
          <p:nvPr>
            <p:extLst>
              <p:ext uri="{D42A27DB-BD31-4B8C-83A1-F6EECF244321}">
                <p14:modId xmlns:p14="http://schemas.microsoft.com/office/powerpoint/2010/main" val="496064410"/>
              </p:ext>
            </p:extLst>
          </p:nvPr>
        </p:nvGraphicFramePr>
        <p:xfrm>
          <a:off x="1450109" y="2086495"/>
          <a:ext cx="8128000" cy="260065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38753840"/>
                    </a:ext>
                  </a:extLst>
                </a:gridCol>
                <a:gridCol w="4064000">
                  <a:extLst>
                    <a:ext uri="{9D8B030D-6E8A-4147-A177-3AD203B41FA5}">
                      <a16:colId xmlns:a16="http://schemas.microsoft.com/office/drawing/2014/main" xmlns="" val="633636106"/>
                    </a:ext>
                  </a:extLst>
                </a:gridCol>
              </a:tblGrid>
              <a:tr h="375611">
                <a:tc>
                  <a:txBody>
                    <a:bodyPr/>
                    <a:lstStyle/>
                    <a:p>
                      <a:pPr algn="ctr"/>
                      <a:r>
                        <a:rPr lang="pl-PL" dirty="0"/>
                        <a:t>Punktacja </a:t>
                      </a:r>
                    </a:p>
                  </a:txBody>
                  <a:tcPr/>
                </a:tc>
                <a:tc>
                  <a:txBody>
                    <a:bodyPr/>
                    <a:lstStyle/>
                    <a:p>
                      <a:pPr algn="ctr"/>
                      <a:r>
                        <a:rPr lang="pl-PL" dirty="0"/>
                        <a:t>Ocena</a:t>
                      </a:r>
                      <a:r>
                        <a:rPr lang="pl-PL" baseline="0" dirty="0"/>
                        <a:t> </a:t>
                      </a:r>
                      <a:endParaRPr lang="pl-PL" dirty="0"/>
                    </a:p>
                  </a:txBody>
                  <a:tcPr/>
                </a:tc>
                <a:extLst>
                  <a:ext uri="{0D108BD9-81ED-4DB2-BD59-A6C34878D82A}">
                    <a16:rowId xmlns:a16="http://schemas.microsoft.com/office/drawing/2014/main" xmlns="" val="1285551684"/>
                  </a:ext>
                </a:extLst>
              </a:tr>
              <a:tr h="370840">
                <a:tc>
                  <a:txBody>
                    <a:bodyPr/>
                    <a:lstStyle/>
                    <a:p>
                      <a:pPr algn="ctr"/>
                      <a:r>
                        <a:rPr lang="pl-PL" dirty="0"/>
                        <a:t>1- 3</a:t>
                      </a:r>
                    </a:p>
                  </a:txBody>
                  <a:tcPr/>
                </a:tc>
                <a:tc>
                  <a:txBody>
                    <a:bodyPr/>
                    <a:lstStyle/>
                    <a:p>
                      <a:pPr algn="ctr"/>
                      <a:r>
                        <a:rPr lang="pl-PL" dirty="0"/>
                        <a:t>Niedostateczna</a:t>
                      </a:r>
                    </a:p>
                  </a:txBody>
                  <a:tcPr/>
                </a:tc>
                <a:extLst>
                  <a:ext uri="{0D108BD9-81ED-4DB2-BD59-A6C34878D82A}">
                    <a16:rowId xmlns:a16="http://schemas.microsoft.com/office/drawing/2014/main" xmlns="" val="1448449524"/>
                  </a:ext>
                </a:extLst>
              </a:tr>
              <a:tr h="370840">
                <a:tc>
                  <a:txBody>
                    <a:bodyPr/>
                    <a:lstStyle/>
                    <a:p>
                      <a:pPr algn="ctr"/>
                      <a:r>
                        <a:rPr lang="pl-PL" dirty="0"/>
                        <a:t>4 - 5</a:t>
                      </a:r>
                    </a:p>
                  </a:txBody>
                  <a:tcPr/>
                </a:tc>
                <a:tc>
                  <a:txBody>
                    <a:bodyPr/>
                    <a:lstStyle/>
                    <a:p>
                      <a:pPr algn="ctr"/>
                      <a:r>
                        <a:rPr lang="pl-PL" dirty="0"/>
                        <a:t>Dopuszczająca</a:t>
                      </a:r>
                    </a:p>
                  </a:txBody>
                  <a:tcPr/>
                </a:tc>
                <a:extLst>
                  <a:ext uri="{0D108BD9-81ED-4DB2-BD59-A6C34878D82A}">
                    <a16:rowId xmlns:a16="http://schemas.microsoft.com/office/drawing/2014/main" xmlns="" val="1694968940"/>
                  </a:ext>
                </a:extLst>
              </a:tr>
              <a:tr h="370840">
                <a:tc>
                  <a:txBody>
                    <a:bodyPr/>
                    <a:lstStyle/>
                    <a:p>
                      <a:pPr algn="ctr"/>
                      <a:r>
                        <a:rPr lang="pl-PL" dirty="0"/>
                        <a:t>6 - 7</a:t>
                      </a:r>
                    </a:p>
                  </a:txBody>
                  <a:tcPr/>
                </a:tc>
                <a:tc>
                  <a:txBody>
                    <a:bodyPr/>
                    <a:lstStyle/>
                    <a:p>
                      <a:pPr algn="ctr"/>
                      <a:r>
                        <a:rPr lang="pl-PL" dirty="0"/>
                        <a:t>Dostateczna</a:t>
                      </a:r>
                    </a:p>
                  </a:txBody>
                  <a:tcPr/>
                </a:tc>
                <a:extLst>
                  <a:ext uri="{0D108BD9-81ED-4DB2-BD59-A6C34878D82A}">
                    <a16:rowId xmlns:a16="http://schemas.microsoft.com/office/drawing/2014/main" xmlns="" val="354606269"/>
                  </a:ext>
                </a:extLst>
              </a:tr>
              <a:tr h="370840">
                <a:tc>
                  <a:txBody>
                    <a:bodyPr/>
                    <a:lstStyle/>
                    <a:p>
                      <a:pPr algn="ctr"/>
                      <a:r>
                        <a:rPr lang="pl-PL" dirty="0"/>
                        <a:t>8 - 9</a:t>
                      </a:r>
                    </a:p>
                  </a:txBody>
                  <a:tcPr/>
                </a:tc>
                <a:tc>
                  <a:txBody>
                    <a:bodyPr/>
                    <a:lstStyle/>
                    <a:p>
                      <a:pPr algn="ctr"/>
                      <a:r>
                        <a:rPr lang="pl-PL" dirty="0"/>
                        <a:t>Dobra </a:t>
                      </a:r>
                    </a:p>
                  </a:txBody>
                  <a:tcPr/>
                </a:tc>
                <a:extLst>
                  <a:ext uri="{0D108BD9-81ED-4DB2-BD59-A6C34878D82A}">
                    <a16:rowId xmlns:a16="http://schemas.microsoft.com/office/drawing/2014/main" xmlns="" val="2285749843"/>
                  </a:ext>
                </a:extLst>
              </a:tr>
              <a:tr h="370840">
                <a:tc>
                  <a:txBody>
                    <a:bodyPr/>
                    <a:lstStyle/>
                    <a:p>
                      <a:pPr algn="ctr"/>
                      <a:r>
                        <a:rPr lang="pl-PL" dirty="0"/>
                        <a:t>10 - 11</a:t>
                      </a:r>
                    </a:p>
                  </a:txBody>
                  <a:tcPr/>
                </a:tc>
                <a:tc>
                  <a:txBody>
                    <a:bodyPr/>
                    <a:lstStyle/>
                    <a:p>
                      <a:pPr algn="ctr"/>
                      <a:r>
                        <a:rPr lang="pl-PL" dirty="0"/>
                        <a:t>Bardzo dobra</a:t>
                      </a:r>
                    </a:p>
                  </a:txBody>
                  <a:tcPr/>
                </a:tc>
                <a:extLst>
                  <a:ext uri="{0D108BD9-81ED-4DB2-BD59-A6C34878D82A}">
                    <a16:rowId xmlns:a16="http://schemas.microsoft.com/office/drawing/2014/main" xmlns="" val="784642089"/>
                  </a:ext>
                </a:extLst>
              </a:tr>
              <a:tr h="370840">
                <a:tc>
                  <a:txBody>
                    <a:bodyPr/>
                    <a:lstStyle/>
                    <a:p>
                      <a:pPr algn="ctr"/>
                      <a:r>
                        <a:rPr lang="pl-PL" dirty="0"/>
                        <a:t>12</a:t>
                      </a:r>
                    </a:p>
                  </a:txBody>
                  <a:tcPr/>
                </a:tc>
                <a:tc>
                  <a:txBody>
                    <a:bodyPr/>
                    <a:lstStyle/>
                    <a:p>
                      <a:pPr algn="ctr"/>
                      <a:r>
                        <a:rPr lang="pl-PL" dirty="0"/>
                        <a:t>Celująca</a:t>
                      </a:r>
                    </a:p>
                  </a:txBody>
                  <a:tcPr/>
                </a:tc>
                <a:extLst>
                  <a:ext uri="{0D108BD9-81ED-4DB2-BD59-A6C34878D82A}">
                    <a16:rowId xmlns:a16="http://schemas.microsoft.com/office/drawing/2014/main" xmlns="" val="2186702300"/>
                  </a:ext>
                </a:extLst>
              </a:tr>
            </a:tbl>
          </a:graphicData>
        </a:graphic>
      </p:graphicFrame>
    </p:spTree>
    <p:extLst>
      <p:ext uri="{BB962C8B-B14F-4D97-AF65-F5344CB8AC3E}">
        <p14:creationId xmlns:p14="http://schemas.microsoft.com/office/powerpoint/2010/main" val="3086621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8780" y="534785"/>
            <a:ext cx="2732318" cy="928255"/>
          </a:xfrm>
        </p:spPr>
        <p:txBody>
          <a:bodyPr/>
          <a:lstStyle/>
          <a:p>
            <a:r>
              <a:rPr lang="pl-PL" b="1" dirty="0"/>
              <a:t>konkluzja</a:t>
            </a:r>
          </a:p>
        </p:txBody>
      </p:sp>
      <p:pic>
        <p:nvPicPr>
          <p:cNvPr id="3" name="Obraz 2"/>
          <p:cNvPicPr>
            <a:picLocks noChangeAspect="1"/>
          </p:cNvPicPr>
          <p:nvPr/>
        </p:nvPicPr>
        <p:blipFill>
          <a:blip r:embed="rId2"/>
          <a:stretch>
            <a:fillRect/>
          </a:stretch>
        </p:blipFill>
        <p:spPr>
          <a:xfrm>
            <a:off x="9667701" y="2764423"/>
            <a:ext cx="1841152" cy="2609314"/>
          </a:xfrm>
          <a:prstGeom prst="rect">
            <a:avLst/>
          </a:prstGeom>
        </p:spPr>
      </p:pic>
      <p:sp>
        <p:nvSpPr>
          <p:cNvPr id="4" name="Objaśnienie w chmurce 3"/>
          <p:cNvSpPr/>
          <p:nvPr/>
        </p:nvSpPr>
        <p:spPr>
          <a:xfrm>
            <a:off x="9077497" y="234141"/>
            <a:ext cx="2751513" cy="1529542"/>
          </a:xfrm>
          <a:prstGeom prst="cloudCallout">
            <a:avLst>
              <a:gd name="adj1" fmla="val 9796"/>
              <a:gd name="adj2" fmla="val 1108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9667701" y="746359"/>
            <a:ext cx="1886989" cy="369332"/>
          </a:xfrm>
          <a:prstGeom prst="rect">
            <a:avLst/>
          </a:prstGeom>
          <a:noFill/>
        </p:spPr>
        <p:txBody>
          <a:bodyPr wrap="square" rtlCol="0">
            <a:spAutoFit/>
          </a:bodyPr>
          <a:lstStyle/>
          <a:p>
            <a:r>
              <a:rPr lang="pl-PL" dirty="0"/>
              <a:t>Dobra robota!</a:t>
            </a:r>
          </a:p>
        </p:txBody>
      </p:sp>
      <p:sp>
        <p:nvSpPr>
          <p:cNvPr id="6" name="pole tekstowe 5"/>
          <p:cNvSpPr txBox="1"/>
          <p:nvPr/>
        </p:nvSpPr>
        <p:spPr>
          <a:xfrm>
            <a:off x="365759" y="1373386"/>
            <a:ext cx="8886305" cy="5262979"/>
          </a:xfrm>
          <a:prstGeom prst="rect">
            <a:avLst/>
          </a:prstGeom>
          <a:noFill/>
        </p:spPr>
        <p:txBody>
          <a:bodyPr wrap="square" rtlCol="0">
            <a:spAutoFit/>
          </a:bodyPr>
          <a:lstStyle/>
          <a:p>
            <a:r>
              <a:rPr lang="pl-PL" sz="2400" dirty="0"/>
              <a:t>Gratulacje!  Wykonaliście wszystkie powierzone Wam zadania. Opracowując ten temat:</a:t>
            </a:r>
          </a:p>
          <a:p>
            <a:pPr marL="342900" indent="-342900">
              <a:buFont typeface="Wingdings" panose="05000000000000000000" pitchFamily="2" charset="2"/>
              <a:buChar char="Ø"/>
            </a:pPr>
            <a:r>
              <a:rPr lang="pl-PL" sz="2400" dirty="0"/>
              <a:t>Dowiedzieliście się czym jest reklama jakie funkcje spełnia.</a:t>
            </a:r>
          </a:p>
          <a:p>
            <a:pPr marL="342900" indent="-342900">
              <a:buFont typeface="Wingdings" panose="05000000000000000000" pitchFamily="2" charset="2"/>
              <a:buChar char="Ø"/>
            </a:pPr>
            <a:r>
              <a:rPr lang="pl-PL" sz="2400" dirty="0"/>
              <a:t>Poznaliście różne rodzaje reklam</a:t>
            </a:r>
          </a:p>
          <a:p>
            <a:pPr marL="342900" indent="-342900">
              <a:buFont typeface="Wingdings" panose="05000000000000000000" pitchFamily="2" charset="2"/>
              <a:buChar char="Ø"/>
            </a:pPr>
            <a:r>
              <a:rPr lang="pl-PL" sz="2400" dirty="0"/>
              <a:t>Poznaliście zalety reklam ale również zagrożenia jakie z nich płyną.</a:t>
            </a:r>
          </a:p>
          <a:p>
            <a:pPr marL="342900" indent="-342900">
              <a:buFont typeface="Wingdings" panose="05000000000000000000" pitchFamily="2" charset="2"/>
              <a:buChar char="Ø"/>
            </a:pPr>
            <a:r>
              <a:rPr lang="pl-PL" sz="2400" dirty="0"/>
              <a:t>Nauczyliście się analizować reklamy, zwracać uwagę na przesłanie reklamy, jej  rzetelność oraz możliwe ukryte manipulacje.</a:t>
            </a:r>
          </a:p>
          <a:p>
            <a:pPr marL="342900" indent="-342900">
              <a:buFont typeface="Wingdings" panose="05000000000000000000" pitchFamily="2" charset="2"/>
              <a:buChar char="Ø"/>
            </a:pPr>
            <a:r>
              <a:rPr lang="pl-PL" sz="2400" dirty="0"/>
              <a:t>Dowiedzieliście się, że bardzo często informacje zawarte w reklamie są nieobiektywne, ponieważ reklamujący stara się jak najlepiej przedstawić swój produkt.</a:t>
            </a:r>
          </a:p>
          <a:p>
            <a:pPr marL="342900" indent="-342900">
              <a:buFont typeface="Wingdings" panose="05000000000000000000" pitchFamily="2" charset="2"/>
              <a:buChar char="Ø"/>
            </a:pPr>
            <a:endParaRPr lang="pl-PL" sz="2400" dirty="0"/>
          </a:p>
        </p:txBody>
      </p:sp>
    </p:spTree>
    <p:extLst>
      <p:ext uri="{BB962C8B-B14F-4D97-AF65-F5344CB8AC3E}">
        <p14:creationId xmlns:p14="http://schemas.microsoft.com/office/powerpoint/2010/main" val="1787032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4337" y="401782"/>
            <a:ext cx="2516187" cy="895004"/>
          </a:xfrm>
        </p:spPr>
        <p:txBody>
          <a:bodyPr/>
          <a:lstStyle/>
          <a:p>
            <a:r>
              <a:rPr lang="pl-PL" b="1" dirty="0"/>
              <a:t>konkluzja</a:t>
            </a:r>
          </a:p>
        </p:txBody>
      </p:sp>
      <p:sp>
        <p:nvSpPr>
          <p:cNvPr id="4" name="pole tekstowe 3"/>
          <p:cNvSpPr txBox="1"/>
          <p:nvPr/>
        </p:nvSpPr>
        <p:spPr>
          <a:xfrm>
            <a:off x="202075" y="1296786"/>
            <a:ext cx="11444056" cy="5262979"/>
          </a:xfrm>
          <a:prstGeom prst="rect">
            <a:avLst/>
          </a:prstGeom>
          <a:noFill/>
        </p:spPr>
        <p:txBody>
          <a:bodyPr wrap="square" rtlCol="0">
            <a:spAutoFit/>
          </a:bodyPr>
          <a:lstStyle/>
          <a:p>
            <a:pPr marL="285750" indent="-285750">
              <a:buFont typeface="Wingdings" panose="05000000000000000000" pitchFamily="2" charset="2"/>
              <a:buChar char="Ø"/>
            </a:pPr>
            <a:r>
              <a:rPr lang="pl-PL" sz="2400" dirty="0"/>
              <a:t>Mieliście doskonałą okazję stać się twórcami plakatu reklamowego waszej szkoły.</a:t>
            </a:r>
          </a:p>
          <a:p>
            <a:pPr marL="285750" indent="-285750">
              <a:buFont typeface="Wingdings" panose="05000000000000000000" pitchFamily="2" charset="2"/>
              <a:buChar char="Ø"/>
            </a:pPr>
            <a:r>
              <a:rPr lang="pl-PL" sz="2400" dirty="0"/>
              <a:t>Podczas pracy mogliście wykorzystać wszystkie zdobyte wcześniej informacje.</a:t>
            </a:r>
          </a:p>
          <a:p>
            <a:pPr marL="285750" indent="-285750">
              <a:buFont typeface="Wingdings" panose="05000000000000000000" pitchFamily="2" charset="2"/>
              <a:buChar char="Ø"/>
            </a:pPr>
            <a:r>
              <a:rPr lang="pl-PL" sz="2400" dirty="0"/>
              <a:t>Stworzona przez was praca posłuży jako jeden z elementów reklamujących waszą szkołę, zachęcając nowych uczniów do skorzystania z jej oferty. </a:t>
            </a:r>
          </a:p>
          <a:p>
            <a:pPr marL="285750" indent="-285750">
              <a:buFont typeface="Wingdings" panose="05000000000000000000" pitchFamily="2" charset="2"/>
              <a:buChar char="Ø"/>
            </a:pPr>
            <a:r>
              <a:rPr lang="pl-PL" sz="2400" dirty="0"/>
              <a:t>Wykonując samodzielnie ten projekt mieliście możliwość poznania różnych źródeł internetowych, oraz zasad bezpiecznego korzystania z Internetu.</a:t>
            </a:r>
          </a:p>
          <a:p>
            <a:pPr marL="285750" indent="-285750">
              <a:buFont typeface="Wingdings" panose="05000000000000000000" pitchFamily="2" charset="2"/>
              <a:buChar char="Ø"/>
            </a:pPr>
            <a:r>
              <a:rPr lang="pl-PL" sz="2400" dirty="0"/>
              <a:t>Prezentując swoje zadania doskonaliliście umiejętności autoprezentacji oraz występów publicznych.</a:t>
            </a:r>
          </a:p>
          <a:p>
            <a:pPr marL="285750" indent="-285750">
              <a:buFont typeface="Wingdings" panose="05000000000000000000" pitchFamily="2" charset="2"/>
              <a:buChar char="Ø"/>
            </a:pPr>
            <a:r>
              <a:rPr lang="pl-PL" sz="2400" dirty="0"/>
              <a:t>Wasza praca polegała na współpracy i zaangażowaniu wszystkich członków grupy - co może posłużyć jak wzorzec dla innych grup lub klas.</a:t>
            </a:r>
          </a:p>
          <a:p>
            <a:endParaRPr lang="pl-PL" sz="2400" dirty="0"/>
          </a:p>
        </p:txBody>
      </p:sp>
    </p:spTree>
    <p:extLst>
      <p:ext uri="{BB962C8B-B14F-4D97-AF65-F5344CB8AC3E}">
        <p14:creationId xmlns:p14="http://schemas.microsoft.com/office/powerpoint/2010/main" val="3181662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01580" y="160712"/>
            <a:ext cx="6074034" cy="870066"/>
          </a:xfrm>
        </p:spPr>
        <p:txBody>
          <a:bodyPr/>
          <a:lstStyle/>
          <a:p>
            <a:r>
              <a:rPr lang="pl-PL" b="1" dirty="0"/>
              <a:t>Poradnik dla nauczyciela</a:t>
            </a:r>
          </a:p>
        </p:txBody>
      </p:sp>
      <p:sp>
        <p:nvSpPr>
          <p:cNvPr id="3" name="pole tekstowe 2"/>
          <p:cNvSpPr txBox="1"/>
          <p:nvPr/>
        </p:nvSpPr>
        <p:spPr>
          <a:xfrm>
            <a:off x="-1" y="914398"/>
            <a:ext cx="12011891" cy="5847755"/>
          </a:xfrm>
          <a:prstGeom prst="rect">
            <a:avLst/>
          </a:prstGeom>
          <a:noFill/>
        </p:spPr>
        <p:txBody>
          <a:bodyPr wrap="square" rtlCol="0">
            <a:spAutoFit/>
          </a:bodyPr>
          <a:lstStyle/>
          <a:p>
            <a:pPr marL="342900" indent="-342900">
              <a:buFont typeface="Wingdings" panose="05000000000000000000" pitchFamily="2" charset="2"/>
              <a:buChar char="Ø"/>
            </a:pPr>
            <a:r>
              <a:rPr lang="pl-PL" sz="2200" dirty="0"/>
              <a:t>Przed przystąpieniem do realizacji WQ Nauczyciel powinien zapoznać się dokładnie z jego treścią i ocenić, na ile jego uczniowie będą w stanie podołać jego wykonaniu. Możliwe, że należy dokonać niewielkich modyfikacji  (np. inny podział grup)</a:t>
            </a:r>
          </a:p>
          <a:p>
            <a:pPr marL="342900" indent="-342900">
              <a:buFont typeface="Wingdings" panose="05000000000000000000" pitchFamily="2" charset="2"/>
              <a:buChar char="Ø"/>
            </a:pPr>
            <a:r>
              <a:rPr lang="pl-PL" sz="2200" dirty="0"/>
              <a:t>Nauczyciel powinien również przejrzeć podane źródła, dokonać ich ewentualnej selekcji (dodania bądź usunięcia) biorąc pod uwagę grupę młodzieży, która będzie realizować WQ</a:t>
            </a:r>
          </a:p>
          <a:p>
            <a:pPr marL="342900" indent="-342900">
              <a:buFont typeface="Wingdings" panose="05000000000000000000" pitchFamily="2" charset="2"/>
              <a:buChar char="Ø"/>
            </a:pPr>
            <a:r>
              <a:rPr lang="pl-PL" sz="2200" dirty="0"/>
              <a:t>Pomimo narzuconego planu pracy 3/4 tygodnie – czas poświęcony na  na realizację kolejnych części WQ powinien być dostosowany do możliwości uczniów.</a:t>
            </a:r>
          </a:p>
          <a:p>
            <a:pPr marL="342900" indent="-342900">
              <a:buFont typeface="Wingdings" panose="05000000000000000000" pitchFamily="2" charset="2"/>
              <a:buChar char="Ø"/>
            </a:pPr>
            <a:r>
              <a:rPr lang="pl-PL" sz="2200" dirty="0"/>
              <a:t>Przed rozpoczęciem projektu, należy dokładnie zapoznać uczniów z treścią zadań, dostosowując sposób komunikacji do możliwości uczniów.</a:t>
            </a:r>
          </a:p>
          <a:p>
            <a:pPr marL="342900" indent="-342900">
              <a:buFont typeface="Wingdings" panose="05000000000000000000" pitchFamily="2" charset="2"/>
              <a:buChar char="Ø"/>
            </a:pPr>
            <a:r>
              <a:rPr lang="pl-PL" sz="2200" dirty="0"/>
              <a:t>Nauczyciel powinien dokładnie przeanalizować treści WQ wspólnie z uczniami aby mieć pewność iż  go dobrze zrozumieli.</a:t>
            </a:r>
          </a:p>
          <a:p>
            <a:pPr marL="342900" indent="-342900">
              <a:buFont typeface="Wingdings" panose="05000000000000000000" pitchFamily="2" charset="2"/>
              <a:buChar char="Ø"/>
            </a:pPr>
            <a:r>
              <a:rPr lang="pl-PL" sz="2200" dirty="0"/>
              <a:t>Należy zapoznać bądź przypomnieć uczniom  zasady bezpiecznego korzystania z Internetu. Nauczyciel powinien z uczniami przejrzeć źródła internetowe, pomagając im w ich zrozumieniu.</a:t>
            </a:r>
          </a:p>
          <a:p>
            <a:endParaRPr lang="pl-PL" sz="2200" dirty="0"/>
          </a:p>
        </p:txBody>
      </p:sp>
    </p:spTree>
    <p:extLst>
      <p:ext uri="{BB962C8B-B14F-4D97-AF65-F5344CB8AC3E}">
        <p14:creationId xmlns:p14="http://schemas.microsoft.com/office/powerpoint/2010/main" val="1795730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94427" y="2651108"/>
            <a:ext cx="6373292" cy="620684"/>
          </a:xfrm>
        </p:spPr>
        <p:txBody>
          <a:bodyPr/>
          <a:lstStyle/>
          <a:p>
            <a:r>
              <a:rPr lang="pl-PL" b="1" dirty="0"/>
              <a:t>Poradnik dla nauczyciela</a:t>
            </a:r>
          </a:p>
        </p:txBody>
      </p:sp>
      <p:sp>
        <p:nvSpPr>
          <p:cNvPr id="3" name="pole tekstowe 2"/>
          <p:cNvSpPr txBox="1"/>
          <p:nvPr/>
        </p:nvSpPr>
        <p:spPr>
          <a:xfrm>
            <a:off x="247996" y="3271792"/>
            <a:ext cx="11696008" cy="2277547"/>
          </a:xfrm>
          <a:prstGeom prst="rect">
            <a:avLst/>
          </a:prstGeom>
          <a:noFill/>
        </p:spPr>
        <p:txBody>
          <a:bodyPr wrap="square" rtlCol="0">
            <a:spAutoFit/>
          </a:bodyPr>
          <a:lstStyle/>
          <a:p>
            <a:pPr marL="285750" indent="-285750">
              <a:buFont typeface="Wingdings" panose="05000000000000000000" pitchFamily="2" charset="2"/>
              <a:buChar char="Ø"/>
            </a:pPr>
            <a:r>
              <a:rPr lang="pl-PL" sz="1200" dirty="0">
                <a:solidFill>
                  <a:schemeClr val="bg1"/>
                </a:solidFill>
              </a:rPr>
              <a:t>Oceniając prezentacje uczniów, ich wystąpienia i autoprezentację nauczyciel powinien uwzględnić dodatkowe  dysfunkcje występujące u uczniów, należy wziąć pod uwagę ich zaangażowanie w pracę.</a:t>
            </a:r>
          </a:p>
          <a:p>
            <a:pPr marL="285750" indent="-285750">
              <a:buFont typeface="Wingdings" panose="05000000000000000000" pitchFamily="2" charset="2"/>
              <a:buChar char="Ø"/>
            </a:pPr>
            <a:r>
              <a:rPr lang="pl-PL" sz="1200" dirty="0">
                <a:solidFill>
                  <a:schemeClr val="bg1"/>
                </a:solidFill>
              </a:rPr>
              <a:t>Podział na grupy może być dokonany według dowolnych  kryteriów, nauczyciel powinien jednak uwzględnić predyspozycje uczniów tak aby dopasować do nich odpowiednie zadanie pamiętając o równomiernym rozłożeniu sił w poszczególnych grupach.</a:t>
            </a:r>
          </a:p>
          <a:p>
            <a:pPr marL="285750" indent="-285750">
              <a:buFont typeface="Wingdings" panose="05000000000000000000" pitchFamily="2" charset="2"/>
              <a:buChar char="Ø"/>
            </a:pPr>
            <a:r>
              <a:rPr lang="pl-PL" sz="1200" dirty="0">
                <a:solidFill>
                  <a:schemeClr val="bg1"/>
                </a:solidFill>
              </a:rPr>
              <a:t>Nauczyciel powinien służyć pomocą na każdym etapie realizacji WQ - konsultować projekty, wyjaśniać zaistniałe problemy. </a:t>
            </a:r>
          </a:p>
          <a:p>
            <a:pPr marL="285750" indent="-285750">
              <a:buFont typeface="Wingdings" panose="05000000000000000000" pitchFamily="2" charset="2"/>
              <a:buChar char="Ø"/>
            </a:pPr>
            <a:r>
              <a:rPr lang="pl-PL" sz="1200" dirty="0">
                <a:solidFill>
                  <a:schemeClr val="bg1"/>
                </a:solidFill>
              </a:rPr>
              <a:t>Nauczyciel powinien zaproponować wspólne wybranie schematu obu prezentacji - by później móc połączyć je w całość i wykorzystać na innych zajęciach.</a:t>
            </a:r>
          </a:p>
          <a:p>
            <a:pPr marL="285750" indent="-285750">
              <a:buFont typeface="Wingdings" panose="05000000000000000000" pitchFamily="2" charset="2"/>
              <a:buChar char="Ø"/>
            </a:pPr>
            <a:r>
              <a:rPr lang="pl-PL" sz="1200" dirty="0">
                <a:solidFill>
                  <a:schemeClr val="bg1"/>
                </a:solidFill>
              </a:rPr>
              <a:t>Jeżeli wykonanie plakatu reklamowego  przy użyciu komputera jest zbyt trudne dla uczniów należy wybrać formę  plastyczną pracy.</a:t>
            </a:r>
          </a:p>
          <a:p>
            <a:pPr marL="285750" indent="-285750">
              <a:buFont typeface="Wingdings" panose="05000000000000000000" pitchFamily="2" charset="2"/>
              <a:buChar char="Ø"/>
            </a:pPr>
            <a:r>
              <a:rPr lang="pl-PL" sz="1200" dirty="0">
                <a:solidFill>
                  <a:schemeClr val="bg1"/>
                </a:solidFill>
              </a:rPr>
              <a:t>Realizując drugą część zadania, nauczyciel może jedynie zasugerować pewne działanie, nie powinien wyręczać uczniów.</a:t>
            </a:r>
          </a:p>
          <a:p>
            <a:pPr marL="285750" indent="-285750">
              <a:buFont typeface="Wingdings" panose="05000000000000000000" pitchFamily="2" charset="2"/>
              <a:buChar char="Ø"/>
            </a:pPr>
            <a:r>
              <a:rPr lang="pl-PL" sz="1200" dirty="0">
                <a:solidFill>
                  <a:schemeClr val="bg1"/>
                </a:solidFill>
              </a:rPr>
              <a:t>Stworzony plakat reklamowy szkoły powinien zostać zawieszony w miejscu gdzie będzie spełniał swoją funkcję.</a:t>
            </a:r>
          </a:p>
          <a:p>
            <a:pPr marL="285750" indent="-285750">
              <a:buFont typeface="Wingdings" panose="05000000000000000000" pitchFamily="2" charset="2"/>
              <a:buChar char="Ø"/>
            </a:pPr>
            <a:endParaRPr lang="pl-PL" sz="2200" dirty="0"/>
          </a:p>
        </p:txBody>
      </p:sp>
      <p:pic>
        <p:nvPicPr>
          <p:cNvPr id="5" name="Obraz 4">
            <a:extLst>
              <a:ext uri="{FF2B5EF4-FFF2-40B4-BE49-F238E27FC236}">
                <a16:creationId xmlns:a16="http://schemas.microsoft.com/office/drawing/2014/main" xmlns="" id="{68269842-157A-4AA7-B183-EF69F0B31971}"/>
              </a:ext>
            </a:extLst>
          </p:cNvPr>
          <p:cNvPicPr>
            <a:picLocks noChangeAspect="1"/>
          </p:cNvPicPr>
          <p:nvPr/>
        </p:nvPicPr>
        <p:blipFill>
          <a:blip r:embed="rId2"/>
          <a:stretch>
            <a:fillRect/>
          </a:stretch>
        </p:blipFill>
        <p:spPr>
          <a:xfrm>
            <a:off x="0" y="0"/>
            <a:ext cx="12192000" cy="2502976"/>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04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13" y="609600"/>
            <a:ext cx="3887787" cy="745375"/>
          </a:xfrm>
        </p:spPr>
        <p:txBody>
          <a:bodyPr/>
          <a:lstStyle/>
          <a:p>
            <a:r>
              <a:rPr lang="pl-PL" b="1" dirty="0"/>
              <a:t>Wprowadzenie</a:t>
            </a:r>
          </a:p>
        </p:txBody>
      </p:sp>
      <p:sp>
        <p:nvSpPr>
          <p:cNvPr id="3" name="pole tekstowe 2"/>
          <p:cNvSpPr txBox="1"/>
          <p:nvPr/>
        </p:nvSpPr>
        <p:spPr>
          <a:xfrm>
            <a:off x="465513" y="1354975"/>
            <a:ext cx="6799811" cy="4893647"/>
          </a:xfrm>
          <a:prstGeom prst="rect">
            <a:avLst/>
          </a:prstGeom>
          <a:noFill/>
        </p:spPr>
        <p:txBody>
          <a:bodyPr wrap="square" rtlCol="0">
            <a:spAutoFit/>
          </a:bodyPr>
          <a:lstStyle/>
          <a:p>
            <a:pPr algn="just"/>
            <a:r>
              <a:rPr lang="pl-PL" sz="2400" dirty="0"/>
              <a:t>Żyjąc w XXI wieku jesteśmy nieustanie  narażeni na bombardowanie informacjami o  wszelkich  nowinkach  technicznych, super rozwiązaniach i najlepszych z możliwych  urządzeniach oraz produktach. W ślad za postępem szybko podąża – reklama, nieodłączny element dzisiejszego świata. Z reklamami spotykamy się niemalże wszędzie – w gazetach, telewizji, w Internecie czy na billboardach. Nie jesteśmy w stanie uniknąć kontaktu z reklamą, możemy co najwyżej starać się jej nie ulec. </a:t>
            </a:r>
          </a:p>
          <a:p>
            <a:pPr algn="just"/>
            <a:r>
              <a:rPr lang="pl-PL" sz="2400" dirty="0"/>
              <a:t>A czym właściwie jest reklama?</a:t>
            </a:r>
          </a:p>
        </p:txBody>
      </p:sp>
      <p:pic>
        <p:nvPicPr>
          <p:cNvPr id="4" name="Obraz 3"/>
          <p:cNvPicPr>
            <a:picLocks noChangeAspect="1"/>
          </p:cNvPicPr>
          <p:nvPr/>
        </p:nvPicPr>
        <p:blipFill>
          <a:blip r:embed="rId2"/>
          <a:stretch>
            <a:fillRect/>
          </a:stretch>
        </p:blipFill>
        <p:spPr>
          <a:xfrm flipH="1">
            <a:off x="7040821" y="-160712"/>
            <a:ext cx="2957759" cy="4871126"/>
          </a:xfrm>
          <a:prstGeom prst="rect">
            <a:avLst/>
          </a:prstGeom>
        </p:spPr>
      </p:pic>
      <p:pic>
        <p:nvPicPr>
          <p:cNvPr id="5" name="Obraz 4"/>
          <p:cNvPicPr>
            <a:picLocks noChangeAspect="1"/>
          </p:cNvPicPr>
          <p:nvPr/>
        </p:nvPicPr>
        <p:blipFill>
          <a:blip r:embed="rId2"/>
          <a:stretch>
            <a:fillRect/>
          </a:stretch>
        </p:blipFill>
        <p:spPr>
          <a:xfrm rot="430413">
            <a:off x="9018746" y="1837566"/>
            <a:ext cx="3414323" cy="3869565"/>
          </a:xfrm>
          <a:prstGeom prst="rect">
            <a:avLst/>
          </a:prstGeom>
        </p:spPr>
      </p:pic>
    </p:spTree>
    <p:extLst>
      <p:ext uri="{BB962C8B-B14F-4D97-AF65-F5344CB8AC3E}">
        <p14:creationId xmlns:p14="http://schemas.microsoft.com/office/powerpoint/2010/main" val="170077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23456" y="964276"/>
            <a:ext cx="5386646" cy="5262979"/>
          </a:xfrm>
          <a:prstGeom prst="rect">
            <a:avLst/>
          </a:prstGeom>
          <a:noFill/>
        </p:spPr>
        <p:txBody>
          <a:bodyPr wrap="square" rtlCol="0">
            <a:spAutoFit/>
          </a:bodyPr>
          <a:lstStyle/>
          <a:p>
            <a:pPr algn="ctr"/>
            <a:endParaRPr lang="pl-PL" sz="2800" b="1" dirty="0">
              <a:solidFill>
                <a:schemeClr val="accent1">
                  <a:lumMod val="60000"/>
                  <a:lumOff val="40000"/>
                </a:schemeClr>
              </a:solidFill>
            </a:endParaRPr>
          </a:p>
          <a:p>
            <a:pPr algn="ctr"/>
            <a:r>
              <a:rPr lang="pl-PL" sz="2800" b="1" dirty="0">
                <a:solidFill>
                  <a:srgbClr val="00B050"/>
                </a:solidFill>
              </a:rPr>
              <a:t>Reklama</a:t>
            </a:r>
            <a:r>
              <a:rPr lang="pl-PL" sz="2800" dirty="0">
                <a:solidFill>
                  <a:schemeClr val="accent1">
                    <a:lumMod val="60000"/>
                    <a:lumOff val="40000"/>
                  </a:schemeClr>
                </a:solidFill>
              </a:rPr>
              <a:t> </a:t>
            </a:r>
            <a:r>
              <a:rPr lang="pl-PL" sz="2800" dirty="0"/>
              <a:t>jest bardzo ważnym elementem życia społecznego.</a:t>
            </a:r>
          </a:p>
          <a:p>
            <a:pPr algn="ctr"/>
            <a:r>
              <a:rPr lang="pl-PL" sz="2800" dirty="0"/>
              <a:t>Zazwyczaj ma na celu skłonienie do nabycia lub skorzystania z określonych towarów czy usług, popierania określonych spraw lub idei.</a:t>
            </a:r>
          </a:p>
          <a:p>
            <a:pPr algn="ctr"/>
            <a:endParaRPr lang="pl-PL" sz="2800" dirty="0"/>
          </a:p>
          <a:p>
            <a:pPr algn="ctr"/>
            <a:endParaRPr lang="pl-PL" sz="2800" dirty="0"/>
          </a:p>
        </p:txBody>
      </p:sp>
      <p:sp>
        <p:nvSpPr>
          <p:cNvPr id="3" name="pole tekstowe 2"/>
          <p:cNvSpPr txBox="1"/>
          <p:nvPr/>
        </p:nvSpPr>
        <p:spPr>
          <a:xfrm>
            <a:off x="0" y="379501"/>
            <a:ext cx="3873731" cy="584775"/>
          </a:xfrm>
          <a:prstGeom prst="rect">
            <a:avLst/>
          </a:prstGeom>
          <a:noFill/>
        </p:spPr>
        <p:txBody>
          <a:bodyPr wrap="square" rtlCol="0">
            <a:spAutoFit/>
          </a:bodyPr>
          <a:lstStyle/>
          <a:p>
            <a:pPr algn="ctr"/>
            <a:r>
              <a:rPr lang="pl-PL" sz="3200" b="1" dirty="0">
                <a:solidFill>
                  <a:schemeClr val="accent1">
                    <a:lumMod val="60000"/>
                    <a:lumOff val="40000"/>
                  </a:schemeClr>
                </a:solidFill>
              </a:rPr>
              <a:t>WPROWADZENIE</a:t>
            </a:r>
          </a:p>
        </p:txBody>
      </p:sp>
      <p:sp>
        <p:nvSpPr>
          <p:cNvPr id="5" name="Objaśnienie w chmurce 4"/>
          <p:cNvSpPr/>
          <p:nvPr/>
        </p:nvSpPr>
        <p:spPr>
          <a:xfrm>
            <a:off x="5896492" y="379501"/>
            <a:ext cx="2801389" cy="2286000"/>
          </a:xfrm>
          <a:prstGeom prst="cloudCallout">
            <a:avLst>
              <a:gd name="adj1" fmla="val 21007"/>
              <a:gd name="adj2" fmla="val 96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6217920" y="1263535"/>
            <a:ext cx="2479961" cy="369332"/>
          </a:xfrm>
          <a:prstGeom prst="rect">
            <a:avLst/>
          </a:prstGeom>
          <a:noFill/>
        </p:spPr>
        <p:txBody>
          <a:bodyPr wrap="square" rtlCol="0">
            <a:spAutoFit/>
          </a:bodyPr>
          <a:lstStyle/>
          <a:p>
            <a:r>
              <a:rPr lang="pl-PL" dirty="0"/>
              <a:t>CO BY TU KUPIĆ?</a:t>
            </a:r>
          </a:p>
        </p:txBody>
      </p:sp>
      <p:sp>
        <p:nvSpPr>
          <p:cNvPr id="7" name="Objaśnienie w chmurce 6"/>
          <p:cNvSpPr/>
          <p:nvPr/>
        </p:nvSpPr>
        <p:spPr>
          <a:xfrm>
            <a:off x="8905699" y="1014153"/>
            <a:ext cx="2967644" cy="1886989"/>
          </a:xfrm>
          <a:prstGeom prst="cloudCallout">
            <a:avLst>
              <a:gd name="adj1" fmla="val -3707"/>
              <a:gd name="adj2" fmla="val 912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9400306" y="1522501"/>
            <a:ext cx="1978429" cy="923330"/>
          </a:xfrm>
          <a:prstGeom prst="rect">
            <a:avLst/>
          </a:prstGeom>
          <a:noFill/>
        </p:spPr>
        <p:txBody>
          <a:bodyPr wrap="square" rtlCol="0">
            <a:spAutoFit/>
          </a:bodyPr>
          <a:lstStyle/>
          <a:p>
            <a:r>
              <a:rPr lang="pl-PL" dirty="0"/>
              <a:t>JAK TO CO…?</a:t>
            </a:r>
          </a:p>
          <a:p>
            <a:r>
              <a:rPr lang="pl-PL" dirty="0"/>
              <a:t>TO CO W REKLAMIE !!!</a:t>
            </a:r>
          </a:p>
        </p:txBody>
      </p:sp>
      <p:pic>
        <p:nvPicPr>
          <p:cNvPr id="9" name="Obraz 8"/>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8330" y1="20937" x2="11325" y2="46558"/>
                        <a14:foregroundMark x1="83538" y1="22084" x2="82604" y2="76291"/>
                        <a14:foregroundMark x1="72855" y1="27820" x2="70286" y2="27438"/>
                        <a14:foregroundMark x1="91710" y1="23614" x2="92644" y2="25908"/>
                        <a14:foregroundMark x1="7180" y1="24761" x2="11092" y2="15296"/>
                        <a14:foregroundMark x1="23468" y1="30497" x2="25569" y2="41587"/>
                        <a14:foregroundMark x1="7823" y1="37380" x2="5779" y2="47706"/>
                        <a14:foregroundMark x1="1810" y1="58317" x2="15528" y2="54207"/>
                        <a14:foregroundMark x1="22067" y1="50000" x2="32283" y2="53442"/>
                        <a14:foregroundMark x1="14127" y1="70937" x2="13894" y2="87380"/>
                        <a14:foregroundMark x1="18097" y1="75908" x2="18797" y2="86998"/>
                        <a14:foregroundMark x1="13193" y1="88528" x2="10858" y2="90057"/>
                        <a14:foregroundMark x1="78400" y1="76291" x2="78867" y2="88145"/>
                        <a14:foregroundMark x1="83071" y1="74761" x2="83304" y2="89675"/>
                        <a14:foregroundMark x1="83538" y1="88528" x2="84472" y2="88910"/>
                        <a14:foregroundMark x1="76532" y1="13767" x2="83771" y2="9560"/>
                        <a14:foregroundMark x1="84939" y1="9560" x2="89609" y2="14532"/>
                        <a14:foregroundMark x1="87274" y1="47706" x2="96556" y2="55258"/>
                        <a14:foregroundMark x1="77466" y1="50382" x2="66783" y2="60229"/>
                        <a14:foregroundMark x1="41623" y1="50382" x2="49329" y2="68260"/>
                        <a14:foregroundMark x1="14361" y1="15296" x2="21366" y2="16444"/>
                        <a14:foregroundMark x1="23468" y1="20172" x2="24402" y2="22849"/>
                        <a14:foregroundMark x1="90076" y1="14914" x2="91944" y2="20554"/>
                        <a14:foregroundMark x1="91477" y1="33939" x2="92411" y2="41587"/>
                        <a14:foregroundMark x1="72154" y1="38528" x2="72154" y2="43499"/>
                        <a14:foregroundMark x1="74898" y1="14532" x2="72855" y2="24761"/>
                        <a14:backgroundMark x1="32049" y1="39675" x2="63047" y2="17591"/>
                        <a14:backgroundMark x1="61179" y1="43117" x2="64682" y2="96463"/>
                        <a14:backgroundMark x1="96556" y1="9178" x2="98190" y2="45793"/>
                        <a14:backgroundMark x1="8290" y1="6119" x2="175" y2="34321"/>
                      </a14:backgroundRemoval>
                    </a14:imgEffect>
                  </a14:imgLayer>
                </a14:imgProps>
              </a:ext>
            </a:extLst>
          </a:blip>
          <a:stretch>
            <a:fillRect/>
          </a:stretch>
        </p:blipFill>
        <p:spPr>
          <a:xfrm>
            <a:off x="7384084" y="3773979"/>
            <a:ext cx="3569319" cy="2179514"/>
          </a:xfrm>
          <a:prstGeom prst="rect">
            <a:avLst/>
          </a:prstGeom>
        </p:spPr>
      </p:pic>
    </p:spTree>
    <p:extLst>
      <p:ext uri="{BB962C8B-B14F-4D97-AF65-F5344CB8AC3E}">
        <p14:creationId xmlns:p14="http://schemas.microsoft.com/office/powerpoint/2010/main" val="2988843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70357" y="501536"/>
            <a:ext cx="4184275" cy="703810"/>
          </a:xfrm>
        </p:spPr>
        <p:txBody>
          <a:bodyPr>
            <a:normAutofit/>
          </a:bodyPr>
          <a:lstStyle/>
          <a:p>
            <a:r>
              <a:rPr lang="pl-PL" sz="3200" b="1" dirty="0"/>
              <a:t>WPROWADZENIE</a:t>
            </a:r>
          </a:p>
        </p:txBody>
      </p:sp>
      <p:sp>
        <p:nvSpPr>
          <p:cNvPr id="4" name="pole tekstowe 3"/>
          <p:cNvSpPr txBox="1"/>
          <p:nvPr/>
        </p:nvSpPr>
        <p:spPr>
          <a:xfrm>
            <a:off x="535089" y="1296786"/>
            <a:ext cx="10820096" cy="5693866"/>
          </a:xfrm>
          <a:prstGeom prst="rect">
            <a:avLst/>
          </a:prstGeom>
          <a:noFill/>
        </p:spPr>
        <p:txBody>
          <a:bodyPr wrap="square" rtlCol="0">
            <a:spAutoFit/>
          </a:bodyPr>
          <a:lstStyle/>
          <a:p>
            <a:r>
              <a:rPr lang="pl-PL" sz="2800" dirty="0"/>
              <a:t>Głównym celem reklamy jest zwiększenie sprzedaży towarów  i usług, poprzez pozytywne wpływanie na gusty i zachowania odbiorców.</a:t>
            </a:r>
          </a:p>
          <a:p>
            <a:r>
              <a:rPr lang="pl-PL" sz="2800" dirty="0"/>
              <a:t>Istnieje język reklamy, który powinien jak najlepiej przyciągać potencjalnych odbiorców poprzez swoją:</a:t>
            </a:r>
          </a:p>
          <a:p>
            <a:pPr marL="457200" indent="-457200">
              <a:buFont typeface="Arial" panose="020B0604020202020204" pitchFamily="34" charset="0"/>
              <a:buChar char="•"/>
            </a:pPr>
            <a:r>
              <a:rPr lang="pl-PL" sz="2800" dirty="0"/>
              <a:t>atrakcyjność</a:t>
            </a:r>
          </a:p>
          <a:p>
            <a:pPr marL="457200" indent="-457200">
              <a:buFont typeface="Arial" panose="020B0604020202020204" pitchFamily="34" charset="0"/>
              <a:buChar char="•"/>
            </a:pPr>
            <a:r>
              <a:rPr lang="pl-PL" sz="2800" dirty="0"/>
              <a:t>zrozumiałość</a:t>
            </a:r>
          </a:p>
          <a:p>
            <a:pPr marL="457200" indent="-457200">
              <a:buFont typeface="Arial" panose="020B0604020202020204" pitchFamily="34" charset="0"/>
              <a:buChar char="•"/>
            </a:pPr>
            <a:r>
              <a:rPr lang="pl-PL" sz="2800" dirty="0"/>
              <a:t>łatwość zapamiętywania</a:t>
            </a:r>
          </a:p>
          <a:p>
            <a:pPr marL="457200" indent="-457200">
              <a:buFont typeface="Arial" panose="020B0604020202020204" pitchFamily="34" charset="0"/>
              <a:buChar char="•"/>
            </a:pPr>
            <a:r>
              <a:rPr lang="pl-PL" sz="2800" dirty="0"/>
              <a:t>oryginalność</a:t>
            </a:r>
          </a:p>
          <a:p>
            <a:pPr marL="457200" indent="-457200">
              <a:buFont typeface="Arial" panose="020B0604020202020204" pitchFamily="34" charset="0"/>
              <a:buChar char="•"/>
            </a:pPr>
            <a:r>
              <a:rPr lang="pl-PL" sz="2800" dirty="0"/>
              <a:t>zwięzłość</a:t>
            </a:r>
          </a:p>
          <a:p>
            <a:pPr marL="457200" indent="-457200">
              <a:buFont typeface="Arial" panose="020B0604020202020204" pitchFamily="34" charset="0"/>
              <a:buChar char="•"/>
            </a:pPr>
            <a:r>
              <a:rPr lang="pl-PL" sz="2800" dirty="0"/>
              <a:t>sugestywność - czyli silne oddziaływanie na odbiorcę</a:t>
            </a:r>
          </a:p>
          <a:p>
            <a:pPr marL="457200" indent="-457200">
              <a:buFont typeface="Arial" panose="020B0604020202020204" pitchFamily="34" charset="0"/>
              <a:buChar char="•"/>
            </a:pPr>
            <a:endParaRPr lang="pl-PL" sz="2800" dirty="0"/>
          </a:p>
          <a:p>
            <a:pPr marL="457200" indent="-457200">
              <a:buFont typeface="Arial" panose="020B0604020202020204" pitchFamily="34" charset="0"/>
              <a:buChar char="•"/>
            </a:pPr>
            <a:endParaRPr lang="pl-PL" sz="2800" dirty="0"/>
          </a:p>
        </p:txBody>
      </p:sp>
    </p:spTree>
    <p:extLst>
      <p:ext uri="{BB962C8B-B14F-4D97-AF65-F5344CB8AC3E}">
        <p14:creationId xmlns:p14="http://schemas.microsoft.com/office/powerpoint/2010/main" val="367218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3144" y="236487"/>
            <a:ext cx="4087292" cy="895004"/>
          </a:xfrm>
        </p:spPr>
        <p:txBody>
          <a:bodyPr/>
          <a:lstStyle/>
          <a:p>
            <a:r>
              <a:rPr lang="pl-PL" b="1" dirty="0"/>
              <a:t>wprowadzenie</a:t>
            </a:r>
          </a:p>
        </p:txBody>
      </p:sp>
      <p:sp>
        <p:nvSpPr>
          <p:cNvPr id="3" name="pole tekstowe 2"/>
          <p:cNvSpPr txBox="1"/>
          <p:nvPr/>
        </p:nvSpPr>
        <p:spPr>
          <a:xfrm>
            <a:off x="235528" y="1131491"/>
            <a:ext cx="11568545" cy="1815882"/>
          </a:xfrm>
          <a:prstGeom prst="rect">
            <a:avLst/>
          </a:prstGeom>
          <a:noFill/>
        </p:spPr>
        <p:txBody>
          <a:bodyPr wrap="square" rtlCol="0">
            <a:spAutoFit/>
          </a:bodyPr>
          <a:lstStyle/>
          <a:p>
            <a:r>
              <a:rPr lang="pl-PL" sz="2800" dirty="0"/>
              <a:t>Reklama ma przede wszystkim zachęcić do kupna, dlatego bardzo często przekaz reklamowy pomimo swojej atrakcyjności może zawierać elementy manipulacji. </a:t>
            </a:r>
          </a:p>
          <a:p>
            <a:endParaRPr lang="pl-PL" sz="2800" dirty="0"/>
          </a:p>
        </p:txBody>
      </p:sp>
      <p:pic>
        <p:nvPicPr>
          <p:cNvPr id="4" name="Obraz 3"/>
          <p:cNvPicPr>
            <a:picLocks noChangeAspect="1"/>
          </p:cNvPicPr>
          <p:nvPr/>
        </p:nvPicPr>
        <p:blipFill>
          <a:blip r:embed="rId2">
            <a:extLst>
              <a:ext uri="{BEBA8EAE-BF5A-486C-A8C5-ECC9F3942E4B}">
                <a14:imgProps xmlns:a14="http://schemas.microsoft.com/office/drawing/2010/main">
                  <a14:imgLayer r:embed="rId3">
                    <a14:imgEffect>
                      <a14:backgroundRemoval t="9804" b="46027" l="31442" r="60953"/>
                    </a14:imgEffect>
                  </a14:imgLayer>
                </a14:imgProps>
              </a:ext>
            </a:extLst>
          </a:blip>
          <a:stretch>
            <a:fillRect/>
          </a:stretch>
        </p:blipFill>
        <p:spPr>
          <a:xfrm>
            <a:off x="6690603" y="4419077"/>
            <a:ext cx="3101840" cy="1705836"/>
          </a:xfrm>
          <a:prstGeom prst="rect">
            <a:avLst/>
          </a:prstGeom>
        </p:spPr>
      </p:pic>
      <p:sp>
        <p:nvSpPr>
          <p:cNvPr id="5" name="pole tekstowe 4"/>
          <p:cNvSpPr txBox="1"/>
          <p:nvPr/>
        </p:nvSpPr>
        <p:spPr>
          <a:xfrm>
            <a:off x="283917" y="3139515"/>
            <a:ext cx="4405745" cy="3539430"/>
          </a:xfrm>
          <a:prstGeom prst="rect">
            <a:avLst/>
          </a:prstGeom>
          <a:noFill/>
        </p:spPr>
        <p:txBody>
          <a:bodyPr wrap="square" rtlCol="0">
            <a:spAutoFit/>
          </a:bodyPr>
          <a:lstStyle/>
          <a:p>
            <a:r>
              <a:rPr lang="pl-PL" sz="2800" b="1" dirty="0">
                <a:solidFill>
                  <a:srgbClr val="00B050"/>
                </a:solidFill>
              </a:rPr>
              <a:t>Manipulacja -</a:t>
            </a:r>
            <a:r>
              <a:rPr lang="pl-PL" sz="2800" dirty="0"/>
              <a:t> to kształtowanie nieprawdziwego obrazu rzeczywistości w celu ukształtowania takich poglądów, które są pożądane przez nadawcę komunikatów.</a:t>
            </a:r>
          </a:p>
        </p:txBody>
      </p:sp>
      <p:sp>
        <p:nvSpPr>
          <p:cNvPr id="6" name="Objaśnienie w chmurce 5"/>
          <p:cNvSpPr/>
          <p:nvPr/>
        </p:nvSpPr>
        <p:spPr>
          <a:xfrm>
            <a:off x="4215888" y="2699417"/>
            <a:ext cx="2725189" cy="1322726"/>
          </a:xfrm>
          <a:prstGeom prst="cloudCallout">
            <a:avLst>
              <a:gd name="adj1" fmla="val 42977"/>
              <a:gd name="adj2" fmla="val 80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4846936" y="2914902"/>
            <a:ext cx="1936866" cy="923330"/>
          </a:xfrm>
          <a:prstGeom prst="rect">
            <a:avLst/>
          </a:prstGeom>
          <a:noFill/>
        </p:spPr>
        <p:txBody>
          <a:bodyPr wrap="square" rtlCol="0">
            <a:spAutoFit/>
          </a:bodyPr>
          <a:lstStyle/>
          <a:p>
            <a:r>
              <a:rPr lang="pl-PL" dirty="0"/>
              <a:t>Do czego  właściwie to służy?</a:t>
            </a:r>
          </a:p>
        </p:txBody>
      </p:sp>
      <p:sp>
        <p:nvSpPr>
          <p:cNvPr id="8" name="Objaśnienie w chmurce 7"/>
          <p:cNvSpPr/>
          <p:nvPr/>
        </p:nvSpPr>
        <p:spPr>
          <a:xfrm>
            <a:off x="9252116" y="2203384"/>
            <a:ext cx="2651760" cy="1487978"/>
          </a:xfrm>
          <a:prstGeom prst="cloudCallout">
            <a:avLst>
              <a:gd name="adj1" fmla="val -31944"/>
              <a:gd name="adj2" fmla="val 958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9792443" y="2360506"/>
            <a:ext cx="1787237" cy="1077218"/>
          </a:xfrm>
          <a:prstGeom prst="rect">
            <a:avLst/>
          </a:prstGeom>
          <a:noFill/>
        </p:spPr>
        <p:txBody>
          <a:bodyPr wrap="square" rtlCol="0">
            <a:spAutoFit/>
          </a:bodyPr>
          <a:lstStyle/>
          <a:p>
            <a:r>
              <a:rPr lang="pl-PL" sz="1600" dirty="0"/>
              <a:t>Nie wiem, ale w reklamie wyglądało dobrze! </a:t>
            </a:r>
          </a:p>
        </p:txBody>
      </p:sp>
      <p:pic>
        <p:nvPicPr>
          <p:cNvPr id="10" name="Obraz 9"/>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4505" y1="18994" x2="16041" y2="51955"/>
                        <a14:foregroundMark x1="5290" y1="28212" x2="10068" y2="17598"/>
                        <a14:foregroundMark x1="9386" y1="34358" x2="5973" y2="46927"/>
                        <a14:foregroundMark x1="23891" y1="28492" x2="26280" y2="41899"/>
                        <a14:foregroundMark x1="25085" y1="28212" x2="25768" y2="25419"/>
                        <a14:foregroundMark x1="83618" y1="20670" x2="80546" y2="37709"/>
                        <a14:foregroundMark x1="72526" y1="25978" x2="72526" y2="43017"/>
                        <a14:foregroundMark x1="87884" y1="49162" x2="96075" y2="54469"/>
                        <a14:foregroundMark x1="80034" y1="41061" x2="84300" y2="41620"/>
                        <a14:foregroundMark x1="77645" y1="48045" x2="66724" y2="60894"/>
                        <a14:foregroundMark x1="78498" y1="75698" x2="79181" y2="86592"/>
                        <a14:foregroundMark x1="84300" y1="72905" x2="83618" y2="87151"/>
                        <a14:foregroundMark x1="14505" y1="75140" x2="13481" y2="91061"/>
                        <a14:foregroundMark x1="18089" y1="74581" x2="19283" y2="87709"/>
                        <a14:foregroundMark x1="10751" y1="55307" x2="2560" y2="57542"/>
                        <a14:foregroundMark x1="22867" y1="51117" x2="31399" y2="52514"/>
                        <a14:foregroundMark x1="38396" y1="91899" x2="39761" y2="78771"/>
                        <a14:foregroundMark x1="51365" y1="91899" x2="52389" y2="82682"/>
                        <a14:backgroundMark x1="9556" y1="91341" x2="8532" y2="93296"/>
                        <a14:backgroundMark x1="74744" y1="89106" x2="75085" y2="88268"/>
                      </a14:backgroundRemoval>
                    </a14:imgEffect>
                  </a14:imgLayer>
                </a14:imgProps>
              </a:ext>
            </a:extLst>
          </a:blip>
          <a:stretch>
            <a:fillRect/>
          </a:stretch>
        </p:blipFill>
        <p:spPr>
          <a:xfrm>
            <a:off x="6517178" y="4180717"/>
            <a:ext cx="3572566" cy="2182557"/>
          </a:xfrm>
          <a:prstGeom prst="rect">
            <a:avLst/>
          </a:prstGeom>
        </p:spPr>
      </p:pic>
    </p:spTree>
    <p:extLst>
      <p:ext uri="{BB962C8B-B14F-4D97-AF65-F5344CB8AC3E}">
        <p14:creationId xmlns:p14="http://schemas.microsoft.com/office/powerpoint/2010/main" val="561609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8904" y="667790"/>
            <a:ext cx="4220296" cy="828503"/>
          </a:xfrm>
        </p:spPr>
        <p:txBody>
          <a:bodyPr/>
          <a:lstStyle/>
          <a:p>
            <a:r>
              <a:rPr lang="pl-PL" b="1" dirty="0"/>
              <a:t>wprowadzenie</a:t>
            </a:r>
          </a:p>
        </p:txBody>
      </p:sp>
      <p:sp>
        <p:nvSpPr>
          <p:cNvPr id="3" name="pole tekstowe 2"/>
          <p:cNvSpPr txBox="1"/>
          <p:nvPr/>
        </p:nvSpPr>
        <p:spPr>
          <a:xfrm>
            <a:off x="426519" y="2044933"/>
            <a:ext cx="11685125" cy="3539430"/>
          </a:xfrm>
          <a:prstGeom prst="rect">
            <a:avLst/>
          </a:prstGeom>
          <a:noFill/>
        </p:spPr>
        <p:txBody>
          <a:bodyPr wrap="square" rtlCol="0">
            <a:spAutoFit/>
          </a:bodyPr>
          <a:lstStyle/>
          <a:p>
            <a:r>
              <a:rPr lang="pl-PL" sz="2800" dirty="0"/>
              <a:t>Najczęstszymi formami manipulacji w mediach są:</a:t>
            </a:r>
          </a:p>
          <a:p>
            <a:pPr marL="457200" indent="-457200">
              <a:buFont typeface="Arial" panose="020B0604020202020204" pitchFamily="34" charset="0"/>
              <a:buChar char="•"/>
            </a:pPr>
            <a:r>
              <a:rPr lang="pl-PL" sz="2800" dirty="0"/>
              <a:t>stosowanie ukrytej reklamy (kryptoreklamy)</a:t>
            </a:r>
          </a:p>
          <a:p>
            <a:pPr marL="457200" indent="-457200">
              <a:buFont typeface="Arial" panose="020B0604020202020204" pitchFamily="34" charset="0"/>
              <a:buChar char="•"/>
            </a:pPr>
            <a:r>
              <a:rPr lang="pl-PL" sz="2800" dirty="0"/>
              <a:t>nagłaśnianie wybranych produktów, </a:t>
            </a:r>
            <a:r>
              <a:rPr lang="pl-PL" sz="2800"/>
              <a:t>„pomijanie” </a:t>
            </a:r>
            <a:r>
              <a:rPr lang="pl-PL" sz="2800" dirty="0"/>
              <a:t>innych</a:t>
            </a:r>
          </a:p>
          <a:p>
            <a:pPr marL="457200" indent="-457200">
              <a:buFont typeface="Arial" panose="020B0604020202020204" pitchFamily="34" charset="0"/>
              <a:buChar char="•"/>
            </a:pPr>
            <a:r>
              <a:rPr lang="pl-PL" sz="2800" dirty="0"/>
              <a:t>prezentowanie tendencyjnych opinii</a:t>
            </a:r>
          </a:p>
          <a:p>
            <a:pPr marL="457200" indent="-457200">
              <a:buFont typeface="Arial" panose="020B0604020202020204" pitchFamily="34" charset="0"/>
              <a:buChar char="•"/>
            </a:pPr>
            <a:r>
              <a:rPr lang="pl-PL" sz="2800" dirty="0"/>
              <a:t>powoływanie się na „ekspertów” - nieprawdziwych lub nieobiektywnych </a:t>
            </a:r>
          </a:p>
          <a:p>
            <a:pPr marL="457200" indent="-457200">
              <a:buFont typeface="Arial" panose="020B0604020202020204" pitchFamily="34" charset="0"/>
              <a:buChar char="•"/>
            </a:pPr>
            <a:r>
              <a:rPr lang="pl-PL" sz="2800" dirty="0"/>
              <a:t>Przytaczanie jednostkowych głosów jako opinii publicznej </a:t>
            </a:r>
          </a:p>
          <a:p>
            <a:pPr marL="457200" indent="-457200">
              <a:buFont typeface="Arial" panose="020B0604020202020204" pitchFamily="34" charset="0"/>
              <a:buChar char="•"/>
            </a:pPr>
            <a:endParaRPr lang="pl-PL" sz="2800" dirty="0"/>
          </a:p>
        </p:txBody>
      </p:sp>
      <p:sp>
        <p:nvSpPr>
          <p:cNvPr id="11" name="Strzałka w prawo z wcięciem 10"/>
          <p:cNvSpPr/>
          <p:nvPr/>
        </p:nvSpPr>
        <p:spPr>
          <a:xfrm>
            <a:off x="5627716" y="238299"/>
            <a:ext cx="5237018" cy="168748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Manipulacje</a:t>
            </a:r>
          </a:p>
        </p:txBody>
      </p:sp>
    </p:spTree>
    <p:extLst>
      <p:ext uri="{BB962C8B-B14F-4D97-AF65-F5344CB8AC3E}">
        <p14:creationId xmlns:p14="http://schemas.microsoft.com/office/powerpoint/2010/main" val="241250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7075" y="606829"/>
            <a:ext cx="3740727" cy="814647"/>
          </a:xfrm>
        </p:spPr>
        <p:txBody>
          <a:bodyPr>
            <a:normAutofit/>
          </a:bodyPr>
          <a:lstStyle/>
          <a:p>
            <a:r>
              <a:rPr lang="pl-PL" sz="3200" b="1" dirty="0"/>
              <a:t>zadanie</a:t>
            </a:r>
          </a:p>
        </p:txBody>
      </p:sp>
      <p:sp>
        <p:nvSpPr>
          <p:cNvPr id="5" name="pole tekstowe 4"/>
          <p:cNvSpPr txBox="1"/>
          <p:nvPr/>
        </p:nvSpPr>
        <p:spPr>
          <a:xfrm>
            <a:off x="623455" y="1620982"/>
            <a:ext cx="6051665" cy="4401205"/>
          </a:xfrm>
          <a:prstGeom prst="rect">
            <a:avLst/>
          </a:prstGeom>
          <a:noFill/>
        </p:spPr>
        <p:txBody>
          <a:bodyPr wrap="square" rtlCol="0">
            <a:spAutoFit/>
          </a:bodyPr>
          <a:lstStyle/>
          <a:p>
            <a:r>
              <a:rPr lang="pl-PL" sz="2800" dirty="0"/>
              <a:t>Zadanie będzie się składało z dwóch części. </a:t>
            </a:r>
          </a:p>
          <a:p>
            <a:pPr marL="457200" indent="-457200">
              <a:buFont typeface="Arial" panose="020B0604020202020204" pitchFamily="34" charset="0"/>
              <a:buChar char="•"/>
            </a:pPr>
            <a:r>
              <a:rPr lang="pl-PL" sz="2800" dirty="0"/>
              <a:t>W pierwszej części, podzielicie się na dwie grupy i poszukacie wskazanych informacji. </a:t>
            </a:r>
          </a:p>
          <a:p>
            <a:pPr marL="457200" indent="-457200">
              <a:buFont typeface="Arial" panose="020B0604020202020204" pitchFamily="34" charset="0"/>
              <a:buChar char="•"/>
            </a:pPr>
            <a:r>
              <a:rPr lang="pl-PL" sz="2800" dirty="0"/>
              <a:t>W drugiej części, całą klasą stworzycie reklamę, w  której wykorzystacie  zdobyte informacje.</a:t>
            </a:r>
          </a:p>
          <a:p>
            <a:endParaRPr lang="pl-PL" sz="2800" dirty="0"/>
          </a:p>
        </p:txBody>
      </p:sp>
      <p:sp>
        <p:nvSpPr>
          <p:cNvPr id="7" name="Objaśnienie w chmurce 6"/>
          <p:cNvSpPr/>
          <p:nvPr/>
        </p:nvSpPr>
        <p:spPr>
          <a:xfrm>
            <a:off x="7032567" y="306539"/>
            <a:ext cx="3009207" cy="2410691"/>
          </a:xfrm>
          <a:prstGeom prst="cloudCallout">
            <a:avLst>
              <a:gd name="adj1" fmla="val 50438"/>
              <a:gd name="adj2" fmla="val 880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7672647" y="1098310"/>
            <a:ext cx="2044931" cy="646331"/>
          </a:xfrm>
          <a:prstGeom prst="rect">
            <a:avLst/>
          </a:prstGeom>
          <a:noFill/>
        </p:spPr>
        <p:txBody>
          <a:bodyPr wrap="square" rtlCol="0">
            <a:spAutoFit/>
          </a:bodyPr>
          <a:lstStyle/>
          <a:p>
            <a:r>
              <a:rPr lang="pl-PL" dirty="0"/>
              <a:t>Co będziemy robić?</a:t>
            </a:r>
          </a:p>
        </p:txBody>
      </p:sp>
      <p:pic>
        <p:nvPicPr>
          <p:cNvPr id="3" name="Obraz 2"/>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9393382" y="3557847"/>
            <a:ext cx="1842342" cy="2610203"/>
          </a:xfrm>
          <a:prstGeom prst="rect">
            <a:avLst/>
          </a:prstGeom>
        </p:spPr>
      </p:pic>
    </p:spTree>
    <p:extLst>
      <p:ext uri="{BB962C8B-B14F-4D97-AF65-F5344CB8AC3E}">
        <p14:creationId xmlns:p14="http://schemas.microsoft.com/office/powerpoint/2010/main" val="144523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5901" y="277091"/>
            <a:ext cx="3031576" cy="687185"/>
          </a:xfrm>
        </p:spPr>
        <p:txBody>
          <a:bodyPr/>
          <a:lstStyle/>
          <a:p>
            <a:r>
              <a:rPr lang="pl-PL" b="1" dirty="0"/>
              <a:t>Zadania</a:t>
            </a:r>
          </a:p>
        </p:txBody>
      </p:sp>
      <p:sp>
        <p:nvSpPr>
          <p:cNvPr id="3" name="pole tekstowe 2"/>
          <p:cNvSpPr txBox="1"/>
          <p:nvPr/>
        </p:nvSpPr>
        <p:spPr>
          <a:xfrm>
            <a:off x="133004" y="964276"/>
            <a:ext cx="11504815" cy="6124754"/>
          </a:xfrm>
          <a:prstGeom prst="rect">
            <a:avLst/>
          </a:prstGeom>
          <a:noFill/>
        </p:spPr>
        <p:txBody>
          <a:bodyPr wrap="square" rtlCol="0">
            <a:spAutoFit/>
          </a:bodyPr>
          <a:lstStyle/>
          <a:p>
            <a:r>
              <a:rPr lang="pl-PL" sz="2800" dirty="0"/>
              <a:t>Pierwsza część zadania - praca w dwóch grupach.</a:t>
            </a:r>
          </a:p>
          <a:p>
            <a:endParaRPr lang="pl-PL" sz="2800" dirty="0"/>
          </a:p>
          <a:p>
            <a:pPr marL="457200" indent="-457200">
              <a:buFont typeface="Wingdings" panose="05000000000000000000" pitchFamily="2" charset="2"/>
              <a:buChar char="Ø"/>
            </a:pPr>
            <a:r>
              <a:rPr lang="pl-PL" sz="2800" dirty="0"/>
              <a:t>Grupa I</a:t>
            </a:r>
          </a:p>
          <a:p>
            <a:r>
              <a:rPr lang="pl-PL" sz="2800" dirty="0"/>
              <a:t>Waszym zadaniem będzie przygotowanie prezentacji multimedialnej  zawierającej:</a:t>
            </a:r>
          </a:p>
          <a:p>
            <a:pPr marL="457200" indent="-457200">
              <a:buFont typeface="Wingdings" panose="05000000000000000000" pitchFamily="2" charset="2"/>
              <a:buChar char="v"/>
            </a:pPr>
            <a:r>
              <a:rPr lang="pl-PL" sz="2800" dirty="0"/>
              <a:t>Informacje dotyczące funkcji reklamy</a:t>
            </a:r>
          </a:p>
          <a:p>
            <a:pPr marL="457200" indent="-457200">
              <a:buFont typeface="Wingdings" panose="05000000000000000000" pitchFamily="2" charset="2"/>
              <a:buChar char="v"/>
            </a:pPr>
            <a:r>
              <a:rPr lang="pl-PL" sz="2800" dirty="0"/>
              <a:t>Informacje o zagrożeniach płynących z reklam </a:t>
            </a:r>
          </a:p>
          <a:p>
            <a:pPr marL="457200" indent="-457200">
              <a:buFont typeface="Wingdings" panose="05000000000000000000" pitchFamily="2" charset="2"/>
              <a:buChar char="v"/>
            </a:pPr>
            <a:r>
              <a:rPr lang="pl-PL" sz="2800" dirty="0"/>
              <a:t>każdy z członków grupy załączy slajd z jedną, dowolnie wybraną przez siebie reklamą. Postarajcie się przeanalizować je biorąc pod uwagę przesłanie reklamy, oceny sloganu, psychologicznych podstaw oddziaływania oraz grupy do której jest kierowana. Należy zwrócić również uwagę na rzetelność oraz możliwe ukryte manipulacje.</a:t>
            </a:r>
          </a:p>
          <a:p>
            <a:pPr marL="457200" indent="-457200">
              <a:buFont typeface="Wingdings" panose="05000000000000000000" pitchFamily="2" charset="2"/>
              <a:buChar char="v"/>
            </a:pPr>
            <a:endParaRPr lang="pl-PL" sz="2800" dirty="0"/>
          </a:p>
        </p:txBody>
      </p:sp>
    </p:spTree>
    <p:extLst>
      <p:ext uri="{BB962C8B-B14F-4D97-AF65-F5344CB8AC3E}">
        <p14:creationId xmlns:p14="http://schemas.microsoft.com/office/powerpoint/2010/main" val="326672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atka">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TM03457485[[fn=Siatka]]</Template>
  <TotalTime>1584</TotalTime>
  <Words>1924</Words>
  <Application>Microsoft Office PowerPoint</Application>
  <PresentationFormat>Panoramiczny</PresentationFormat>
  <Paragraphs>233</Paragraphs>
  <Slides>25</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25</vt:i4>
      </vt:variant>
    </vt:vector>
  </HeadingPairs>
  <TitlesOfParts>
    <vt:vector size="31" baseType="lpstr">
      <vt:lpstr>Arial</vt:lpstr>
      <vt:lpstr>Calibri</vt:lpstr>
      <vt:lpstr>Century Gothic</vt:lpstr>
      <vt:lpstr>Courier New</vt:lpstr>
      <vt:lpstr>Wingdings</vt:lpstr>
      <vt:lpstr>Siatka</vt:lpstr>
      <vt:lpstr>Reklama </vt:lpstr>
      <vt:lpstr>Spis Treści</vt:lpstr>
      <vt:lpstr>Wprowadzenie</vt:lpstr>
      <vt:lpstr>Prezentacja programu PowerPoint</vt:lpstr>
      <vt:lpstr>WPROWADZENIE</vt:lpstr>
      <vt:lpstr>wprowadzenie</vt:lpstr>
      <vt:lpstr>wprowadzenie</vt:lpstr>
      <vt:lpstr>zadanie</vt:lpstr>
      <vt:lpstr>Zadania</vt:lpstr>
      <vt:lpstr>Zadania</vt:lpstr>
      <vt:lpstr>Zadania </vt:lpstr>
      <vt:lpstr>Zadania</vt:lpstr>
      <vt:lpstr>proces</vt:lpstr>
      <vt:lpstr>Proces - plan działania</vt:lpstr>
      <vt:lpstr>Proces - plan działania</vt:lpstr>
      <vt:lpstr>Proces - plan działania</vt:lpstr>
      <vt:lpstr>Źródła</vt:lpstr>
      <vt:lpstr>Źródła </vt:lpstr>
      <vt:lpstr>Ewaluacja</vt:lpstr>
      <vt:lpstr>Ewaluacja</vt:lpstr>
      <vt:lpstr>Ewaluacja- ocena</vt:lpstr>
      <vt:lpstr>konkluzja</vt:lpstr>
      <vt:lpstr>konkluzja</vt:lpstr>
      <vt:lpstr>Poradnik dla nauczyciela</vt:lpstr>
      <vt:lpstr>Poradnik dla nauczyciela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Reklama</dc:title>
  <dc:creator>Bobro</dc:creator>
  <cp:lastModifiedBy>Anna Basta</cp:lastModifiedBy>
  <cp:revision>124</cp:revision>
  <dcterms:created xsi:type="dcterms:W3CDTF">2018-03-12T14:54:07Z</dcterms:created>
  <dcterms:modified xsi:type="dcterms:W3CDTF">2020-01-16T23:29:39Z</dcterms:modified>
</cp:coreProperties>
</file>