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6" r:id="rId8"/>
    <p:sldId id="277" r:id="rId9"/>
    <p:sldId id="278" r:id="rId10"/>
    <p:sldId id="279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74" r:id="rId19"/>
    <p:sldId id="273" r:id="rId20"/>
    <p:sldId id="269" r:id="rId21"/>
    <p:sldId id="270" r:id="rId22"/>
    <p:sldId id="271" r:id="rId23"/>
    <p:sldId id="272" r:id="rId24"/>
  </p:sldIdLst>
  <p:sldSz cx="9144000" cy="6858000" type="screen4x3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9" d="100"/>
          <a:sy n="89" d="100"/>
        </p:scale>
        <p:origin x="1771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61E01-F5BD-4318-9319-B934B78659ED}" type="datetimeFigureOut">
              <a:rPr lang="pl-PL" smtClean="0"/>
              <a:t>20.01.2020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4CC6C-D242-4E56-AAB5-D2A627F440F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0783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61E01-F5BD-4318-9319-B934B78659ED}" type="datetimeFigureOut">
              <a:rPr lang="pl-PL" smtClean="0"/>
              <a:t>20.01.2020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4CC6C-D242-4E56-AAB5-D2A627F440F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90569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61E01-F5BD-4318-9319-B934B78659ED}" type="datetimeFigureOut">
              <a:rPr lang="pl-PL" smtClean="0"/>
              <a:t>20.01.2020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4CC6C-D242-4E56-AAB5-D2A627F440F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50116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61E01-F5BD-4318-9319-B934B78659ED}" type="datetimeFigureOut">
              <a:rPr lang="pl-PL" smtClean="0"/>
              <a:t>20.01.2020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4CC6C-D242-4E56-AAB5-D2A627F440F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68193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61E01-F5BD-4318-9319-B934B78659ED}" type="datetimeFigureOut">
              <a:rPr lang="pl-PL" smtClean="0"/>
              <a:t>20.01.2020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4CC6C-D242-4E56-AAB5-D2A627F440F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81338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61E01-F5BD-4318-9319-B934B78659ED}" type="datetimeFigureOut">
              <a:rPr lang="pl-PL" smtClean="0"/>
              <a:t>20.01.2020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4CC6C-D242-4E56-AAB5-D2A627F440F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5357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61E01-F5BD-4318-9319-B934B78659ED}" type="datetimeFigureOut">
              <a:rPr lang="pl-PL" smtClean="0"/>
              <a:t>20.01.2020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4CC6C-D242-4E56-AAB5-D2A627F440F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56871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61E01-F5BD-4318-9319-B934B78659ED}" type="datetimeFigureOut">
              <a:rPr lang="pl-PL" smtClean="0"/>
              <a:t>20.01.2020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4CC6C-D242-4E56-AAB5-D2A627F440F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82511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61E01-F5BD-4318-9319-B934B78659ED}" type="datetimeFigureOut">
              <a:rPr lang="pl-PL" smtClean="0"/>
              <a:t>20.01.2020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4CC6C-D242-4E56-AAB5-D2A627F440F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15867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61E01-F5BD-4318-9319-B934B78659ED}" type="datetimeFigureOut">
              <a:rPr lang="pl-PL" smtClean="0"/>
              <a:t>20.01.2020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4CC6C-D242-4E56-AAB5-D2A627F440F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77277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61E01-F5BD-4318-9319-B934B78659ED}" type="datetimeFigureOut">
              <a:rPr lang="pl-PL" smtClean="0"/>
              <a:t>20.01.2020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4CC6C-D242-4E56-AAB5-D2A627F440F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2235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D61E01-F5BD-4318-9319-B934B78659ED}" type="datetimeFigureOut">
              <a:rPr lang="pl-PL" smtClean="0"/>
              <a:t>20.01.2020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C4CC6C-D242-4E56-AAB5-D2A627F440F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07842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c98Sqk6vmsg" TargetMode="External"/><Relationship Id="rId2" Type="http://schemas.openxmlformats.org/officeDocument/2006/relationships/hyperlink" Target="http://www.astronomia.biz.pl/uklad_sloneczny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uklads.strefa.pl/strona/pie.html" TargetMode="External"/><Relationship Id="rId5" Type="http://schemas.openxmlformats.org/officeDocument/2006/relationships/hyperlink" Target="http://www.szkolnictwo.pl/szukaj,Powstanie_i_ewolucja_Uk%C5%82adu_S%C5%82onecznego" TargetMode="External"/><Relationship Id="rId4" Type="http://schemas.openxmlformats.org/officeDocument/2006/relationships/hyperlink" Target="https://www.youtube.com/watch?v=aU37zuvW1bA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Or7AfKd1HTk" TargetMode="External"/><Relationship Id="rId2" Type="http://schemas.openxmlformats.org/officeDocument/2006/relationships/hyperlink" Target="http://astro.ia.uz.zgora.pl/others/solar_system/site/planety_karlowate/planety_karlowate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szkolnictwo.pl/szukaj,Py%C5%82_kosmiczny" TargetMode="External"/><Relationship Id="rId5" Type="http://schemas.openxmlformats.org/officeDocument/2006/relationships/hyperlink" Target="https://www.google.pl/search?q=py%C5%82+kosmiczny&amp;client=firefox-b-ab&amp;tbm=isch&amp;tbo=u&amp;source=univ&amp;sa=X&amp;ved=0ahUKEwjM0umPnrrSAhUhJsAKHVGuDvMQsAQINw&amp;biw=1366&amp;bih=610" TargetMode="External"/><Relationship Id="rId4" Type="http://schemas.openxmlformats.org/officeDocument/2006/relationships/hyperlink" Target="https://www.youtube.com/watch?v=KHZjW0YMlVc" TargetMode="Externa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://astro.ia.uz.zgora.pl/~tygrysek/site/planety/mars/mars.html" TargetMode="External"/><Relationship Id="rId13" Type="http://schemas.openxmlformats.org/officeDocument/2006/relationships/hyperlink" Target="https://www.youtube.com/watch?v=XQC4NqmE87M" TargetMode="External"/><Relationship Id="rId3" Type="http://schemas.openxmlformats.org/officeDocument/2006/relationships/hyperlink" Target="http://almukantarat.pl/wiedza/08meteory/" TargetMode="External"/><Relationship Id="rId7" Type="http://schemas.openxmlformats.org/officeDocument/2006/relationships/hyperlink" Target="http://astro.jasiu.pl/planety/ziemia.htm" TargetMode="External"/><Relationship Id="rId12" Type="http://schemas.openxmlformats.org/officeDocument/2006/relationships/hyperlink" Target="http://astro.ia.uz.zgora.pl/~tygrysek/site/planety/uran/uran.html" TargetMode="External"/><Relationship Id="rId2" Type="http://schemas.openxmlformats.org/officeDocument/2006/relationships/hyperlink" Target="https://www.bryk.pl/wypracowania/fizyka/wszech%C5%9Bwiat_i_cia%C5%82a_niebieskie/13495-meteoroidy_meteory_i_meteoryty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kosmos.edu.pl/planety/" TargetMode="External"/><Relationship Id="rId11" Type="http://schemas.openxmlformats.org/officeDocument/2006/relationships/hyperlink" Target="https://www.youtube.com/watch?v=mB41zeih2Kk" TargetMode="External"/><Relationship Id="rId5" Type="http://schemas.openxmlformats.org/officeDocument/2006/relationships/hyperlink" Target="http://dracul.kill.pl/~bielu/astronomia/wenus/wenus.htm" TargetMode="External"/><Relationship Id="rId10" Type="http://schemas.openxmlformats.org/officeDocument/2006/relationships/hyperlink" Target="http://dracul.kill.pl/~bielu/astronomia/jowisz/jowisz.htm" TargetMode="External"/><Relationship Id="rId4" Type="http://schemas.openxmlformats.org/officeDocument/2006/relationships/hyperlink" Target="http://odkrywcyplanet.pl/" TargetMode="External"/><Relationship Id="rId9" Type="http://schemas.openxmlformats.org/officeDocument/2006/relationships/hyperlink" Target="https://www.youtube.com/watch?v=aQLcCd8VKTk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7249" y="4077072"/>
            <a:ext cx="6400800" cy="1752600"/>
          </a:xfrm>
        </p:spPr>
        <p:txBody>
          <a:bodyPr>
            <a:normAutofit fontScale="25000" lnSpcReduction="20000"/>
          </a:bodyPr>
          <a:lstStyle/>
          <a:p>
            <a:r>
              <a:rPr lang="pl-PL" sz="6500" b="1" dirty="0">
                <a:solidFill>
                  <a:srgbClr val="000000"/>
                </a:solidFill>
                <a:effectLst>
                  <a:outerShdw dist="17961" dir="2700000">
                    <a:scrgbClr r="0" g="0" b="0"/>
                  </a:outerShdw>
                </a:effectLst>
              </a:rPr>
              <a:t>UKŁAD SŁONECZNY</a:t>
            </a:r>
            <a:br>
              <a:rPr lang="pl-PL" sz="6500" b="1" dirty="0">
                <a:solidFill>
                  <a:srgbClr val="000000"/>
                </a:solidFill>
                <a:effectLst>
                  <a:outerShdw dist="17961" dir="2700000">
                    <a:scrgbClr r="0" g="0" b="0"/>
                  </a:outerShdw>
                </a:effectLst>
              </a:rPr>
            </a:br>
            <a:r>
              <a:rPr lang="pl-PL" sz="4000" b="1" dirty="0">
                <a:solidFill>
                  <a:srgbClr val="000000"/>
                </a:solidFill>
              </a:rPr>
              <a:t/>
            </a:r>
            <a:br>
              <a:rPr lang="pl-PL" sz="4000" b="1" dirty="0">
                <a:solidFill>
                  <a:srgbClr val="000000"/>
                </a:solidFill>
              </a:rPr>
            </a:br>
            <a:r>
              <a:rPr lang="pl-PL" sz="4300" b="1" dirty="0">
                <a:solidFill>
                  <a:srgbClr val="000000"/>
                </a:solidFill>
              </a:rPr>
              <a:t/>
            </a:r>
            <a:br>
              <a:rPr lang="pl-PL" sz="4300" b="1" dirty="0">
                <a:solidFill>
                  <a:srgbClr val="000000"/>
                </a:solidFill>
              </a:rPr>
            </a:br>
            <a:r>
              <a:rPr lang="pl-PL" sz="5600" b="1" dirty="0">
                <a:solidFill>
                  <a:srgbClr val="000000"/>
                </a:solidFill>
              </a:rPr>
              <a:t> Web Quest jest przeznaczony dla I klasy gimnazjum.</a:t>
            </a:r>
          </a:p>
          <a:p>
            <a:r>
              <a:rPr lang="pl-PL" sz="5600" b="1" dirty="0">
                <a:solidFill>
                  <a:srgbClr val="000000"/>
                </a:solidFill>
              </a:rPr>
              <a:t>Cel: utrwalenie wiadomości o działaniu Układu Słonecznego,</a:t>
            </a:r>
          </a:p>
          <a:p>
            <a:r>
              <a:rPr lang="pl-PL" sz="5600" b="1" dirty="0">
                <a:solidFill>
                  <a:srgbClr val="000000"/>
                </a:solidFill>
              </a:rPr>
              <a:t> wzbudzenie zainteresowań uczniów kosmosem, zdobycie nowych informacji.</a:t>
            </a:r>
          </a:p>
          <a:p>
            <a:endParaRPr lang="pl-PL" sz="5600" b="1" dirty="0">
              <a:solidFill>
                <a:srgbClr val="000000"/>
              </a:solidFill>
            </a:endParaRPr>
          </a:p>
          <a:p>
            <a:r>
              <a:rPr lang="pl-PL" sz="5600" b="1" dirty="0">
                <a:solidFill>
                  <a:srgbClr val="000000"/>
                </a:solidFill>
              </a:rPr>
              <a:t/>
            </a:r>
            <a:br>
              <a:rPr lang="pl-PL" sz="5600" b="1" dirty="0">
                <a:solidFill>
                  <a:srgbClr val="000000"/>
                </a:solidFill>
              </a:rPr>
            </a:br>
            <a:r>
              <a:rPr lang="pl-PL" sz="5600" b="1" dirty="0">
                <a:solidFill>
                  <a:srgbClr val="000000"/>
                </a:solidFill>
              </a:rPr>
              <a:t>Autorem projektu jest: Joanna Lemirowska - Wronka</a:t>
            </a:r>
            <a:r>
              <a:rPr lang="pl-PL" b="1" dirty="0">
                <a:solidFill>
                  <a:srgbClr val="000000"/>
                </a:solidFill>
                <a:latin typeface="Comic Sans MS" pitchFamily="66"/>
              </a:rPr>
              <a:t/>
            </a:r>
            <a:br>
              <a:rPr lang="pl-PL" b="1" dirty="0">
                <a:solidFill>
                  <a:srgbClr val="000000"/>
                </a:solidFill>
                <a:latin typeface="Comic Sans MS" pitchFamily="66"/>
              </a:rPr>
            </a:br>
            <a:endParaRPr lang="pl-P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2060848"/>
            <a:ext cx="3204356" cy="19226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Obraz 3">
            <a:extLst>
              <a:ext uri="{FF2B5EF4-FFF2-40B4-BE49-F238E27FC236}">
                <a16:creationId xmlns:a16="http://schemas.microsoft.com/office/drawing/2014/main" xmlns="" id="{012B8FD3-04A1-47B6-BAD4-3E143FC007E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9" y="0"/>
            <a:ext cx="9144000" cy="1877232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480" y="6300788"/>
            <a:ext cx="1743075" cy="55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58916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2591586"/>
              </p:ext>
            </p:extLst>
          </p:nvPr>
        </p:nvGraphicFramePr>
        <p:xfrm>
          <a:off x="539552" y="404664"/>
          <a:ext cx="8208912" cy="32083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089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solidFill>
                            <a:schemeClr val="bg2"/>
                          </a:solidFill>
                        </a:rPr>
                        <a:t>4 tydzień – plan pracy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36104">
                <a:tc>
                  <a:txBody>
                    <a:bodyPr/>
                    <a:lstStyle/>
                    <a:p>
                      <a:pPr marL="285750" indent="-285750" algn="just">
                        <a:buFont typeface="Arial" pitchFamily="34" charset="0"/>
                        <a:buChar char="•"/>
                      </a:pPr>
                      <a:r>
                        <a:rPr lang="pl-PL" dirty="0"/>
                        <a:t>Wprowadzenie</a:t>
                      </a:r>
                      <a:r>
                        <a:rPr lang="pl-PL" baseline="0" dirty="0"/>
                        <a:t> standardów projektowania plakatu – określenie wielkości </a:t>
                      </a:r>
                      <a:br>
                        <a:rPr lang="pl-PL" baseline="0" dirty="0"/>
                      </a:br>
                      <a:r>
                        <a:rPr lang="pl-PL" baseline="0" dirty="0"/>
                        <a:t>i kolorystyki napisów, ilustracji.</a:t>
                      </a:r>
                    </a:p>
                    <a:p>
                      <a:pPr marL="285750" indent="-285750" algn="just">
                        <a:buFont typeface="Arial" pitchFamily="34" charset="0"/>
                        <a:buChar char="•"/>
                      </a:pPr>
                      <a:r>
                        <a:rPr lang="pl-PL" baseline="0" dirty="0"/>
                        <a:t>Wykonanie plakatu przez grupy.</a:t>
                      </a:r>
                    </a:p>
                    <a:p>
                      <a:pPr marL="285750" marR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pl-PL" baseline="0" dirty="0"/>
                        <a:t> </a:t>
                      </a:r>
                      <a:r>
                        <a:rPr lang="pl-PL" dirty="0"/>
                        <a:t>Wprowadzenie</a:t>
                      </a:r>
                      <a:r>
                        <a:rPr lang="pl-PL" baseline="0" dirty="0"/>
                        <a:t> standardów projektowania kart planet – określenie wielkości </a:t>
                      </a:r>
                      <a:br>
                        <a:rPr lang="pl-PL" baseline="0" dirty="0"/>
                      </a:br>
                      <a:r>
                        <a:rPr lang="pl-PL" baseline="0" dirty="0"/>
                        <a:t>i kolorystyki napisów, ilustracji.</a:t>
                      </a:r>
                    </a:p>
                    <a:p>
                      <a:pPr marL="285750" marR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pl-PL" baseline="0" dirty="0"/>
                        <a:t>Wykonanie kart planet.</a:t>
                      </a:r>
                    </a:p>
                    <a:p>
                      <a:pPr marL="285750" marR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pl-PL" baseline="0" dirty="0"/>
                        <a:t>Zaprezentowanie wykorzystania kart planet na lekcji geografii.</a:t>
                      </a:r>
                    </a:p>
                    <a:p>
                      <a:pPr marL="285750" marR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pl-PL" baseline="0" dirty="0"/>
                    </a:p>
                    <a:p>
                      <a:pPr marL="285750" indent="-285750" algn="just">
                        <a:buFont typeface="Arial" pitchFamily="34" charset="0"/>
                        <a:buChar char="•"/>
                      </a:pPr>
                      <a:endParaRPr lang="pl-PL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3" name="pole tekstowe 2"/>
          <p:cNvSpPr txBox="1"/>
          <p:nvPr/>
        </p:nvSpPr>
        <p:spPr>
          <a:xfrm>
            <a:off x="539552" y="4149080"/>
            <a:ext cx="82089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itchFamily="34" charset="0"/>
              <a:buChar char="•"/>
              <a:defRPr/>
            </a:pPr>
            <a:r>
              <a:rPr lang="pl-PL" dirty="0">
                <a:solidFill>
                  <a:srgbClr val="FF0000"/>
                </a:solidFill>
              </a:rPr>
              <a:t>Można by też zasugerować:</a:t>
            </a:r>
          </a:p>
          <a:p>
            <a:pPr marL="285750" indent="-285750" algn="just">
              <a:buFont typeface="Arial" pitchFamily="34" charset="0"/>
              <a:buChar char="•"/>
              <a:defRPr/>
            </a:pPr>
            <a:r>
              <a:rPr lang="pl-PL" dirty="0"/>
              <a:t>Zrobić listę pytań bez odpowiedzi. /po prezentacji lub w czasie przygotowywania informacji, pokazać, że nie można od razu </a:t>
            </a:r>
            <a:r>
              <a:rPr lang="pl-PL"/>
              <a:t>wszystkiego wiedzieć/</a:t>
            </a:r>
            <a:endParaRPr lang="pl-PL" dirty="0"/>
          </a:p>
          <a:p>
            <a:pPr marL="285750" indent="-285750" algn="just">
              <a:buFont typeface="Arial" pitchFamily="34" charset="0"/>
              <a:buChar char="•"/>
              <a:defRPr/>
            </a:pPr>
            <a:r>
              <a:rPr lang="pl-PL" dirty="0"/>
              <a:t>Ocena przez uczniów informacji zawartych w prezentacji – ankieta.</a:t>
            </a:r>
          </a:p>
          <a:p>
            <a:pPr marL="285750" indent="-285750" algn="just">
              <a:buFont typeface="Arial" pitchFamily="34" charset="0"/>
              <a:buChar char="•"/>
              <a:defRPr/>
            </a:pPr>
            <a:r>
              <a:rPr lang="pl-PL" dirty="0"/>
              <a:t>Podsumowanie – wady i zalety pracy metodą </a:t>
            </a:r>
            <a:r>
              <a:rPr lang="pl-PL" dirty="0" err="1"/>
              <a:t>WebQuest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067457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pl-PL" dirty="0"/>
              <a:t>Proces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85000" lnSpcReduction="10000"/>
          </a:bodyPr>
          <a:lstStyle/>
          <a:p>
            <a:r>
              <a:rPr lang="pl-PL" dirty="0"/>
              <a:t>Na przygotowanie prezentacji uczniowie mają tydzień (lub dwa tygodnie – w zależności od liczby uczniów w klasie oraz ich sprawności intelektualnej) i przynoszą je na zajęcia z geografii. Mogą podzielić między sobą zagadnienia, by potem złączyć w całość prezentację.</a:t>
            </a:r>
          </a:p>
          <a:p>
            <a:r>
              <a:rPr lang="pl-PL" dirty="0"/>
              <a:t>Każda grupa przedstawia swoją prezentację, aby podzielić się z pozostałymi uczniami zdobytymi informacjami. Nauczyciel zadaje pytania sprawdzające. Następnie obie prezentacje zostają połączone w jedną całość.</a:t>
            </a:r>
          </a:p>
          <a:p>
            <a:pPr marL="0" indent="0">
              <a:buNone/>
            </a:pPr>
            <a:r>
              <a:rPr lang="pl-PL" sz="1600" dirty="0">
                <a:solidFill>
                  <a:srgbClr val="C00000"/>
                </a:solidFill>
              </a:rPr>
              <a:t>Tydzień to za mało, materiał obszerny.  Żeby dobrze to zrobić musi być więcej czasu. To jest na str. 6</a:t>
            </a:r>
          </a:p>
        </p:txBody>
      </p:sp>
    </p:spTree>
    <p:extLst>
      <p:ext uri="{BB962C8B-B14F-4D97-AF65-F5344CB8AC3E}">
        <p14:creationId xmlns:p14="http://schemas.microsoft.com/office/powerpoint/2010/main" val="21704349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pl-PL" dirty="0"/>
              <a:t>PROCES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pl-PL" dirty="0"/>
              <a:t>Na kolejnej lekcji </a:t>
            </a:r>
            <a:r>
              <a:rPr lang="pl-PL" dirty="0">
                <a:solidFill>
                  <a:srgbClr val="C00000"/>
                </a:solidFill>
              </a:rPr>
              <a:t>jakiej? </a:t>
            </a:r>
            <a:r>
              <a:rPr lang="pl-PL" dirty="0"/>
              <a:t>wszyscy uczniowie tworzą wspólnie plakat na kartce A3 przedstawiający Układ Słoneczny. Do zrobienia plakatu można wykorzystać dowolne materiały (które przynoszą uczniowie) i dowolną technikę. Można użyć: tkanin, nici, wełny, sznurka, waty, drucików przyklejanych taśmą klejącą, gazet, papieru, farb, kredek, itp.).</a:t>
            </a:r>
          </a:p>
          <a:p>
            <a:r>
              <a:rPr lang="pl-PL" sz="1200" dirty="0">
                <a:solidFill>
                  <a:srgbClr val="C00000"/>
                </a:solidFill>
              </a:rPr>
              <a:t>Jest to na str.6</a:t>
            </a:r>
          </a:p>
        </p:txBody>
      </p:sp>
    </p:spTree>
    <p:extLst>
      <p:ext uri="{BB962C8B-B14F-4D97-AF65-F5344CB8AC3E}">
        <p14:creationId xmlns:p14="http://schemas.microsoft.com/office/powerpoint/2010/main" val="2888743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5240" cy="850106"/>
          </a:xfrm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pl-PL" dirty="0"/>
              <a:t>PROCES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268760"/>
            <a:ext cx="8291264" cy="4857403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1900" dirty="0"/>
              <a:t>Informacji potrzebnych do przygotowania zadania szukajcie w podanych stronach internetowych lub innych wam znanych.</a:t>
            </a:r>
          </a:p>
          <a:p>
            <a:pPr marL="0" indent="0" algn="just">
              <a:buNone/>
            </a:pPr>
            <a:endParaRPr lang="pl-PL" sz="1900" b="1" dirty="0"/>
          </a:p>
          <a:p>
            <a:pPr marL="0" indent="0" algn="just">
              <a:buNone/>
            </a:pPr>
            <a:r>
              <a:rPr lang="pl-PL" sz="1900" b="1" dirty="0"/>
              <a:t>Pamiętajcie, aby w Waszych pracach zamieścić:</a:t>
            </a:r>
          </a:p>
          <a:p>
            <a:pPr lvl="0" algn="just">
              <a:buNone/>
            </a:pPr>
            <a:r>
              <a:rPr lang="pl-PL" sz="1900" dirty="0"/>
              <a:t>1. Tytuł/ Temat.</a:t>
            </a:r>
          </a:p>
          <a:p>
            <a:pPr lvl="0" algn="just">
              <a:buNone/>
            </a:pPr>
            <a:r>
              <a:rPr lang="pl-PL" sz="1900" dirty="0"/>
              <a:t>2. Imiona  i nazwiska uczniów, którzy ją przygotowywali.</a:t>
            </a:r>
          </a:p>
          <a:p>
            <a:pPr lvl="0" algn="just">
              <a:buNone/>
            </a:pPr>
            <a:r>
              <a:rPr lang="pl-PL" sz="1900" dirty="0"/>
              <a:t>3. Informacje  w ciekawej, estetycznej, wyczerpującej, różnorodnej formie. Użyjcie Waszej wyobraźni i umiejętności.</a:t>
            </a:r>
          </a:p>
          <a:p>
            <a:pPr lvl="0" algn="just">
              <a:buNone/>
            </a:pPr>
            <a:r>
              <a:rPr lang="pl-PL" sz="1900" dirty="0"/>
              <a:t>4. Każda grupa samodzielnie prezentuje klasie swoją pracę.</a:t>
            </a:r>
          </a:p>
          <a:p>
            <a:pPr lvl="0" algn="just">
              <a:buNone/>
            </a:pPr>
            <a:endParaRPr lang="pl-PL" sz="2100" dirty="0"/>
          </a:p>
          <a:p>
            <a:pPr lvl="0" algn="ctr">
              <a:buNone/>
            </a:pPr>
            <a:r>
              <a:rPr lang="pl-PL" sz="2100" b="1" dirty="0"/>
              <a:t>Pamiętajcie, by pracować zgodnie z wytycznymi.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159078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pl-PL" dirty="0"/>
              <a:t>ŹRÓDŁA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solidFill>
            <a:schemeClr val="bg2">
              <a:lumMod val="90000"/>
            </a:schemeClr>
          </a:solidFill>
        </p:spPr>
        <p:txBody>
          <a:bodyPr>
            <a:normAutofit fontScale="32500" lnSpcReduction="20000"/>
          </a:bodyPr>
          <a:lstStyle/>
          <a:p>
            <a:pPr algn="just"/>
            <a:r>
              <a:rPr lang="pl-PL" sz="1700" b="1" dirty="0"/>
              <a:t>Wydawnictwa:</a:t>
            </a:r>
            <a:endParaRPr lang="pl-PL" sz="1700" dirty="0"/>
          </a:p>
          <a:p>
            <a:pPr marL="0" indent="0" algn="just">
              <a:buNone/>
            </a:pPr>
            <a:r>
              <a:rPr lang="pl-PL" sz="1700" dirty="0"/>
              <a:t>„Encyklopedia PWN – Geografia” </a:t>
            </a:r>
          </a:p>
          <a:p>
            <a:pPr marL="0" indent="0" algn="just">
              <a:buNone/>
            </a:pPr>
            <a:r>
              <a:rPr lang="pl-PL" sz="1700" dirty="0"/>
              <a:t>„Encyklopedia Szkolna – Wszechświat” </a:t>
            </a:r>
            <a:r>
              <a:rPr lang="pl-PL" sz="1700" dirty="0" err="1"/>
              <a:t>Larousse</a:t>
            </a:r>
            <a:r>
              <a:rPr lang="pl-PL" sz="1700" dirty="0"/>
              <a:t>, 1996</a:t>
            </a:r>
            <a:br>
              <a:rPr lang="pl-PL" sz="1700" dirty="0"/>
            </a:br>
            <a:r>
              <a:rPr lang="pl-PL" sz="1700" dirty="0"/>
              <a:t>„Ziemia” D. Elsom, DEBIT 2000</a:t>
            </a:r>
            <a:br>
              <a:rPr lang="pl-PL" sz="1700" dirty="0"/>
            </a:br>
            <a:r>
              <a:rPr lang="pl-PL" sz="1700" dirty="0"/>
              <a:t>„Świat Bez Tajemnic. Słońce, Gwiazdy, Planety” J. </a:t>
            </a:r>
            <a:r>
              <a:rPr lang="pl-PL" sz="1700" dirty="0" err="1"/>
              <a:t>Gaff</a:t>
            </a:r>
            <a:r>
              <a:rPr lang="pl-PL" sz="1700" dirty="0"/>
              <a:t>, Polska Oficyna Wydawnicza 1990 </a:t>
            </a:r>
          </a:p>
          <a:p>
            <a:pPr algn="just"/>
            <a:r>
              <a:rPr lang="pl-PL" sz="1700" dirty="0"/>
              <a:t>https://pl.wikipedia.org</a:t>
            </a:r>
          </a:p>
          <a:p>
            <a:pPr algn="just"/>
            <a:r>
              <a:rPr lang="pl-PL" sz="1700" dirty="0">
                <a:hlinkClick r:id="rId2"/>
              </a:rPr>
              <a:t>http://www.astronomia.biz.pl/uklad_sloneczny.html</a:t>
            </a:r>
            <a:endParaRPr lang="pl-PL" sz="1700" dirty="0"/>
          </a:p>
          <a:p>
            <a:pPr algn="just"/>
            <a:r>
              <a:rPr lang="pl-PL" sz="1700" dirty="0">
                <a:hlinkClick r:id="rId3"/>
              </a:rPr>
              <a:t>https://www.youtube.com/watch?v=c98Sqk6vmsg</a:t>
            </a:r>
            <a:endParaRPr lang="pl-PL" sz="1700" dirty="0"/>
          </a:p>
          <a:p>
            <a:pPr algn="just"/>
            <a:r>
              <a:rPr lang="pl-PL" sz="1700" dirty="0">
                <a:hlinkClick r:id="rId4"/>
              </a:rPr>
              <a:t>https://www.youtube.com/watch?v=aU37zuvW1bA</a:t>
            </a:r>
            <a:endParaRPr lang="pl-PL" sz="1700" dirty="0"/>
          </a:p>
          <a:p>
            <a:pPr algn="just"/>
            <a:r>
              <a:rPr lang="pl-PL" sz="1700" dirty="0">
                <a:hlinkClick r:id="rId5"/>
              </a:rPr>
              <a:t>http://www.szkolnictwo.pl/szukaj,Powstanie_i_ewolucja_Uk%C5%82adu_S%C5%82onecznego</a:t>
            </a:r>
            <a:endParaRPr lang="pl-PL" sz="1700" dirty="0"/>
          </a:p>
          <a:p>
            <a:pPr algn="just"/>
            <a:r>
              <a:rPr lang="pl-PL" sz="1700" dirty="0">
                <a:hlinkClick r:id="rId6"/>
              </a:rPr>
              <a:t>http://www.uklads.strefa.pl/strona/pie.html</a:t>
            </a:r>
            <a:endParaRPr lang="pl-PL" sz="1700" dirty="0"/>
          </a:p>
          <a:p>
            <a:pPr algn="just"/>
            <a:endParaRPr lang="pl-PL" sz="1700" dirty="0"/>
          </a:p>
          <a:p>
            <a:pPr algn="just"/>
            <a:endParaRPr lang="pl-PL" sz="1700" dirty="0"/>
          </a:p>
          <a:p>
            <a:pPr algn="just"/>
            <a:endParaRPr lang="pl-PL" sz="1700" dirty="0"/>
          </a:p>
          <a:p>
            <a:pPr algn="just"/>
            <a:endParaRPr lang="pl-PL" sz="1700" dirty="0"/>
          </a:p>
          <a:p>
            <a:pPr algn="just"/>
            <a:endParaRPr lang="pl-PL" sz="1700" dirty="0"/>
          </a:p>
          <a:p>
            <a:pPr marL="0" indent="0">
              <a:buNone/>
            </a:pPr>
            <a:r>
              <a:rPr lang="pl-PL" sz="4000" dirty="0"/>
              <a:t>Opisz, jakie źródła i zasoby będą konieczne/potrzebne/przydatne. Podstawą są źródła sieciowe (patrz ramka obok), jednak opisz tu możliwie różnorodne źródła i zasoby. Rozważ np.: </a:t>
            </a:r>
          </a:p>
          <a:p>
            <a:pPr marL="0" indent="0">
              <a:buNone/>
            </a:pPr>
            <a:r>
              <a:rPr lang="pl-PL" sz="4000" b="1" dirty="0"/>
              <a:t>źródła sieciowe</a:t>
            </a:r>
            <a:r>
              <a:rPr lang="pl-PL" sz="4000" dirty="0"/>
              <a:t> (strony internetowe, internetowe bazy danych, tu także internetowe metody komunikacji interaktywnej z ludźmi - ekspertami, świadkami </a:t>
            </a:r>
            <a:r>
              <a:rPr lang="pl-PL" sz="4000" dirty="0" err="1"/>
              <a:t>etc</a:t>
            </a:r>
            <a:r>
              <a:rPr lang="pl-PL" sz="4000" dirty="0"/>
              <a:t> - takie jak fora, e-mail, systemy konferencyjne; tu także sugestie co do metod poszukiwania innych stron - ich liczby, szczególnych cech, kryteriów przydatności); </a:t>
            </a:r>
          </a:p>
          <a:p>
            <a:pPr marL="0" lvl="0" indent="0">
              <a:buNone/>
            </a:pPr>
            <a:r>
              <a:rPr lang="pl-PL" sz="4000" b="1" dirty="0"/>
              <a:t>źródła i zasoby informatyczne </a:t>
            </a:r>
            <a:r>
              <a:rPr lang="pl-PL" sz="4000" b="1" dirty="0" err="1"/>
              <a:t>offline</a:t>
            </a:r>
            <a:r>
              <a:rPr lang="pl-PL" sz="4000" dirty="0"/>
              <a:t> (zalecane lub wymagane oprogramowanie używane w trakcie realizacji, dane </a:t>
            </a:r>
            <a:r>
              <a:rPr lang="pl-PL" sz="4000" dirty="0" err="1"/>
              <a:t>offline</a:t>
            </a:r>
            <a:r>
              <a:rPr lang="pl-PL" sz="4000" dirty="0"/>
              <a:t> - na dyskach, np. filmy wideo, bazy danych; tu także np. wyszukiwarka książek w szkolnej bibliotece);</a:t>
            </a:r>
          </a:p>
          <a:p>
            <a:pPr marL="0" lvl="0" indent="0">
              <a:buNone/>
            </a:pPr>
            <a:r>
              <a:rPr lang="pl-PL" sz="4000" b="1" dirty="0"/>
              <a:t>źródła multimedialne</a:t>
            </a:r>
            <a:r>
              <a:rPr lang="pl-PL" sz="4000" dirty="0"/>
              <a:t> (zalecane filmy, materiały wideo i dźwiękowe);</a:t>
            </a:r>
          </a:p>
          <a:p>
            <a:pPr marL="0" lvl="0" indent="0">
              <a:buNone/>
            </a:pPr>
            <a:r>
              <a:rPr lang="pl-PL" sz="4000" b="1" dirty="0"/>
              <a:t>źródła książkowe</a:t>
            </a:r>
            <a:r>
              <a:rPr lang="pl-PL" sz="4000" dirty="0"/>
              <a:t> (zalecane książki, periodyki, podręczniki szkolne);</a:t>
            </a:r>
          </a:p>
          <a:p>
            <a:pPr marL="0" lvl="0" indent="0">
              <a:buNone/>
            </a:pPr>
            <a:r>
              <a:rPr lang="pl-PL" sz="4000" b="1" dirty="0"/>
              <a:t>inne źródła</a:t>
            </a:r>
            <a:r>
              <a:rPr lang="pl-PL" sz="4000" dirty="0"/>
              <a:t> (np. osobowe - wywiad, </a:t>
            </a:r>
            <a:r>
              <a:rPr lang="pl-PL" sz="4000" dirty="0" err="1"/>
              <a:t>telewywiad</a:t>
            </a:r>
            <a:r>
              <a:rPr lang="pl-PL" sz="4000" dirty="0"/>
              <a:t>, ankieta etc.);</a:t>
            </a:r>
          </a:p>
          <a:p>
            <a:pPr marL="0" lvl="0" indent="0">
              <a:buNone/>
            </a:pPr>
            <a:r>
              <a:rPr lang="pl-PL" sz="4000" b="1" dirty="0"/>
              <a:t>zasoby ludzkie </a:t>
            </a:r>
            <a:r>
              <a:rPr lang="pl-PL" sz="4000" dirty="0"/>
              <a:t>(nauczyciel - opiekun, ew. inni nauczyciele, inne osoby wspierające, sugestie co do ich doboru i </a:t>
            </a:r>
            <a:r>
              <a:rPr lang="pl-PL" sz="5500" dirty="0"/>
              <a:t>liczebności, inni partnerzy - muzeum, tu także ew. adresy e-mail nauczycieli godzących się na pomoc tą drogą);</a:t>
            </a:r>
          </a:p>
          <a:p>
            <a:pPr marL="0" indent="0">
              <a:buNone/>
            </a:pPr>
            <a:r>
              <a:rPr lang="pl-PL" sz="5500" b="1" dirty="0"/>
              <a:t>inne zasoby </a:t>
            </a:r>
            <a:r>
              <a:rPr lang="pl-PL" sz="5500" dirty="0"/>
              <a:t>(materialne - np. pomieszczenia, materiały, doświadczalne - np. wycieczka, wizyta, eksperyment etc.).</a:t>
            </a:r>
          </a:p>
        </p:txBody>
      </p:sp>
    </p:spTree>
    <p:extLst>
      <p:ext uri="{BB962C8B-B14F-4D97-AF65-F5344CB8AC3E}">
        <p14:creationId xmlns:p14="http://schemas.microsoft.com/office/powerpoint/2010/main" val="41941377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pl-PL" dirty="0"/>
              <a:t>ŹRÓDŁA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r>
              <a:rPr lang="pl-PL" sz="1800" dirty="0">
                <a:hlinkClick r:id="rId2"/>
              </a:rPr>
              <a:t>http://astro.ia.uz.zgora.pl/others/solar_system/site/planety_karlowate/planety_karlowate.html</a:t>
            </a:r>
            <a:endParaRPr lang="pl-PL" sz="1800" dirty="0"/>
          </a:p>
          <a:p>
            <a:r>
              <a:rPr lang="pl-PL" sz="1800" dirty="0">
                <a:hlinkClick r:id="rId3"/>
              </a:rPr>
              <a:t>https://www.youtube.com/watch?v=Or7AfKd1HTk</a:t>
            </a:r>
            <a:endParaRPr lang="pl-PL" sz="1800" dirty="0"/>
          </a:p>
          <a:p>
            <a:r>
              <a:rPr lang="pl-PL" sz="1800" dirty="0">
                <a:hlinkClick r:id="rId4"/>
              </a:rPr>
              <a:t>https://www.youtube.com/watch?v=KHZjW0YMlVc</a:t>
            </a:r>
            <a:endParaRPr lang="pl-PL" sz="1800" dirty="0"/>
          </a:p>
          <a:p>
            <a:r>
              <a:rPr lang="pl-PL" sz="1800" dirty="0">
                <a:hlinkClick r:id="rId5"/>
              </a:rPr>
              <a:t>https://www.google.pl/search?q=py%C5%82+kosmiczny&amp;client=firefox-b-ab&amp;tbm=isch&amp;tbo=u&amp;source=univ&amp;sa=X&amp;ved=0ahUKEwjM0umPnrrSAhUhJsAKHVGuDvMQsAQINw&amp;biw=1366&amp;bih=610</a:t>
            </a:r>
            <a:endParaRPr lang="pl-PL" sz="1800" dirty="0"/>
          </a:p>
          <a:p>
            <a:r>
              <a:rPr lang="pl-PL" sz="1800" dirty="0">
                <a:hlinkClick r:id="rId6"/>
              </a:rPr>
              <a:t>http://www.szkolnictwo.pl/szukaj,Py%C5%82_kosmiczny</a:t>
            </a:r>
            <a:endParaRPr lang="pl-PL" sz="1800" dirty="0"/>
          </a:p>
          <a:p>
            <a:r>
              <a:rPr lang="pl-PL" sz="1800" dirty="0"/>
              <a:t>https://www.youtube.com/watch?v=LpZ5zFew4Vk</a:t>
            </a:r>
          </a:p>
        </p:txBody>
      </p:sp>
    </p:spTree>
    <p:extLst>
      <p:ext uri="{BB962C8B-B14F-4D97-AF65-F5344CB8AC3E}">
        <p14:creationId xmlns:p14="http://schemas.microsoft.com/office/powerpoint/2010/main" val="8544687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pl-PL" dirty="0"/>
              <a:t>ŹRÓDŁA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196752"/>
            <a:ext cx="8219256" cy="4929411"/>
          </a:xfrm>
          <a:solidFill>
            <a:schemeClr val="bg2">
              <a:lumMod val="90000"/>
            </a:schemeClr>
          </a:solidFill>
        </p:spPr>
        <p:txBody>
          <a:bodyPr>
            <a:normAutofit fontScale="62500" lnSpcReduction="20000"/>
          </a:bodyPr>
          <a:lstStyle/>
          <a:p>
            <a:r>
              <a:rPr lang="pl-PL" dirty="0">
                <a:hlinkClick r:id="rId2"/>
              </a:rPr>
              <a:t>https://www.bryk.pl/wypracowania/fizyka/wszech%C5%9Bwiat_i_cia%C5%82a_niebieskie/13495-meteoroidy_meteory_i_meteoryty.html</a:t>
            </a:r>
            <a:endParaRPr lang="pl-PL" dirty="0"/>
          </a:p>
          <a:p>
            <a:r>
              <a:rPr lang="pl-PL" dirty="0">
                <a:hlinkClick r:id="rId3"/>
              </a:rPr>
              <a:t>http://almukantarat.pl/wiedza/08meteory/</a:t>
            </a:r>
            <a:endParaRPr lang="pl-PL" dirty="0"/>
          </a:p>
          <a:p>
            <a:r>
              <a:rPr lang="pl-PL" dirty="0"/>
              <a:t>Merkury, Wenus, Ziemia, Mars, Jowisz, Saturn, Uran, Neptun – Wikipedia</a:t>
            </a:r>
          </a:p>
          <a:p>
            <a:r>
              <a:rPr lang="pl-PL" dirty="0">
                <a:hlinkClick r:id="rId4"/>
              </a:rPr>
              <a:t>http://odkrywcyplanet.pl</a:t>
            </a:r>
            <a:endParaRPr lang="pl-PL" dirty="0"/>
          </a:p>
          <a:p>
            <a:r>
              <a:rPr lang="pl-PL" dirty="0">
                <a:hlinkClick r:id="rId5"/>
              </a:rPr>
              <a:t>http://dracul.kill.pl/~bielu/astronomia/wenus/wenus.htm</a:t>
            </a:r>
            <a:endParaRPr lang="pl-PL" dirty="0"/>
          </a:p>
          <a:p>
            <a:r>
              <a:rPr lang="pl-PL" dirty="0">
                <a:hlinkClick r:id="rId6"/>
              </a:rPr>
              <a:t>http://www.kosmos.edu.pl/planety/</a:t>
            </a:r>
            <a:endParaRPr lang="pl-PL" dirty="0"/>
          </a:p>
          <a:p>
            <a:r>
              <a:rPr lang="pl-PL" dirty="0">
                <a:hlinkClick r:id="rId7"/>
              </a:rPr>
              <a:t>http://astro.jasiu.pl/planety/ziemia.htm</a:t>
            </a:r>
            <a:endParaRPr lang="pl-PL" dirty="0"/>
          </a:p>
          <a:p>
            <a:r>
              <a:rPr lang="pl-PL" dirty="0">
                <a:hlinkClick r:id="rId8"/>
              </a:rPr>
              <a:t>http://astro.ia.uz.zgora.pl</a:t>
            </a:r>
            <a:endParaRPr lang="pl-PL" dirty="0"/>
          </a:p>
          <a:p>
            <a:r>
              <a:rPr lang="pl-PL" dirty="0">
                <a:hlinkClick r:id="rId9"/>
              </a:rPr>
              <a:t>https://www.youtube.com/watch?v=aQLcCd8VKTk</a:t>
            </a:r>
            <a:endParaRPr lang="pl-PL" dirty="0"/>
          </a:p>
          <a:p>
            <a:r>
              <a:rPr lang="pl-PL" dirty="0">
                <a:hlinkClick r:id="rId10"/>
              </a:rPr>
              <a:t>http://dracul.kill.pl/~bielu/astronomia/jowisz/jowisz.htm</a:t>
            </a:r>
            <a:endParaRPr lang="pl-PL" dirty="0"/>
          </a:p>
          <a:p>
            <a:r>
              <a:rPr lang="pl-PL" dirty="0">
                <a:hlinkClick r:id="rId11"/>
              </a:rPr>
              <a:t>https://www.youtube.com/watch?v=mB41zeih2Kk</a:t>
            </a:r>
            <a:endParaRPr lang="pl-PL" dirty="0"/>
          </a:p>
          <a:p>
            <a:r>
              <a:rPr lang="pl-PL" dirty="0">
                <a:hlinkClick r:id="rId12"/>
              </a:rPr>
              <a:t>http://astro.ia.uz.zgora.pl/~tygrysek/site/planety/uran/uran.html</a:t>
            </a:r>
            <a:endParaRPr lang="pl-PL" dirty="0"/>
          </a:p>
          <a:p>
            <a:r>
              <a:rPr lang="pl-PL" dirty="0">
                <a:hlinkClick r:id="rId13"/>
              </a:rPr>
              <a:t>https://www.youtube.com/watch?v=XQC4NqmE87M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929819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27168" cy="634082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pl-PL" dirty="0"/>
              <a:t>EWALUACJA</a:t>
            </a: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1604708"/>
              </p:ext>
            </p:extLst>
          </p:nvPr>
        </p:nvGraphicFramePr>
        <p:xfrm>
          <a:off x="323528" y="1340768"/>
          <a:ext cx="8291264" cy="44412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906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17876">
                <a:tc>
                  <a:txBody>
                    <a:bodyPr/>
                    <a:lstStyle/>
                    <a:p>
                      <a:pPr algn="ctr"/>
                      <a:r>
                        <a:rPr lang="pl-PL" sz="900" b="0" dirty="0"/>
                        <a:t>LICZBA PUNKTÓW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b="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b="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900" b="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900" dirty="0"/>
                        <a:t>ZAWARTOŚĆ MERYTORYCZNA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900" dirty="0"/>
                        <a:t>Zebrane</a:t>
                      </a:r>
                      <a:r>
                        <a:rPr lang="pl-PL" sz="900" baseline="0" dirty="0"/>
                        <a:t> informacje są  niepełne, jest sporo luk, pojawiają się informacje nie na temat. Słabe wykorzystanie źródeł</a:t>
                      </a:r>
                      <a:endParaRPr lang="pl-PL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900" dirty="0"/>
                        <a:t>Właściwe, poprawne informacje. Ewentualnie</a:t>
                      </a:r>
                      <a:r>
                        <a:rPr lang="pl-PL" sz="900" baseline="0" dirty="0"/>
                        <a:t> niewielkie błędy.</a:t>
                      </a:r>
                    </a:p>
                    <a:p>
                      <a:r>
                        <a:rPr lang="pl-PL" sz="900" baseline="0" dirty="0"/>
                        <a:t>Dobre wykorzystanie źródeł</a:t>
                      </a:r>
                      <a:endParaRPr lang="pl-PL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900" dirty="0"/>
                        <a:t>Poprawnie</a:t>
                      </a:r>
                      <a:r>
                        <a:rPr lang="pl-PL" sz="900" baseline="0" dirty="0"/>
                        <a:t> zrealizowany temat, właściwe, wyczerpujące informacje, Bardzo dobre wykorzystanie podanych źródeł, ewentualnie inne źródła i dodatkowe wiadomości wykraczające poza program nauczania.</a:t>
                      </a:r>
                      <a:endParaRPr lang="pl-PL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900" dirty="0"/>
                        <a:t>ESTETYKA WYKONANIA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900" dirty="0"/>
                        <a:t>Praca</a:t>
                      </a:r>
                      <a:r>
                        <a:rPr lang="pl-PL" sz="900" baseline="0" dirty="0"/>
                        <a:t> wykonana niedbale, mało czytelna, nie posiada grafik, ilustracji, brak podpisów. Złe rozplanowanie informacji na stronie.</a:t>
                      </a:r>
                      <a:endParaRPr lang="pl-PL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900" dirty="0"/>
                        <a:t>Praca wykonana starannie, czytelnie. Dobre rozplanowanie informacji na stronie. Posiada właściwą</a:t>
                      </a:r>
                      <a:r>
                        <a:rPr lang="pl-PL" sz="900" baseline="0" dirty="0"/>
                        <a:t> grafikę.</a:t>
                      </a:r>
                      <a:endParaRPr lang="pl-PL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900" dirty="0"/>
                        <a:t>Praca bardzo estetyczna i kreatywna, przejrzysta, zachęcająca</a:t>
                      </a:r>
                      <a:r>
                        <a:rPr lang="pl-PL" sz="900" baseline="0" dirty="0"/>
                        <a:t> do zapoznania się z nią. Właściwe rozplanowanie grafiki i tekstu. Praca ciekawa, kolorowa.</a:t>
                      </a:r>
                      <a:endParaRPr lang="pl-PL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900" dirty="0"/>
                        <a:t>ZAANGAŻOWANIE GRUPY W PRACĘ</a:t>
                      </a:r>
                    </a:p>
                    <a:p>
                      <a:r>
                        <a:rPr lang="pl-PL" sz="900" dirty="0"/>
                        <a:t>I</a:t>
                      </a:r>
                      <a:r>
                        <a:rPr lang="pl-PL" sz="900" baseline="0" dirty="0"/>
                        <a:t> UMIEJĘTNOŚĆ WSPÓŁPRACY</a:t>
                      </a:r>
                      <a:endParaRPr lang="pl-PL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900" dirty="0"/>
                        <a:t>Brak zaangażowania wszystkich członków grupy w kreatywną współpracę.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900" dirty="0"/>
                        <a:t>Dobra współpraca w grupie 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900" dirty="0"/>
                        <a:t>Pełne zaangażowanie</a:t>
                      </a:r>
                      <a:r>
                        <a:rPr lang="pl-PL" sz="900" baseline="0" dirty="0"/>
                        <a:t> w pracę wszystkich członków grupy, wzajemne motywowanie się i pomoc w pracy. Wysoki poziom współpracy w grupie.</a:t>
                      </a:r>
                      <a:endParaRPr lang="pl-PL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900" dirty="0"/>
                        <a:t>PREZENTACJA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900" dirty="0"/>
                        <a:t>Praca przeczytana, nie zreferowana. Brak odpowiedzi na pytania sprawdzające zadane przez nauczyciela.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900" dirty="0"/>
                        <a:t>Prezentacja częściowo zreferowana,</a:t>
                      </a:r>
                      <a:r>
                        <a:rPr lang="pl-PL" sz="900" baseline="0" dirty="0"/>
                        <a:t> a </a:t>
                      </a:r>
                      <a:r>
                        <a:rPr lang="pl-PL" sz="900" dirty="0"/>
                        <a:t>częściowo przeczytana. Trudności</a:t>
                      </a:r>
                      <a:r>
                        <a:rPr lang="pl-PL" sz="900" baseline="0" dirty="0"/>
                        <a:t> w udzielaniu odpowiedzi na pytania sprawdzające zadawane przez nauczyciela.</a:t>
                      </a:r>
                      <a:endParaRPr lang="pl-PL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900" dirty="0"/>
                        <a:t>Praca zreferowana w sposób ciekawy, uporządkowany, poprawny. Wykazanie rozumienia</a:t>
                      </a:r>
                      <a:r>
                        <a:rPr lang="pl-PL" sz="900" baseline="0" dirty="0"/>
                        <a:t> </a:t>
                      </a:r>
                      <a:r>
                        <a:rPr lang="pl-PL" sz="900" dirty="0"/>
                        <a:t>przedstawianych</a:t>
                      </a:r>
                      <a:r>
                        <a:rPr lang="pl-PL" sz="900" baseline="0" dirty="0"/>
                        <a:t> treści. </a:t>
                      </a:r>
                      <a:r>
                        <a:rPr lang="pl-PL" sz="900" dirty="0"/>
                        <a:t>Właściwe</a:t>
                      </a:r>
                      <a:r>
                        <a:rPr lang="pl-PL" sz="900" baseline="0" dirty="0"/>
                        <a:t> </a:t>
                      </a:r>
                      <a:r>
                        <a:rPr lang="pl-PL" sz="900" dirty="0"/>
                        <a:t>odpowiedzi na pytania sprawdzające nauczyciela.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900" dirty="0"/>
                        <a:t>Przygotowanie</a:t>
                      </a:r>
                      <a:r>
                        <a:rPr lang="pl-PL" sz="900" baseline="0" dirty="0"/>
                        <a:t> plakatu z Układem Słonecznym</a:t>
                      </a:r>
                      <a:endParaRPr lang="pl-PL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900" dirty="0"/>
                        <a:t>Brak właściwej ilości rozmaitych materiałów potrzebnych do wykonania plakatu. Utrudnienia</a:t>
                      </a:r>
                      <a:r>
                        <a:rPr lang="pl-PL" sz="900" baseline="0" dirty="0"/>
                        <a:t> we współpracy uczniów przy tworzeniu plakatu. Plakat mało czytelny, nie zawiera wszystkich elementów.</a:t>
                      </a:r>
                      <a:endParaRPr lang="pl-PL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900" dirty="0"/>
                        <a:t>Duża ilość różnorodnych materiałów przyniesionych przez uczniów,</a:t>
                      </a:r>
                      <a:r>
                        <a:rPr lang="pl-PL" sz="900" baseline="0" dirty="0"/>
                        <a:t> </a:t>
                      </a:r>
                      <a:r>
                        <a:rPr lang="pl-PL" sz="900" dirty="0"/>
                        <a:t>wykorzystanych</a:t>
                      </a:r>
                      <a:r>
                        <a:rPr lang="pl-PL" sz="900" baseline="0" dirty="0"/>
                        <a:t> do stworzenia plakatu.</a:t>
                      </a:r>
                    </a:p>
                    <a:p>
                      <a:r>
                        <a:rPr lang="pl-PL" sz="900" baseline="0" dirty="0"/>
                        <a:t>Dobra współpraca w zespole. Plakat estetyczny, z drobnymi niedoskonałościami.</a:t>
                      </a:r>
                      <a:endParaRPr lang="pl-PL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900" dirty="0"/>
                        <a:t>Bardzo duża ilość materiałów do tworzenia plakatu. Współpraca zespołowa na bardzo wysokim poziomie. Duża kreatywność młodzieży. Plakat estetyczny, poprawnie wykonany i bardzo ciekawy,</a:t>
                      </a:r>
                      <a:r>
                        <a:rPr lang="pl-PL" sz="900" baseline="0" dirty="0"/>
                        <a:t> wyrazisty.</a:t>
                      </a:r>
                      <a:endParaRPr lang="pl-PL" sz="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53500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179512" y="260648"/>
            <a:ext cx="8229600" cy="4525963"/>
          </a:xfrm>
        </p:spPr>
        <p:txBody>
          <a:bodyPr>
            <a:normAutofit/>
          </a:bodyPr>
          <a:lstStyle/>
          <a:p>
            <a:r>
              <a:rPr lang="pl-PL" sz="900" b="1" dirty="0"/>
              <a:t>Zalecana zawartość</a:t>
            </a:r>
            <a:endParaRPr lang="pl-PL" sz="900" dirty="0"/>
          </a:p>
          <a:p>
            <a:pPr lvl="0"/>
            <a:r>
              <a:rPr lang="pl-PL" sz="900" dirty="0"/>
              <a:t>Tu powinna się znaleźć </a:t>
            </a:r>
            <a:r>
              <a:rPr lang="pl-PL" sz="900" b="1" dirty="0"/>
              <a:t>tabela kryteriów oceny i poziomów ich spełnienia</a:t>
            </a:r>
            <a:r>
              <a:rPr lang="pl-PL" sz="900" dirty="0"/>
              <a:t>. Kryteria powinny być dostosowane do specyfiki zadań konkretnego </a:t>
            </a:r>
            <a:r>
              <a:rPr lang="pl-PL" sz="900" dirty="0" err="1"/>
              <a:t>webquestu</a:t>
            </a:r>
            <a:r>
              <a:rPr lang="pl-PL" sz="900" dirty="0"/>
              <a:t>.</a:t>
            </a:r>
          </a:p>
          <a:p>
            <a:pPr lvl="0"/>
            <a:r>
              <a:rPr lang="pl-PL" sz="900" dirty="0"/>
              <a:t>Kryteria powinny uwzględnić i przewidywane produkty tego konkretnego </a:t>
            </a:r>
            <a:r>
              <a:rPr lang="pl-PL" sz="900" dirty="0" err="1"/>
              <a:t>webquestu</a:t>
            </a:r>
            <a:r>
              <a:rPr lang="pl-PL" sz="900" dirty="0"/>
              <a:t>, i różne elementy całego procesu.</a:t>
            </a:r>
          </a:p>
          <a:p>
            <a:pPr lvl="0"/>
            <a:r>
              <a:rPr lang="pl-PL" sz="900" dirty="0"/>
              <a:t>Jeżeli efekty </a:t>
            </a:r>
            <a:r>
              <a:rPr lang="pl-PL" sz="900" dirty="0" err="1"/>
              <a:t>WebQuestu</a:t>
            </a:r>
            <a:r>
              <a:rPr lang="pl-PL" sz="900" dirty="0"/>
              <a:t> przełożą się na stopnie szkolne - jasno opisz tu, w jaki sposób </a:t>
            </a:r>
            <a:r>
              <a:rPr lang="pl-PL" sz="900" i="1" dirty="0"/>
              <a:t>(w tym: czy z jednego, czy z kilku przedmiotów i jakiego, jakich)</a:t>
            </a:r>
            <a:r>
              <a:rPr lang="pl-PL" sz="900" dirty="0"/>
              <a:t>.</a:t>
            </a:r>
          </a:p>
          <a:p>
            <a:r>
              <a:rPr lang="pl-PL" sz="900" b="1" i="1" dirty="0"/>
              <a:t>Zobacz też:</a:t>
            </a:r>
            <a:endParaRPr lang="pl-PL" sz="900" dirty="0"/>
          </a:p>
          <a:p>
            <a:r>
              <a:rPr lang="pl-PL" sz="900" i="1" dirty="0"/>
              <a:t>Poniżej - zalecana przeze mnie konstrukcja tabeli ewaluacji (dla porównania  zestawiona z inną, często spotykaną).  </a:t>
            </a:r>
          </a:p>
          <a:p>
            <a:endParaRPr lang="pl-PL" sz="900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171575" y="3125565"/>
          <a:ext cx="6800850" cy="13124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144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239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2872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6675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809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TABELA EWALUACJI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 POZIOM WYMAGAŃ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 PODSTAWOWE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 ROZSZERZAJĄCE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 DOPEŁNIAJĄCE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WYKRACZAJĄCE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PKT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LICZBA PUNKTÓW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 1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2 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3 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4 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1-4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(TREŚĆ KRYTERIUM 1)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...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...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...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...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(TREŚĆ KRYTERIUM 2)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...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...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...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...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(...)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...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...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...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...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104988"/>
              </p:ext>
            </p:extLst>
          </p:nvPr>
        </p:nvGraphicFramePr>
        <p:xfrm>
          <a:off x="611560" y="5085184"/>
          <a:ext cx="6878320" cy="13124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144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0142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2872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6675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809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 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OCEŃ SWOJE POSTĘPY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 POZIOM OSIĄGNIĘĆ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 EKSPERT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 ZAAWANSOWANY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 ROZWIJAJĄCY SIĘ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POCZĄTKUJĄCY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PKT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LICZBA PUNKTÓW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8-10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6-7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4-5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1-3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1-10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(TREŚĆ KRYTERIUM 1)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...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...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...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...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(TREŚĆ KRYTERIUM 2)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...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...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...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...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 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(...)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...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...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...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...</a:t>
                      </a:r>
                      <a:endParaRPr lang="pl-P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 </a:t>
                      </a:r>
                      <a:endParaRPr lang="pl-P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0" y="1772816"/>
            <a:ext cx="9144000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0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Tabela 1. Daleka od optymalnej konstrukcja tabeli ewaluacji</a:t>
            </a:r>
            <a:endParaRPr kumimoji="0" lang="pl-PL" sz="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0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Tabela 2. Bliższa optymalnej konstrukcja tabeli ewaluacji</a:t>
            </a:r>
            <a:endParaRPr kumimoji="0" 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46560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872208"/>
          </a:xfr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r>
              <a:rPr lang="pl-PL" dirty="0"/>
              <a:t>EWALUACJA</a:t>
            </a:r>
            <a:br>
              <a:rPr lang="pl-PL" dirty="0"/>
            </a:br>
            <a:r>
              <a:rPr lang="pl-PL" dirty="0">
                <a:solidFill>
                  <a:srgbClr val="FF0000"/>
                </a:solidFill>
              </a:rPr>
              <a:t>OCENA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6231105"/>
              </p:ext>
            </p:extLst>
          </p:nvPr>
        </p:nvGraphicFramePr>
        <p:xfrm>
          <a:off x="683568" y="2924944"/>
          <a:ext cx="7848872" cy="35283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2443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92443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PUNKTY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effectLst/>
                          <a:latin typeface="Times New Roman"/>
                        </a:rPr>
                        <a:t>OCENA</a:t>
                      </a:r>
                      <a:endParaRPr lang="pl-PL" sz="1800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   &lt;3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Niedostateczna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   3-6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Dopuszczająca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   7-9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Dostateczna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 10-11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Dobra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 12-13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Bardzo Dobra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 14-15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Celująca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52290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pl-PL" dirty="0"/>
              <a:t>SPIS TREŚCI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pl-PL" dirty="0"/>
              <a:t>1. Wprowadzenie</a:t>
            </a:r>
          </a:p>
          <a:p>
            <a:pPr marL="0" indent="0">
              <a:buNone/>
            </a:pPr>
            <a:r>
              <a:rPr lang="pl-PL" dirty="0"/>
              <a:t>2. Zadania</a:t>
            </a:r>
          </a:p>
          <a:p>
            <a:pPr marL="0" indent="0">
              <a:buNone/>
            </a:pPr>
            <a:r>
              <a:rPr lang="pl-PL" dirty="0"/>
              <a:t>3. Proces</a:t>
            </a:r>
          </a:p>
          <a:p>
            <a:pPr marL="0" indent="0">
              <a:buNone/>
            </a:pPr>
            <a:r>
              <a:rPr lang="pl-PL" dirty="0"/>
              <a:t>4. Źródła</a:t>
            </a:r>
          </a:p>
          <a:p>
            <a:pPr marL="0" indent="0">
              <a:buNone/>
            </a:pPr>
            <a:r>
              <a:rPr lang="pl-PL" dirty="0"/>
              <a:t>5. Ewaluacja</a:t>
            </a:r>
          </a:p>
          <a:p>
            <a:pPr marL="0" indent="0">
              <a:buNone/>
            </a:pPr>
            <a:r>
              <a:rPr lang="pl-PL" dirty="0"/>
              <a:t>6. Konkluzja</a:t>
            </a:r>
          </a:p>
          <a:p>
            <a:pPr marL="0" indent="0">
              <a:buNone/>
            </a:pPr>
            <a:r>
              <a:rPr lang="pl-PL" dirty="0"/>
              <a:t>7. Poradnik dla nauczyciela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4213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pl-PL" dirty="0"/>
              <a:t>KONKLUZJA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1600" u="sng" dirty="0"/>
              <a:t>Korzyści, jakie osiągnęliście w czasie realizacji tego projektu:</a:t>
            </a:r>
          </a:p>
          <a:p>
            <a:pPr algn="just"/>
            <a:r>
              <a:rPr lang="pl-PL" sz="1600" dirty="0"/>
              <a:t>Wasza praca grupowa, indywidualna i zespołowa, przyczyniła się do powstania ciekawego plakatu pokazującego Układ Słoneczny, stworzenia kart planet oraz prezentacji multimedialnej. </a:t>
            </a:r>
          </a:p>
          <a:p>
            <a:pPr algn="just"/>
            <a:r>
              <a:rPr lang="pl-PL" sz="1600" dirty="0"/>
              <a:t>Pozyskaliście wiele nowych, interesujących informacji dotyczących otaczającego nas wszechświata.</a:t>
            </a:r>
          </a:p>
          <a:p>
            <a:pPr algn="just"/>
            <a:r>
              <a:rPr lang="pl-PL" sz="1600" dirty="0"/>
              <a:t>Poznaliście różne źródła internetowe oraz zasady bezpiecznego korzystania z Internetu.</a:t>
            </a:r>
          </a:p>
          <a:p>
            <a:pPr algn="just"/>
            <a:r>
              <a:rPr lang="pl-PL" sz="1600" dirty="0"/>
              <a:t> Nauczyliście się opracowywać informacje w różnych formach.</a:t>
            </a:r>
          </a:p>
          <a:p>
            <a:pPr lvl="0" algn="just">
              <a:buNone/>
            </a:pPr>
            <a:endParaRPr lang="pl-PL" sz="1800" dirty="0"/>
          </a:p>
          <a:p>
            <a:pPr lvl="0" algn="just">
              <a:buNone/>
            </a:pPr>
            <a:endParaRPr lang="pl-PL" sz="1800" dirty="0"/>
          </a:p>
          <a:p>
            <a:r>
              <a:rPr lang="pl-PL" sz="1400" dirty="0"/>
              <a:t>Krótki tekst </a:t>
            </a:r>
          </a:p>
          <a:p>
            <a:pPr lvl="0"/>
            <a:r>
              <a:rPr lang="pl-PL" sz="1400" dirty="0"/>
              <a:t>sumujący </a:t>
            </a:r>
            <a:r>
              <a:rPr lang="pl-PL" sz="1400" b="1" dirty="0"/>
              <a:t>spodziewane efekty</a:t>
            </a:r>
            <a:r>
              <a:rPr lang="pl-PL" sz="1400" dirty="0"/>
              <a:t> pracy uczniów,</a:t>
            </a:r>
          </a:p>
          <a:p>
            <a:pPr lvl="0"/>
            <a:r>
              <a:rPr lang="pl-PL" sz="1400" dirty="0"/>
              <a:t>sumujący to, czego uczniowie doświadczyli, nauczyli się, osiągnęli</a:t>
            </a:r>
          </a:p>
          <a:p>
            <a:r>
              <a:rPr lang="pl-PL" sz="1400" dirty="0"/>
              <a:t>zachęcający do refleksji, do dalszych działań, przedsięwzięć, rozszerzania i pogłębiania wiedzy, być może stawiający dalsze pytania.</a:t>
            </a:r>
          </a:p>
        </p:txBody>
      </p:sp>
    </p:spTree>
    <p:extLst>
      <p:ext uri="{BB962C8B-B14F-4D97-AF65-F5344CB8AC3E}">
        <p14:creationId xmlns:p14="http://schemas.microsoft.com/office/powerpoint/2010/main" val="3723327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pl-PL" dirty="0"/>
              <a:t>KONKLUZJA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just"/>
            <a:r>
              <a:rPr lang="pl-PL" sz="1900" dirty="0"/>
              <a:t>Twórczo rozwiązywaliście napotkane problemy. </a:t>
            </a:r>
          </a:p>
          <a:p>
            <a:pPr algn="just"/>
            <a:r>
              <a:rPr lang="pl-PL" sz="1900" dirty="0"/>
              <a:t>Cechuje Was duża kultura osobista, wysoki stopień umiejętności komunikacyjnych,  potraficie współpracować </a:t>
            </a:r>
            <a:r>
              <a:rPr lang="pl-PL" sz="1900"/>
              <a:t>w  grupie </a:t>
            </a:r>
            <a:r>
              <a:rPr lang="pl-PL" sz="1900" dirty="0"/>
              <a:t>i wspólnie rozwiązywać zadania.</a:t>
            </a:r>
          </a:p>
          <a:p>
            <a:pPr algn="just"/>
            <a:r>
              <a:rPr lang="pl-PL" sz="1900" dirty="0"/>
              <a:t>Uwierzyliście w siebie, poznaliście własne możliwości i siebie nawzajem.</a:t>
            </a:r>
          </a:p>
          <a:p>
            <a:pPr algn="just"/>
            <a:r>
              <a:rPr lang="pl-PL" sz="1900" dirty="0"/>
              <a:t>Przećwiczyliście prezentowanie zebranych informacji.</a:t>
            </a:r>
          </a:p>
          <a:p>
            <a:pPr algn="just"/>
            <a:r>
              <a:rPr lang="pl-PL" sz="1900" dirty="0"/>
              <a:t>Byliście w pełni odpowiedzialni za zdobywanie wiedzy.</a:t>
            </a:r>
          </a:p>
          <a:p>
            <a:pPr algn="just"/>
            <a:r>
              <a:rPr lang="pl-PL" sz="1900" dirty="0"/>
              <a:t>Wasza praca może posłużyć za wzorzec współpracy i współdziałania dla innych grup, klas.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327783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pl-PL" dirty="0"/>
              <a:t>PORADNIK DLA NAUCZYCIELA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484784"/>
            <a:ext cx="8219256" cy="4641379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1800" dirty="0"/>
              <a:t>1. Przed rozpoczęciem projektu dokładnie zapoznaj uczniów z treścią zadań, dostosuj sposób komunikacji do możliwości uczniów.</a:t>
            </a:r>
          </a:p>
          <a:p>
            <a:pPr marL="0" indent="0" algn="just">
              <a:buNone/>
            </a:pPr>
            <a:r>
              <a:rPr lang="pl-PL" sz="1800" dirty="0"/>
              <a:t>2. Zapoznaj uczniów z zasadami bezpiecznego korzystania z Internetu. Przejrzyj </a:t>
            </a:r>
            <a:br>
              <a:rPr lang="pl-PL" sz="1800" dirty="0"/>
            </a:br>
            <a:r>
              <a:rPr lang="pl-PL" sz="1800" dirty="0"/>
              <a:t>z uczniami źródła internetowe, pomagaj w ich zrozumieniu.</a:t>
            </a:r>
          </a:p>
          <a:p>
            <a:pPr marL="0" indent="0" algn="just">
              <a:buNone/>
            </a:pPr>
            <a:r>
              <a:rPr lang="pl-PL" sz="1800" dirty="0"/>
              <a:t>3. Pierwszą część projektu tj. prezentacja lub plakat, uczniowie powinni opracować </a:t>
            </a:r>
            <a:br>
              <a:rPr lang="pl-PL" sz="1800" dirty="0"/>
            </a:br>
            <a:r>
              <a:rPr lang="pl-PL" sz="1800" dirty="0"/>
              <a:t>w części lub w całości na zajęciach w szkole. Nauczyciel powinien pomóc opracować plan pracy obu grupom, które ułatwią prawidłowe wykonanie projektu.</a:t>
            </a:r>
          </a:p>
          <a:p>
            <a:pPr marL="0" indent="0" algn="just">
              <a:buNone/>
            </a:pPr>
            <a:r>
              <a:rPr lang="pl-PL" sz="1800" dirty="0"/>
              <a:t>4. Pracę indywidualną uczniowie wykonują w domu.</a:t>
            </a:r>
          </a:p>
          <a:p>
            <a:pPr marL="0" lvl="0" indent="0" algn="just">
              <a:lnSpc>
                <a:spcPct val="80000"/>
              </a:lnSpc>
              <a:spcBef>
                <a:spcPts val="473"/>
              </a:spcBef>
              <a:spcAft>
                <a:spcPts val="598"/>
              </a:spcAft>
              <a:buNone/>
            </a:pPr>
            <a:r>
              <a:rPr lang="pl-PL" sz="1800" dirty="0"/>
              <a:t>5. Przeznacz na projekt od 4  do 5 tygodni (łącznie z prezentacją projektu). </a:t>
            </a:r>
          </a:p>
          <a:p>
            <a:pPr marL="0" indent="0" algn="just">
              <a:buNone/>
            </a:pPr>
            <a:endParaRPr lang="pl-PL" dirty="0"/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000566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90464" y="1988840"/>
            <a:ext cx="6563072" cy="648072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pl-PL" sz="3000" dirty="0"/>
              <a:t>PORADNIK DLA NAUCZYCIELA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924944"/>
            <a:ext cx="8229600" cy="2199841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lvl="0" indent="0" algn="just">
              <a:lnSpc>
                <a:spcPct val="80000"/>
              </a:lnSpc>
              <a:spcBef>
                <a:spcPts val="473"/>
              </a:spcBef>
              <a:spcAft>
                <a:spcPts val="598"/>
              </a:spcAft>
              <a:buNone/>
            </a:pPr>
            <a:r>
              <a:rPr lang="pl-PL" sz="1400" dirty="0"/>
              <a:t>6.  Podziału na grupy  można dokonać według innych kryteriów, np. ze względu na możliwości poznawcze uczniów, ich umiejętności, zainteresowania, tak aby „równo” rozłożyć siły w poszczególnych grupach.</a:t>
            </a:r>
          </a:p>
          <a:p>
            <a:pPr marL="0" lvl="0" indent="0" algn="just">
              <a:lnSpc>
                <a:spcPct val="80000"/>
              </a:lnSpc>
              <a:spcBef>
                <a:spcPts val="473"/>
              </a:spcBef>
              <a:spcAft>
                <a:spcPts val="598"/>
              </a:spcAft>
              <a:buNone/>
            </a:pPr>
            <a:r>
              <a:rPr lang="pl-PL" sz="1400" dirty="0"/>
              <a:t>7. Forma opracowania informacji nie musi być narzucona. Każda  grupa może wybrać tę formę, która jej najbardziej odpowiada, w której czuje się dobrze, np. zamiast prezentacji mogą być karty czy konspekt prezentacji.</a:t>
            </a:r>
          </a:p>
          <a:p>
            <a:pPr marL="0" lvl="0" indent="0" algn="just">
              <a:lnSpc>
                <a:spcPct val="80000"/>
              </a:lnSpc>
              <a:spcBef>
                <a:spcPts val="473"/>
              </a:spcBef>
              <a:spcAft>
                <a:spcPts val="598"/>
              </a:spcAft>
              <a:buNone/>
            </a:pPr>
            <a:r>
              <a:rPr lang="pl-PL" sz="1400" dirty="0"/>
              <a:t>8. Można wprowadzić wspólną ocenę zaprezentowanej pracy zgodnie  </a:t>
            </a:r>
            <a:br>
              <a:rPr lang="pl-PL" sz="1400" dirty="0"/>
            </a:br>
            <a:r>
              <a:rPr lang="pl-PL" sz="1400" dirty="0"/>
              <a:t>z wytycznymi – wzajemna ocena i autoocena.</a:t>
            </a:r>
          </a:p>
          <a:p>
            <a:pPr marL="0" lvl="0" indent="0" algn="just">
              <a:lnSpc>
                <a:spcPct val="80000"/>
              </a:lnSpc>
              <a:spcBef>
                <a:spcPts val="473"/>
              </a:spcBef>
              <a:spcAft>
                <a:spcPts val="598"/>
              </a:spcAft>
              <a:buNone/>
            </a:pPr>
            <a:r>
              <a:rPr lang="pl-PL" sz="1400" dirty="0"/>
              <a:t>9. Rozpowszechnij na terenie szkoły powstałe opracowania, aby uczniowie widzieli, że ich praca ma praktyczne zastosowanie. Zorganizuj pokaz dla  uczniów innej, równoległej klasy.</a:t>
            </a:r>
          </a:p>
          <a:p>
            <a:endParaRPr lang="pl-PL" dirty="0"/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xmlns="" id="{81A19970-8A4D-445E-ACF8-648EDB288A7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" y="0"/>
            <a:ext cx="9144000" cy="1877232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0462" y="6300788"/>
            <a:ext cx="1743075" cy="55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173933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pl-PL" dirty="0"/>
              <a:t>WPROWADZENIE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just"/>
            <a:r>
              <a:rPr lang="pl-PL" sz="1900" dirty="0"/>
              <a:t>Mieszkasz na Ziemi, widzisz z niej Słońce, Księżyc i gwiazdy.... Skąd się  wziął wszechświat, jak działa i wygląda? Może jest gdzieś planeta podobna do naszej Ziemi? Czy Ziemia jest płaska? Czy na innych planetach znajdziemy życie? Czym różnią się od siebie? …  </a:t>
            </a:r>
          </a:p>
          <a:p>
            <a:pPr lvl="0" algn="just"/>
            <a:r>
              <a:rPr lang="pl-PL" sz="1900" dirty="0"/>
              <a:t>Odpowiedzi na te pytania otrzymacie pracując z rówieśnikami podczas zajęć. To będzie WASZA PRACA, sami poszukacie informacji o Układzie Słonecznym, rozwiążecie zagadki kosmosu, odpowiecie sobie na postawione pytania. Będziecie ekspertami w tej dziedzinie.</a:t>
            </a:r>
          </a:p>
          <a:p>
            <a:pPr lvl="0" algn="just"/>
            <a:endParaRPr lang="pl-PL" sz="1900" dirty="0"/>
          </a:p>
          <a:p>
            <a:r>
              <a:rPr lang="pl-PL" sz="1100" dirty="0"/>
              <a:t>Wprowadzenie pisze w całości nauczyciel.</a:t>
            </a:r>
          </a:p>
          <a:p>
            <a:pPr lvl="0"/>
            <a:r>
              <a:rPr lang="pl-PL" sz="1100" b="1" dirty="0"/>
              <a:t>Opisz cele i spodziewane efekty</a:t>
            </a:r>
            <a:r>
              <a:rPr lang="pl-PL" sz="1100" dirty="0"/>
              <a:t>: czego uczniowie powinni się dowiedzieć, co zbadać, jakie treści programowe (szkolne) będą realizowane (tu możesz się odnieść do Podstawy Programowej oraz Standardów Wymagań Egzaminacyjnych). </a:t>
            </a:r>
          </a:p>
          <a:p>
            <a:pPr lvl="0"/>
            <a:r>
              <a:rPr lang="pl-PL" sz="1100" dirty="0"/>
              <a:t>Opisz też, jakie umiejętności uczniowie powinni posiadać przed przystąpieniem do realizacji </a:t>
            </a:r>
            <a:r>
              <a:rPr lang="pl-PL" sz="1100" dirty="0" err="1"/>
              <a:t>WebQuestu</a:t>
            </a:r>
            <a:r>
              <a:rPr lang="pl-PL" sz="1100" dirty="0"/>
              <a:t>. </a:t>
            </a:r>
          </a:p>
          <a:p>
            <a:pPr lvl="0"/>
            <a:r>
              <a:rPr lang="pl-PL" sz="1100" dirty="0"/>
              <a:t>Opisz krótko całe przedsięwzięcie.</a:t>
            </a:r>
          </a:p>
          <a:p>
            <a:r>
              <a:rPr lang="pl-PL" sz="1100" b="1" dirty="0"/>
              <a:t>Pokaż realne i przydatne dla uczniów (nie tylko w kontekście szkolnym!) zalety i możliwości.</a:t>
            </a:r>
            <a:endParaRPr lang="pl-PL" sz="1100" dirty="0"/>
          </a:p>
        </p:txBody>
      </p:sp>
    </p:spTree>
    <p:extLst>
      <p:ext uri="{BB962C8B-B14F-4D97-AF65-F5344CB8AC3E}">
        <p14:creationId xmlns:p14="http://schemas.microsoft.com/office/powerpoint/2010/main" val="9518277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04664"/>
            <a:ext cx="8267786" cy="6048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pl-PL" dirty="0"/>
              <a:t>ZADANIE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pl-PL" sz="1900" dirty="0"/>
              <a:t>Przygotujcie prezentację PowerPoint, w której zawarte będą informacje </a:t>
            </a:r>
            <a:br>
              <a:rPr lang="pl-PL" sz="1900" dirty="0"/>
            </a:br>
            <a:r>
              <a:rPr lang="pl-PL" sz="1900" dirty="0"/>
              <a:t>o wielkości planet, ich księżycach, odległości od Słońca, czasie pełnego obrotu.  Znajdź dowody na to, że Słońce jest w centrum naszego układu.</a:t>
            </a:r>
          </a:p>
          <a:p>
            <a:pPr marL="0" indent="0" algn="just">
              <a:buNone/>
            </a:pPr>
            <a:r>
              <a:rPr lang="pl-PL" sz="1900" dirty="0"/>
              <a:t>Przeglądnij zdjęcia i rysunki dotyczące budowy Układu Słonecznego. Przeanalizuj zebrane materiały, porównaj z materiałem  opracowanym przez innych członków grupy. Wybierz te, które dadzą odpowiedzi na postawione zagadnienia. </a:t>
            </a:r>
          </a:p>
          <a:p>
            <a:pPr marL="0" indent="0" algn="just">
              <a:buNone/>
            </a:pPr>
            <a:r>
              <a:rPr lang="pl-PL" sz="1900" dirty="0"/>
              <a:t>Przedstawcie zebrane wiadomości, ilustracje, zdjęcia drugiej grupie. Porównajcie je, dokonajcie selekcji zgromadzonych materiałów, uzupełnijcie i zaprojektujcie prezentacje, które zostaną złączone w jedną. </a:t>
            </a:r>
          </a:p>
          <a:p>
            <a:pPr marL="0" indent="0" algn="just">
              <a:buNone/>
            </a:pPr>
            <a:r>
              <a:rPr lang="pl-PL" sz="1900" dirty="0"/>
              <a:t>Utwórzcie plakat przedstawiający Układ Słoneczny (uwzględniający Słońce oraz planety), wykonajcie go wybranymi przez siebie technikami plastycznymi na niebieskim kartonie formatu A1. Zadbajcie </a:t>
            </a:r>
            <a:br>
              <a:rPr lang="pl-PL" sz="1900" dirty="0"/>
            </a:br>
            <a:r>
              <a:rPr lang="pl-PL" sz="1900" dirty="0"/>
              <a:t>o estetyczny wygląd plakatu. </a:t>
            </a:r>
          </a:p>
          <a:p>
            <a:pPr marL="0" indent="0" algn="just">
              <a:buNone/>
            </a:pPr>
            <a:r>
              <a:rPr lang="pl-PL" sz="1900" dirty="0"/>
              <a:t>Zaprojektujcie i przygotujcie karty formatu A4 z informacjami o każdej planecie /wielkość, ilość księżyców, odległość od Słońca/ - jedna strona /biała/. Na odwrocie – /czarny kolor/ napiszcie nazwę planety, wklejcie ilustrację lub narysujcie ją. Przygotujcie dwa bloki techniczne: z kartkami czarnymi i białymi, sklejcie lub zszyjcie zszywaczem. Karty te później będą wykorzystane na lekcji geografii do powtórzenia materiału.</a:t>
            </a:r>
          </a:p>
          <a:p>
            <a:pPr marL="0" indent="0" algn="just">
              <a:buNone/>
            </a:pPr>
            <a:r>
              <a:rPr lang="pl-PL" sz="1900" dirty="0">
                <a:solidFill>
                  <a:srgbClr val="C00000"/>
                </a:solidFill>
              </a:rPr>
              <a:t>Może zrobić projekt karty?                             Zwracamy się do grupy czy pojedynczej osoby?</a:t>
            </a:r>
          </a:p>
          <a:p>
            <a:pPr marL="0" indent="0" algn="just">
              <a:buNone/>
            </a:pPr>
            <a:endParaRPr lang="pl-PL" sz="1900" dirty="0"/>
          </a:p>
          <a:p>
            <a:r>
              <a:rPr lang="pl-PL" sz="2000" dirty="0"/>
              <a:t>Zadanie jest kluczową częścią </a:t>
            </a:r>
            <a:r>
              <a:rPr lang="pl-PL" sz="2000" dirty="0" err="1"/>
              <a:t>WebQuestu</a:t>
            </a:r>
            <a:r>
              <a:rPr lang="pl-PL" sz="2000" dirty="0"/>
              <a:t> i musi być uważnie zaprojektowane.</a:t>
            </a:r>
          </a:p>
          <a:p>
            <a:pPr lvl="0"/>
            <a:r>
              <a:rPr lang="pl-PL" sz="2000" dirty="0"/>
              <a:t>zadanie nie może być odtwórcze, krok-po-kroku;</a:t>
            </a:r>
          </a:p>
          <a:p>
            <a:pPr lvl="0"/>
            <a:r>
              <a:rPr lang="pl-PL" sz="2000" dirty="0"/>
              <a:t>zadanie musi angażować samodzielne myślenie i kreatywność ucznia;</a:t>
            </a:r>
          </a:p>
          <a:p>
            <a:pPr lvl="0"/>
            <a:r>
              <a:rPr lang="pl-PL" sz="2000" dirty="0"/>
              <a:t>używaj form określających konkretne aktywności </a:t>
            </a:r>
            <a:br>
              <a:rPr lang="pl-PL" sz="2000" dirty="0"/>
            </a:br>
            <a:r>
              <a:rPr lang="pl-PL" sz="2000" i="1" dirty="0"/>
              <a:t>(zaprojektuj, rozwiąż zagadkę, znajdź dowody na..., przeanalizuj, zbierz opinie, porównaj je z własnymi,...)</a:t>
            </a:r>
            <a:r>
              <a:rPr lang="pl-PL" sz="2000" dirty="0"/>
              <a:t>;</a:t>
            </a:r>
          </a:p>
          <a:p>
            <a:pPr lvl="0"/>
            <a:r>
              <a:rPr lang="pl-PL" sz="2000" dirty="0"/>
              <a:t>podaj zwięźle i jasno, jakich efektów oczekujesz;</a:t>
            </a:r>
          </a:p>
          <a:p>
            <a:pPr lvl="0"/>
            <a:r>
              <a:rPr lang="pl-PL" sz="2000" dirty="0"/>
              <a:t>jeżeli będą potrzebne konkretne narzędzia, wspomnij o tym.</a:t>
            </a:r>
          </a:p>
          <a:p>
            <a:pPr marL="0" indent="0" algn="ctr">
              <a:buNone/>
            </a:pPr>
            <a:endParaRPr lang="pl-PL" sz="1200" dirty="0"/>
          </a:p>
        </p:txBody>
      </p:sp>
    </p:spTree>
    <p:extLst>
      <p:ext uri="{BB962C8B-B14F-4D97-AF65-F5344CB8AC3E}">
        <p14:creationId xmlns:p14="http://schemas.microsoft.com/office/powerpoint/2010/main" val="33839729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pl-PL" dirty="0"/>
              <a:t>PROCES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556792"/>
            <a:ext cx="8280920" cy="4641379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 algn="just">
              <a:lnSpc>
                <a:spcPct val="70000"/>
              </a:lnSpc>
              <a:spcBef>
                <a:spcPts val="600"/>
              </a:spcBef>
              <a:buNone/>
            </a:pPr>
            <a:endParaRPr lang="pl-PL" sz="1900" dirty="0"/>
          </a:p>
          <a:p>
            <a:pPr marL="0" indent="0" algn="just">
              <a:lnSpc>
                <a:spcPct val="70000"/>
              </a:lnSpc>
              <a:spcBef>
                <a:spcPts val="600"/>
              </a:spcBef>
              <a:buNone/>
            </a:pPr>
            <a:r>
              <a:rPr lang="pl-PL" sz="1300" dirty="0">
                <a:solidFill>
                  <a:srgbClr val="C00000"/>
                </a:solidFill>
              </a:rPr>
              <a:t>PRACA GRUPOWA</a:t>
            </a:r>
          </a:p>
          <a:p>
            <a:pPr marL="0" indent="0" algn="just">
              <a:buNone/>
            </a:pPr>
            <a:r>
              <a:rPr lang="pl-PL" sz="1300" dirty="0"/>
              <a:t>Podzielcie się na dwie grupy, każda grupa opracuje inne zagadnienia, które przedstawi w prezentacji  składającej się ze zdjęć oraz tekstu.</a:t>
            </a:r>
            <a:r>
              <a:rPr lang="pl-PL" sz="1300" dirty="0">
                <a:solidFill>
                  <a:srgbClr val="C00000"/>
                </a:solidFill>
              </a:rPr>
              <a:t> /grupa – ile osób?/</a:t>
            </a:r>
            <a:endParaRPr lang="pl-PL" sz="1300" dirty="0"/>
          </a:p>
          <a:p>
            <a:pPr marL="0" lvl="0" indent="0">
              <a:buNone/>
            </a:pPr>
            <a:endParaRPr lang="pl-PL" b="1" dirty="0"/>
          </a:p>
          <a:p>
            <a:pPr marL="0" lvl="0" indent="0">
              <a:buNone/>
            </a:pPr>
            <a:endParaRPr lang="pl-PL" b="1" dirty="0"/>
          </a:p>
          <a:p>
            <a:pPr marL="0" lvl="0" indent="0">
              <a:buNone/>
            </a:pPr>
            <a:endParaRPr lang="pl-PL" b="1" dirty="0"/>
          </a:p>
          <a:p>
            <a:pPr marL="0" lvl="0" indent="0">
              <a:buNone/>
            </a:pPr>
            <a:endParaRPr lang="pl-PL" b="1" dirty="0"/>
          </a:p>
          <a:p>
            <a:pPr marL="0" lvl="0" indent="0">
              <a:buNone/>
            </a:pPr>
            <a:endParaRPr lang="pl-PL" b="1" dirty="0"/>
          </a:p>
          <a:p>
            <a:pPr marL="0" lvl="0" indent="0">
              <a:buNone/>
            </a:pPr>
            <a:endParaRPr lang="pl-PL" b="1" dirty="0"/>
          </a:p>
          <a:p>
            <a:endParaRPr lang="pl-PL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2650172"/>
              </p:ext>
            </p:extLst>
          </p:nvPr>
        </p:nvGraphicFramePr>
        <p:xfrm>
          <a:off x="467544" y="3068960"/>
          <a:ext cx="8280920" cy="22311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046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14046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pl-PL" sz="1300" u="sng" dirty="0">
                          <a:solidFill>
                            <a:schemeClr val="bg2"/>
                          </a:solidFill>
                        </a:rPr>
                        <a:t>GRUPA  I</a:t>
                      </a:r>
                    </a:p>
                    <a:p>
                      <a:pPr marL="0" indent="0">
                        <a:buNone/>
                      </a:pPr>
                      <a:endParaRPr lang="pl-PL" sz="1300" dirty="0"/>
                    </a:p>
                    <a:p>
                      <a:r>
                        <a:rPr lang="pl-PL" sz="1300" dirty="0"/>
                        <a:t>Powstanie i ewolucja wszechświata</a:t>
                      </a:r>
                    </a:p>
                    <a:p>
                      <a:r>
                        <a:rPr lang="pl-PL" sz="1300" dirty="0"/>
                        <a:t>Słońce</a:t>
                      </a:r>
                    </a:p>
                    <a:p>
                      <a:r>
                        <a:rPr lang="pl-PL" sz="1300" dirty="0"/>
                        <a:t>Merkury</a:t>
                      </a:r>
                    </a:p>
                    <a:p>
                      <a:r>
                        <a:rPr lang="pl-PL" sz="1300" dirty="0"/>
                        <a:t>Wenus</a:t>
                      </a:r>
                    </a:p>
                    <a:p>
                      <a:r>
                        <a:rPr lang="pl-PL" sz="1300" dirty="0"/>
                        <a:t>Ziemia</a:t>
                      </a:r>
                    </a:p>
                    <a:p>
                      <a:r>
                        <a:rPr lang="pl-PL" sz="1300" dirty="0"/>
                        <a:t>Mars</a:t>
                      </a:r>
                    </a:p>
                    <a:p>
                      <a:endParaRPr lang="pl-PL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300" u="sng" dirty="0">
                          <a:solidFill>
                            <a:schemeClr val="bg2"/>
                          </a:solidFill>
                        </a:rPr>
                        <a:t>GRUPA II</a:t>
                      </a:r>
                    </a:p>
                    <a:p>
                      <a:pPr marL="0" indent="0">
                        <a:buNone/>
                      </a:pPr>
                      <a:endParaRPr lang="pl-PL" sz="1300" dirty="0"/>
                    </a:p>
                    <a:p>
                      <a:pPr marL="288000" indent="-288000" algn="just">
                        <a:lnSpc>
                          <a:spcPct val="60000"/>
                        </a:lnSpc>
                        <a:spcBef>
                          <a:spcPts val="0"/>
                        </a:spcBef>
                      </a:pPr>
                      <a:r>
                        <a:rPr lang="pl-PL" sz="1300" dirty="0"/>
                        <a:t>Jowisz</a:t>
                      </a:r>
                    </a:p>
                    <a:p>
                      <a:pPr marL="288000" indent="-288000" algn="just">
                        <a:lnSpc>
                          <a:spcPct val="60000"/>
                        </a:lnSpc>
                        <a:spcBef>
                          <a:spcPts val="0"/>
                        </a:spcBef>
                      </a:pPr>
                      <a:endParaRPr lang="pl-PL" sz="1300" dirty="0"/>
                    </a:p>
                    <a:p>
                      <a:pPr marL="288000" indent="-288000" algn="just">
                        <a:lnSpc>
                          <a:spcPct val="60000"/>
                        </a:lnSpc>
                        <a:spcBef>
                          <a:spcPts val="0"/>
                        </a:spcBef>
                      </a:pPr>
                      <a:r>
                        <a:rPr lang="pl-PL" sz="1300" dirty="0"/>
                        <a:t>Saturn </a:t>
                      </a:r>
                    </a:p>
                    <a:p>
                      <a:pPr marL="288000" indent="-288000" algn="just">
                        <a:lnSpc>
                          <a:spcPct val="60000"/>
                        </a:lnSpc>
                        <a:spcBef>
                          <a:spcPts val="0"/>
                        </a:spcBef>
                      </a:pPr>
                      <a:endParaRPr lang="pl-PL" sz="1300" dirty="0"/>
                    </a:p>
                    <a:p>
                      <a:pPr marL="288000" indent="-288000" algn="just">
                        <a:lnSpc>
                          <a:spcPct val="60000"/>
                        </a:lnSpc>
                        <a:spcBef>
                          <a:spcPts val="0"/>
                        </a:spcBef>
                      </a:pPr>
                      <a:r>
                        <a:rPr lang="pl-PL" sz="1300" dirty="0"/>
                        <a:t>Uran</a:t>
                      </a:r>
                    </a:p>
                    <a:p>
                      <a:pPr marL="288000" indent="-288000" algn="just">
                        <a:lnSpc>
                          <a:spcPct val="60000"/>
                        </a:lnSpc>
                        <a:spcBef>
                          <a:spcPts val="0"/>
                        </a:spcBef>
                      </a:pPr>
                      <a:endParaRPr lang="pl-PL" sz="1300" dirty="0"/>
                    </a:p>
                    <a:p>
                      <a:pPr marL="288000" indent="-288000" algn="just">
                        <a:lnSpc>
                          <a:spcPct val="60000"/>
                        </a:lnSpc>
                        <a:spcBef>
                          <a:spcPts val="0"/>
                        </a:spcBef>
                      </a:pPr>
                      <a:r>
                        <a:rPr lang="pl-PL" sz="1300" dirty="0"/>
                        <a:t>Neptun</a:t>
                      </a:r>
                    </a:p>
                    <a:p>
                      <a:pPr marL="288000" indent="-288000" algn="just">
                        <a:lnSpc>
                          <a:spcPct val="60000"/>
                        </a:lnSpc>
                        <a:spcBef>
                          <a:spcPts val="0"/>
                        </a:spcBef>
                      </a:pPr>
                      <a:r>
                        <a:rPr lang="pl-PL" sz="1300" dirty="0"/>
                        <a:t> </a:t>
                      </a:r>
                    </a:p>
                    <a:p>
                      <a:pPr marL="288000" indent="-288000" algn="just">
                        <a:lnSpc>
                          <a:spcPct val="60000"/>
                        </a:lnSpc>
                        <a:spcBef>
                          <a:spcPts val="0"/>
                        </a:spcBef>
                      </a:pPr>
                      <a:r>
                        <a:rPr lang="pl-PL" sz="1300" dirty="0"/>
                        <a:t>ciała niebieskie (księżyce, planety</a:t>
                      </a:r>
                    </a:p>
                    <a:p>
                      <a:pPr marL="288000" indent="-288000" algn="just">
                        <a:lnSpc>
                          <a:spcPct val="60000"/>
                        </a:lnSpc>
                        <a:spcBef>
                          <a:spcPts val="0"/>
                        </a:spcBef>
                      </a:pPr>
                      <a:endParaRPr lang="pl-PL" sz="1300" dirty="0"/>
                    </a:p>
                    <a:p>
                      <a:pPr marL="288000" indent="-288000" algn="just">
                        <a:lnSpc>
                          <a:spcPct val="60000"/>
                        </a:lnSpc>
                        <a:spcBef>
                          <a:spcPts val="0"/>
                        </a:spcBef>
                      </a:pPr>
                      <a:r>
                        <a:rPr lang="pl-PL" sz="1300" dirty="0"/>
                        <a:t> karłowate, planetoidy, komety,</a:t>
                      </a:r>
                    </a:p>
                    <a:p>
                      <a:pPr marL="288000" indent="-288000" algn="just">
                        <a:lnSpc>
                          <a:spcPct val="60000"/>
                        </a:lnSpc>
                        <a:spcBef>
                          <a:spcPts val="0"/>
                        </a:spcBef>
                      </a:pPr>
                      <a:endParaRPr lang="pl-PL" sz="1300" dirty="0"/>
                    </a:p>
                    <a:p>
                      <a:pPr marL="288000" indent="-288000" algn="just">
                        <a:lnSpc>
                          <a:spcPct val="60000"/>
                        </a:lnSpc>
                        <a:spcBef>
                          <a:spcPts val="0"/>
                        </a:spcBef>
                      </a:pPr>
                      <a:r>
                        <a:rPr lang="pl-PL" sz="1300" dirty="0"/>
                        <a:t> meteoryty, pył międzyplanetarny)</a:t>
                      </a:r>
                    </a:p>
                    <a:p>
                      <a:endParaRPr lang="pl-PL" sz="13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12184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pl-PL" dirty="0"/>
              <a:t>Proces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628800"/>
            <a:ext cx="8291264" cy="5184576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pl-PL" sz="1400" dirty="0"/>
              <a:t>Materiały przygotuj w szkole /na lekcjach informatyki/ i w domu /jako pracę dodatkową, rozwijającą /. </a:t>
            </a:r>
          </a:p>
          <a:p>
            <a:pPr marL="0" indent="0" algn="just">
              <a:buNone/>
            </a:pPr>
            <a:r>
              <a:rPr lang="pl-PL" sz="1400" dirty="0"/>
              <a:t>Dobierz sobie do grupy trzy osoby, wybierzcie lidera. </a:t>
            </a:r>
          </a:p>
          <a:p>
            <a:pPr marL="0" lvl="0" indent="0" algn="just">
              <a:buNone/>
            </a:pPr>
            <a:r>
              <a:rPr lang="pl-PL" sz="1400" dirty="0"/>
              <a:t>Na realizację projektu macie 4 tygodnie. Harmonogram pracy:</a:t>
            </a:r>
          </a:p>
          <a:p>
            <a:pPr marL="0" lvl="0" indent="0" algn="just">
              <a:buNone/>
            </a:pPr>
            <a:endParaRPr lang="pl-PL" sz="1400" dirty="0"/>
          </a:p>
          <a:p>
            <a:pPr marL="0" lvl="0" indent="0">
              <a:buNone/>
            </a:pPr>
            <a:endParaRPr lang="pl-PL" sz="1100" b="1" dirty="0"/>
          </a:p>
          <a:p>
            <a:pPr marL="0" lvl="0" indent="0">
              <a:buNone/>
            </a:pPr>
            <a:endParaRPr lang="pl-PL" sz="1100" b="1" dirty="0"/>
          </a:p>
          <a:p>
            <a:pPr marL="0" lvl="0" indent="0">
              <a:buNone/>
            </a:pPr>
            <a:endParaRPr lang="pl-PL" sz="1100" b="1" dirty="0"/>
          </a:p>
          <a:p>
            <a:pPr marL="0" lvl="0" indent="0">
              <a:buNone/>
            </a:pPr>
            <a:endParaRPr lang="pl-PL" sz="1100" b="1" dirty="0"/>
          </a:p>
          <a:p>
            <a:pPr marL="0" lvl="0" indent="0">
              <a:buNone/>
            </a:pPr>
            <a:endParaRPr lang="pl-PL" sz="1100" b="1" dirty="0"/>
          </a:p>
          <a:p>
            <a:pPr marL="0" lvl="0" indent="0">
              <a:buNone/>
            </a:pPr>
            <a:endParaRPr lang="pl-PL" sz="1100" b="1" dirty="0"/>
          </a:p>
          <a:p>
            <a:pPr marL="0" lvl="0" indent="0">
              <a:buNone/>
            </a:pPr>
            <a:endParaRPr lang="pl-PL" sz="1100" b="1" dirty="0"/>
          </a:p>
          <a:p>
            <a:pPr marL="0" lvl="0" indent="0">
              <a:buNone/>
            </a:pPr>
            <a:endParaRPr lang="pl-PL" sz="1100" b="1" dirty="0"/>
          </a:p>
          <a:p>
            <a:pPr marL="0" lvl="0" indent="0">
              <a:buNone/>
            </a:pPr>
            <a:endParaRPr lang="pl-PL" sz="1100" b="1" dirty="0"/>
          </a:p>
          <a:p>
            <a:pPr marL="0" lvl="0" indent="0">
              <a:buNone/>
            </a:pPr>
            <a:endParaRPr lang="pl-PL" sz="1100" b="1" dirty="0"/>
          </a:p>
          <a:p>
            <a:pPr marL="0" lvl="0" indent="0">
              <a:buNone/>
            </a:pPr>
            <a:endParaRPr lang="pl-PL" sz="1100" b="1" dirty="0"/>
          </a:p>
          <a:p>
            <a:pPr marL="0" lvl="0" indent="0">
              <a:buNone/>
            </a:pPr>
            <a:endParaRPr lang="pl-PL" sz="1100" b="1" dirty="0"/>
          </a:p>
          <a:p>
            <a:pPr marL="0" lvl="0" indent="0">
              <a:buNone/>
            </a:pPr>
            <a:endParaRPr lang="pl-PL" sz="800" b="1" dirty="0"/>
          </a:p>
          <a:p>
            <a:pPr marL="0" lvl="0" indent="0">
              <a:buNone/>
            </a:pPr>
            <a:endParaRPr lang="pl-PL" sz="800" b="1" dirty="0"/>
          </a:p>
          <a:p>
            <a:pPr marL="0" lvl="0" indent="0">
              <a:buNone/>
            </a:pPr>
            <a:r>
              <a:rPr lang="pl-PL" sz="1000" b="1" dirty="0"/>
              <a:t>Krótki opis organizacji i planowanego przebiegu procesu realizacji </a:t>
            </a:r>
            <a:r>
              <a:rPr lang="pl-PL" sz="1000" b="1" dirty="0" err="1"/>
              <a:t>WebQuestu</a:t>
            </a:r>
            <a:endParaRPr lang="pl-PL" sz="1000" dirty="0"/>
          </a:p>
          <a:p>
            <a:pPr lvl="0"/>
            <a:r>
              <a:rPr lang="pl-PL" sz="1000" dirty="0"/>
              <a:t>Kroki jakie uczeń powinien wykonać, aby zrealizować zadania.</a:t>
            </a:r>
          </a:p>
          <a:p>
            <a:pPr lvl="0"/>
            <a:r>
              <a:rPr lang="pl-PL" sz="1000" dirty="0"/>
              <a:t>Opis, czego się spodziewasz jako nauczyciel,  w tym jakich </a:t>
            </a:r>
            <a:r>
              <a:rPr lang="pl-PL" sz="1000" dirty="0" err="1"/>
              <a:t>pozaprzedmiotowych</a:t>
            </a:r>
            <a:r>
              <a:rPr lang="pl-PL" sz="1000" dirty="0"/>
              <a:t> umiejętności oczekujesz (np. doświadczenie publicznej prezentacji, moderowaniu dyskusji, aktorstwo).</a:t>
            </a:r>
          </a:p>
          <a:p>
            <a:pPr lvl="0"/>
            <a:r>
              <a:rPr lang="pl-PL" sz="1000" dirty="0"/>
              <a:t>Miejsce realizacji projektu.</a:t>
            </a:r>
          </a:p>
          <a:p>
            <a:pPr lvl="0"/>
            <a:r>
              <a:rPr lang="pl-PL" sz="1000" dirty="0"/>
              <a:t>Okres realizacji (ile dni / tygodni).</a:t>
            </a:r>
          </a:p>
          <a:p>
            <a:pPr lvl="0"/>
            <a:r>
              <a:rPr lang="pl-PL" sz="1000" dirty="0"/>
              <a:t>Zakres przedmiotowy (jeden przedmiot, kilka - jakich, interdyscyplinarny).</a:t>
            </a:r>
          </a:p>
          <a:p>
            <a:pPr lvl="0"/>
            <a:r>
              <a:rPr lang="pl-PL" sz="1000" dirty="0"/>
              <a:t>Jeżeli uczniowie będą pracować w grupach, to opis: w jakich grupach, jakie będą zasady podziału/przydziału i kto to czyni</a:t>
            </a:r>
          </a:p>
          <a:p>
            <a:pPr lvl="0"/>
            <a:r>
              <a:rPr lang="pl-PL" sz="1000" dirty="0"/>
              <a:t>Wskazania najczęściej popełnianych błędów i sugestie dotyczące metod ich unikania.</a:t>
            </a:r>
          </a:p>
          <a:p>
            <a:r>
              <a:rPr lang="pl-PL" sz="1000" dirty="0"/>
              <a:t>Sposób przygotowania i zrealizowania prezentacji (np. komputer(y), projektor, klasa, pracownia informatyczna, techniczne środki, publiczność, oprawa etc.).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787809"/>
              </p:ext>
            </p:extLst>
          </p:nvPr>
        </p:nvGraphicFramePr>
        <p:xfrm>
          <a:off x="395536" y="2636912"/>
          <a:ext cx="8280920" cy="2473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023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7023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7023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07023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300" b="0" dirty="0">
                          <a:solidFill>
                            <a:schemeClr val="bg2"/>
                          </a:solidFill>
                        </a:rPr>
                        <a:t>1 tydzień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b="0" dirty="0">
                          <a:solidFill>
                            <a:schemeClr val="bg2"/>
                          </a:solidFill>
                        </a:rPr>
                        <a:t>2 tydzień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b="0" dirty="0">
                          <a:solidFill>
                            <a:schemeClr val="bg2"/>
                          </a:solidFill>
                        </a:rPr>
                        <a:t>3 tydzień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300" b="0" dirty="0">
                          <a:solidFill>
                            <a:schemeClr val="bg2"/>
                          </a:solidFill>
                        </a:rPr>
                        <a:t>4 tydzień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005424">
                <a:tc>
                  <a:txBody>
                    <a:bodyPr/>
                    <a:lstStyle/>
                    <a:p>
                      <a:pPr algn="just"/>
                      <a:r>
                        <a:rPr lang="pl-PL" sz="1100" dirty="0"/>
                        <a:t>Szukanie informacji </a:t>
                      </a:r>
                      <a:br>
                        <a:rPr lang="pl-PL" sz="1100" dirty="0"/>
                      </a:br>
                      <a:r>
                        <a:rPr lang="pl-PL" sz="1100" dirty="0"/>
                        <a:t>w różnych dostępnych źródłach, gromadzenie materiałów  zgodnie z przydzieloną grupą.</a:t>
                      </a:r>
                    </a:p>
                    <a:p>
                      <a:pPr algn="just"/>
                      <a:endParaRPr lang="pl-PL" sz="1100" dirty="0"/>
                    </a:p>
                    <a:p>
                      <a:pPr algn="just"/>
                      <a:endParaRPr lang="pl-PL" sz="1100" dirty="0"/>
                    </a:p>
                    <a:p>
                      <a:pPr algn="just"/>
                      <a:r>
                        <a:rPr lang="pl-PL" sz="1100" dirty="0">
                          <a:solidFill>
                            <a:srgbClr val="C00000"/>
                          </a:solidFill>
                        </a:rPr>
                        <a:t>Można tygodnie rozbić na pojedyncze slajdy. Czy mogą być umieszczone rysunki lub </a:t>
                      </a:r>
                      <a:r>
                        <a:rPr lang="pl-PL" sz="1100" dirty="0" err="1">
                          <a:solidFill>
                            <a:srgbClr val="C00000"/>
                          </a:solidFill>
                        </a:rPr>
                        <a:t>clipardy</a:t>
                      </a:r>
                      <a:r>
                        <a:rPr lang="pl-PL" sz="1100" dirty="0">
                          <a:solidFill>
                            <a:srgbClr val="C00000"/>
                          </a:solidFill>
                        </a:rPr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l-PL" sz="1100" dirty="0"/>
                        <a:t>Segregowanie informacji, konsultacja z innymi członkami grupy. Wybranie tych, które zostaną wykorzystane </a:t>
                      </a:r>
                      <a:br>
                        <a:rPr lang="pl-PL" sz="1100" dirty="0"/>
                      </a:br>
                      <a:r>
                        <a:rPr lang="pl-PL" sz="1100" dirty="0"/>
                        <a:t>w prezentacji. Początek tworzenia prezentacji.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l-PL" sz="1100" dirty="0"/>
                        <a:t>Przygotowanie prezentacji</a:t>
                      </a:r>
                    </a:p>
                    <a:p>
                      <a:pPr algn="just"/>
                      <a:r>
                        <a:rPr lang="pl-PL" sz="1100" dirty="0"/>
                        <a:t>na lekcji informatyki oraz </a:t>
                      </a:r>
                      <a:br>
                        <a:rPr lang="pl-PL" sz="1100" dirty="0"/>
                      </a:br>
                      <a:r>
                        <a:rPr lang="pl-PL" sz="1100" dirty="0"/>
                        <a:t>w domu.  Przedstawienie jej</a:t>
                      </a:r>
                      <a:r>
                        <a:rPr lang="pl-PL" sz="1100" baseline="0" dirty="0"/>
                        <a:t/>
                      </a:r>
                      <a:br>
                        <a:rPr lang="pl-PL" sz="1100" baseline="0" dirty="0"/>
                      </a:br>
                      <a:r>
                        <a:rPr lang="pl-PL" sz="1100" baseline="0" dirty="0"/>
                        <a:t>z wykorzystaniem komputera </a:t>
                      </a:r>
                      <a:r>
                        <a:rPr lang="pl-PL" sz="1100" dirty="0"/>
                        <a:t>drugiej grupie.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dirty="0"/>
                        <a:t>Stworzenie jednej prezentacji. Przedstawienie</a:t>
                      </a:r>
                      <a:r>
                        <a:rPr lang="pl-PL" sz="1100" baseline="0" dirty="0"/>
                        <a:t> prezentacji z wykorzystaniem projektora na lekcji geografii. </a:t>
                      </a:r>
                      <a:endParaRPr lang="pl-PL" sz="1100" dirty="0"/>
                    </a:p>
                    <a:p>
                      <a:pPr algn="just"/>
                      <a:r>
                        <a:rPr lang="pl-PL" sz="1100" dirty="0"/>
                        <a:t> Można przygotować podkład muzyczny.</a:t>
                      </a:r>
                    </a:p>
                    <a:p>
                      <a:pPr algn="just"/>
                      <a:endParaRPr lang="pl-PL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l-PL" sz="1100" dirty="0"/>
                        <a:t>Przygotowanie i wykonanie plakatu, zawieszenie w sali geograficznej. </a:t>
                      </a:r>
                    </a:p>
                    <a:p>
                      <a:pPr algn="just"/>
                      <a:r>
                        <a:rPr lang="pl-PL" sz="1100" dirty="0"/>
                        <a:t>Zaprojektowanie i wykonanie kart planet. Konkurs na lekcji geografii – losowanie karty, sprawdzenie wiadomości.</a:t>
                      </a:r>
                    </a:p>
                    <a:p>
                      <a:pPr algn="just"/>
                      <a:r>
                        <a:rPr lang="pl-PL" sz="1100" dirty="0"/>
                        <a:t>Podsumowanie pracy: wady </a:t>
                      </a:r>
                      <a:br>
                        <a:rPr lang="pl-PL" sz="1100" dirty="0"/>
                      </a:br>
                      <a:r>
                        <a:rPr lang="pl-PL" sz="1100" dirty="0"/>
                        <a:t>i zalety metody </a:t>
                      </a:r>
                      <a:r>
                        <a:rPr lang="pl-PL" sz="1100" dirty="0" err="1"/>
                        <a:t>WebQuest</a:t>
                      </a:r>
                      <a:r>
                        <a:rPr lang="pl-PL" sz="11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3728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5766443"/>
              </p:ext>
            </p:extLst>
          </p:nvPr>
        </p:nvGraphicFramePr>
        <p:xfrm>
          <a:off x="467544" y="404664"/>
          <a:ext cx="8496944" cy="40313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9694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solidFill>
                            <a:schemeClr val="bg2"/>
                          </a:solidFill>
                        </a:rPr>
                        <a:t>1 tydzień – plan pracy grupy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620180">
                <a:tc>
                  <a:txBody>
                    <a:bodyPr/>
                    <a:lstStyle/>
                    <a:p>
                      <a:pPr marL="285750" indent="-285750" algn="just">
                        <a:buFont typeface="Arial" pitchFamily="34" charset="0"/>
                        <a:buChar char="•"/>
                      </a:pPr>
                      <a:r>
                        <a:rPr lang="pl-PL" dirty="0"/>
                        <a:t>Przydzielenie osób do grup.</a:t>
                      </a:r>
                    </a:p>
                    <a:p>
                      <a:pPr marL="285750" indent="-285750" algn="just">
                        <a:buFont typeface="Arial" pitchFamily="34" charset="0"/>
                        <a:buChar char="•"/>
                      </a:pPr>
                      <a:r>
                        <a:rPr lang="pl-PL" dirty="0"/>
                        <a:t>Ustalenie</a:t>
                      </a:r>
                      <a:r>
                        <a:rPr lang="pl-PL" baseline="0" dirty="0"/>
                        <a:t> w grupach zasad pracy.</a:t>
                      </a:r>
                      <a:endParaRPr lang="pl-PL" dirty="0"/>
                    </a:p>
                    <a:p>
                      <a:pPr marL="285750" indent="-285750" algn="just">
                        <a:buFont typeface="Arial" pitchFamily="34" charset="0"/>
                        <a:buChar char="•"/>
                      </a:pPr>
                      <a:r>
                        <a:rPr lang="pl-PL" baseline="0" dirty="0"/>
                        <a:t>Burza mózgów – Co chcemy wiedzieć? Jak to osiągniemy? Co jest ważne?</a:t>
                      </a:r>
                    </a:p>
                    <a:p>
                      <a:pPr marL="285750" indent="-285750" algn="just">
                        <a:buFont typeface="Arial" pitchFamily="34" charset="0"/>
                        <a:buChar char="•"/>
                      </a:pPr>
                      <a:r>
                        <a:rPr lang="pl-PL" baseline="0" dirty="0"/>
                        <a:t>Sposób zbierania materiału niezbędnego do realizacji tematu.</a:t>
                      </a:r>
                    </a:p>
                    <a:p>
                      <a:pPr marL="285750" indent="-285750" algn="just">
                        <a:buFont typeface="Arial" pitchFamily="34" charset="0"/>
                        <a:buChar char="•"/>
                      </a:pPr>
                      <a:r>
                        <a:rPr lang="pl-PL" baseline="0" dirty="0"/>
                        <a:t>Analiza przedmiotu badań – wypracowanie schematów. /Jakie informacje nas interesują?/</a:t>
                      </a:r>
                    </a:p>
                    <a:p>
                      <a:pPr marL="285750" indent="-285750" algn="just">
                        <a:buFont typeface="Arial" pitchFamily="34" charset="0"/>
                        <a:buChar char="•"/>
                      </a:pPr>
                      <a:r>
                        <a:rPr lang="pl-PL" baseline="0" dirty="0"/>
                        <a:t>Zredagowanie pytań, na które chcemy uzyskać odpowiedź. /Jakie fakty zapisać+ ciekawostka/</a:t>
                      </a:r>
                    </a:p>
                    <a:p>
                      <a:pPr marL="285750" marR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pl-PL" baseline="0" dirty="0"/>
                        <a:t>Przydział indywidualnych zadań, ustalenie czasu wykonania.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pl-PL" baseline="0" dirty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pl-PL" dirty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9088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7955837"/>
              </p:ext>
            </p:extLst>
          </p:nvPr>
        </p:nvGraphicFramePr>
        <p:xfrm>
          <a:off x="539552" y="404664"/>
          <a:ext cx="8064896" cy="273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6489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2 tydzień – plan pracy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84176">
                <a:tc>
                  <a:txBody>
                    <a:bodyPr/>
                    <a:lstStyle/>
                    <a:p>
                      <a:pPr marL="285750" indent="-285750" algn="just">
                        <a:buFont typeface="Arial" pitchFamily="34" charset="0"/>
                        <a:buChar char="•"/>
                      </a:pPr>
                      <a:r>
                        <a:rPr lang="pl-PL" dirty="0"/>
                        <a:t>Segregowanie informacji według ustaleń.</a:t>
                      </a:r>
                    </a:p>
                    <a:p>
                      <a:pPr marL="285750" indent="-285750" algn="just">
                        <a:buFont typeface="Arial" pitchFamily="34" charset="0"/>
                        <a:buChar char="•"/>
                      </a:pPr>
                      <a:r>
                        <a:rPr lang="pl-PL" dirty="0"/>
                        <a:t>Uzupełnianie</a:t>
                      </a:r>
                      <a:r>
                        <a:rPr lang="pl-PL" baseline="0" dirty="0"/>
                        <a:t> informacji przez innych członków grupy -  jeśli istnieje taka potrzeba.</a:t>
                      </a:r>
                    </a:p>
                    <a:p>
                      <a:pPr marL="285750" indent="-285750" algn="just">
                        <a:buFont typeface="Arial" pitchFamily="34" charset="0"/>
                        <a:buChar char="•"/>
                      </a:pPr>
                      <a:r>
                        <a:rPr lang="pl-PL" baseline="0" dirty="0"/>
                        <a:t>Sprawdzenie, czy zebrane informacje są odpowiedzią na pytania z 1 tygodnia pracy.</a:t>
                      </a:r>
                    </a:p>
                    <a:p>
                      <a:pPr marL="285750" indent="-285750" algn="just">
                        <a:buFont typeface="Arial" pitchFamily="34" charset="0"/>
                        <a:buChar char="•"/>
                      </a:pPr>
                      <a:r>
                        <a:rPr lang="pl-PL" baseline="0" dirty="0"/>
                        <a:t>Wspólna narada – co zostawiamy, co wyrzucamy do kosza.</a:t>
                      </a:r>
                    </a:p>
                    <a:p>
                      <a:pPr marL="285750" indent="-285750" algn="just">
                        <a:buFont typeface="Arial" pitchFamily="34" charset="0"/>
                        <a:buChar char="•"/>
                      </a:pPr>
                      <a:r>
                        <a:rPr lang="pl-PL" baseline="0" dirty="0"/>
                        <a:t>Realizacja prezentacji – wybór formatu, czcionki, ilości kart dla zagadnień, czasu trwania itp.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43019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3548171"/>
              </p:ext>
            </p:extLst>
          </p:nvPr>
        </p:nvGraphicFramePr>
        <p:xfrm>
          <a:off x="683568" y="404664"/>
          <a:ext cx="7920880" cy="218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8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3  tydzień – plan pracy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67008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pl-PL" dirty="0"/>
                        <a:t>Tworzenie prezentacji,</a:t>
                      </a:r>
                      <a:r>
                        <a:rPr lang="pl-PL" baseline="0" dirty="0"/>
                        <a:t> konsultacje z innymi członkami grupy.</a:t>
                      </a:r>
                    </a:p>
                    <a:p>
                      <a:pPr marL="285750" indent="-285750" algn="just">
                        <a:buFont typeface="Arial" pitchFamily="34" charset="0"/>
                        <a:buChar char="•"/>
                      </a:pPr>
                      <a:r>
                        <a:rPr lang="pl-PL" baseline="0" dirty="0"/>
                        <a:t>Narada grup – prezentowanie wykonanych fragmentów prezentacji.</a:t>
                      </a:r>
                    </a:p>
                    <a:p>
                      <a:pPr marL="285750" indent="-285750" algn="just">
                        <a:buFont typeface="Arial" pitchFamily="34" charset="0"/>
                        <a:buChar char="•"/>
                      </a:pPr>
                      <a:r>
                        <a:rPr lang="pl-PL" baseline="0" dirty="0"/>
                        <a:t>Praca nad złożeniem jej w jedną prezentację.</a:t>
                      </a:r>
                    </a:p>
                    <a:p>
                      <a:pPr marL="285750" indent="-285750" algn="just">
                        <a:buFont typeface="Arial" pitchFamily="34" charset="0"/>
                        <a:buChar char="•"/>
                      </a:pPr>
                      <a:r>
                        <a:rPr lang="pl-PL" baseline="0" dirty="0"/>
                        <a:t>Przedstawienie wyników pracy na lekcji geografii.</a:t>
                      </a:r>
                    </a:p>
                    <a:p>
                      <a:pPr marL="285750" indent="-285750" algn="just">
                        <a:buFont typeface="Arial" pitchFamily="34" charset="0"/>
                        <a:buChar char="•"/>
                      </a:pP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9108105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1563</TotalTime>
  <Words>1608</Words>
  <Application>Microsoft Office PowerPoint</Application>
  <PresentationFormat>Pokaz na ekranie (4:3)</PresentationFormat>
  <Paragraphs>350</Paragraphs>
  <Slides>23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23</vt:i4>
      </vt:variant>
    </vt:vector>
  </HeadingPairs>
  <TitlesOfParts>
    <vt:vector size="28" baseType="lpstr">
      <vt:lpstr>Arial</vt:lpstr>
      <vt:lpstr>Calibri</vt:lpstr>
      <vt:lpstr>Comic Sans MS</vt:lpstr>
      <vt:lpstr>Times New Roman</vt:lpstr>
      <vt:lpstr>Motyw pakietu Office</vt:lpstr>
      <vt:lpstr>Prezentacja programu PowerPoint</vt:lpstr>
      <vt:lpstr>SPIS TREŚCI</vt:lpstr>
      <vt:lpstr>WPROWADZENIE</vt:lpstr>
      <vt:lpstr>ZADANIE</vt:lpstr>
      <vt:lpstr>PROCES</vt:lpstr>
      <vt:lpstr>Proces</vt:lpstr>
      <vt:lpstr>Prezentacja programu PowerPoint</vt:lpstr>
      <vt:lpstr>Prezentacja programu PowerPoint</vt:lpstr>
      <vt:lpstr>Prezentacja programu PowerPoint</vt:lpstr>
      <vt:lpstr>Prezentacja programu PowerPoint</vt:lpstr>
      <vt:lpstr>Proces</vt:lpstr>
      <vt:lpstr>PROCES</vt:lpstr>
      <vt:lpstr>PROCES</vt:lpstr>
      <vt:lpstr>ŹRÓDŁA</vt:lpstr>
      <vt:lpstr>ŹRÓDŁA</vt:lpstr>
      <vt:lpstr>ŹRÓDŁA</vt:lpstr>
      <vt:lpstr>EWALUACJA</vt:lpstr>
      <vt:lpstr>Prezentacja programu PowerPoint</vt:lpstr>
      <vt:lpstr>EWALUACJA OCENA</vt:lpstr>
      <vt:lpstr>KONKLUZJA</vt:lpstr>
      <vt:lpstr>KONKLUZJA</vt:lpstr>
      <vt:lpstr>PORADNIK DLA NAUCZYCIELA</vt:lpstr>
      <vt:lpstr>PORADNIK DLA NAUCZYCIELA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Joanna Wronka</dc:creator>
  <cp:lastModifiedBy>Anna Basta</cp:lastModifiedBy>
  <cp:revision>78</cp:revision>
  <cp:lastPrinted>2017-06-25T16:42:19Z</cp:lastPrinted>
  <dcterms:created xsi:type="dcterms:W3CDTF">2017-03-02T13:34:24Z</dcterms:created>
  <dcterms:modified xsi:type="dcterms:W3CDTF">2020-01-20T13:37:30Z</dcterms:modified>
</cp:coreProperties>
</file>