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5" r:id="rId9"/>
    <p:sldId id="276" r:id="rId10"/>
    <p:sldId id="262" r:id="rId11"/>
    <p:sldId id="264" r:id="rId12"/>
    <p:sldId id="265" r:id="rId13"/>
    <p:sldId id="266" r:id="rId14"/>
    <p:sldId id="263" r:id="rId15"/>
    <p:sldId id="267" r:id="rId16"/>
    <p:sldId id="270" r:id="rId17"/>
    <p:sldId id="271" r:id="rId18"/>
    <p:sldId id="268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ZDJĘCIA</a:t>
          </a: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pl-PL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RYSUNKI</a:t>
          </a:r>
          <a:endParaRPr lang="pl-PL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INFORMACJE</a:t>
          </a: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30355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279587" custScaleY="211060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19915" custScaleY="151032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84302" custLinFactNeighborX="-64661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253445" custScaleY="203586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99084C-FA67-4695-89DA-E92EDEC44237}" type="presOf" srcId="{135163C2-96FE-4EE3-A613-3E3363E42EBD}" destId="{7040AF66-4D09-48C7-A9A6-C47AA4509183}" srcOrd="0" destOrd="0" presId="urn:microsoft.com/office/officeart/2005/8/layout/bList2"/>
    <dgm:cxn modelId="{288ECA1C-C2FC-4E2B-8443-91373C596FA8}" type="presOf" srcId="{57DE30EF-2A4D-4A5D-BF31-71AAE426F839}" destId="{6C39168A-F4E4-4582-8CE7-07252E7261ED}" srcOrd="0" destOrd="0" presId="urn:microsoft.com/office/officeart/2005/8/layout/bList2"/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2A9B27BC-124D-402E-BD28-DDE561AEAEAA}" type="presOf" srcId="{57DE30EF-2A4D-4A5D-BF31-71AAE426F839}" destId="{771AD4F3-13D3-468E-846D-FF240F2D1B38}" srcOrd="1" destOrd="0" presId="urn:microsoft.com/office/officeart/2005/8/layout/bList2"/>
    <dgm:cxn modelId="{0FC70472-65DE-40EF-95D7-7ECA0BDB3E8B}" type="presOf" srcId="{BFB111E9-14C9-43EB-B9F3-11F97F78B444}" destId="{847A7AF4-1A9C-4231-9CBB-F4F2792EB2DC}" srcOrd="1" destOrd="0" presId="urn:microsoft.com/office/officeart/2005/8/layout/bList2"/>
    <dgm:cxn modelId="{937A2048-2CC5-435A-9511-294AD4F8612F}" type="presOf" srcId="{DDB4B901-4192-4931-9CF0-715B436AE884}" destId="{FC6386C8-1129-4A3A-B116-BCC461015442}" srcOrd="0" destOrd="0" presId="urn:microsoft.com/office/officeart/2005/8/layout/bList2"/>
    <dgm:cxn modelId="{BE478D41-4427-40A7-BEBF-51956EF2211F}" type="presOf" srcId="{5A6745F8-2594-42BB-865B-6CC9C8C3110A}" destId="{86A6CB54-23E7-45A6-BE77-009266431D36}" srcOrd="0" destOrd="0" presId="urn:microsoft.com/office/officeart/2005/8/layout/bList2"/>
    <dgm:cxn modelId="{45DDE332-E9E0-4255-98DB-DBD4E1D0AF89}" type="presOf" srcId="{AFC0880A-5A47-4688-8618-71C974F243AA}" destId="{02AA3B51-E71F-4C4C-A473-09B3113ABAB3}" srcOrd="1" destOrd="0" presId="urn:microsoft.com/office/officeart/2005/8/layout/bList2"/>
    <dgm:cxn modelId="{1785E4D1-5228-4DFB-A689-F98C1DF649DE}" type="presOf" srcId="{AFC0880A-5A47-4688-8618-71C974F243AA}" destId="{AD29C1BB-EC70-40CE-ACF1-D244842A7A62}" srcOrd="0" destOrd="0" presId="urn:microsoft.com/office/officeart/2005/8/layout/bList2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48913991-77C1-4587-8DE4-692E6E99F692}" type="presOf" srcId="{BFB111E9-14C9-43EB-B9F3-11F97F78B444}" destId="{9E414259-37CC-4DC1-AFD8-71C25861FF03}" srcOrd="0" destOrd="0" presId="urn:microsoft.com/office/officeart/2005/8/layout/bList2"/>
    <dgm:cxn modelId="{AB227BD5-4F08-4589-984E-10168B1C064E}" type="presParOf" srcId="{FC6386C8-1129-4A3A-B116-BCC461015442}" destId="{801A0B94-88A5-4FB8-B0E8-474DB94CD643}" srcOrd="0" destOrd="0" presId="urn:microsoft.com/office/officeart/2005/8/layout/bList2"/>
    <dgm:cxn modelId="{4849D54D-0604-4BD1-A9E9-EA3850078D8C}" type="presParOf" srcId="{801A0B94-88A5-4FB8-B0E8-474DB94CD643}" destId="{B249D3AB-6B0C-447F-B22F-2F3DE79FCDD0}" srcOrd="0" destOrd="0" presId="urn:microsoft.com/office/officeart/2005/8/layout/bList2"/>
    <dgm:cxn modelId="{CF282D5A-A221-45C2-A4DF-ED68BDF433AD}" type="presParOf" srcId="{801A0B94-88A5-4FB8-B0E8-474DB94CD643}" destId="{AD29C1BB-EC70-40CE-ACF1-D244842A7A62}" srcOrd="1" destOrd="0" presId="urn:microsoft.com/office/officeart/2005/8/layout/bList2"/>
    <dgm:cxn modelId="{24E2C133-8DC6-4A81-9BC5-EC615B1433EC}" type="presParOf" srcId="{801A0B94-88A5-4FB8-B0E8-474DB94CD643}" destId="{02AA3B51-E71F-4C4C-A473-09B3113ABAB3}" srcOrd="2" destOrd="0" presId="urn:microsoft.com/office/officeart/2005/8/layout/bList2"/>
    <dgm:cxn modelId="{5B1D000E-D04D-47D8-834C-8FCF375A3C45}" type="presParOf" srcId="{801A0B94-88A5-4FB8-B0E8-474DB94CD643}" destId="{B4F1CF0B-CCBD-457C-9D0F-C05654853B90}" srcOrd="3" destOrd="0" presId="urn:microsoft.com/office/officeart/2005/8/layout/bList2"/>
    <dgm:cxn modelId="{D3265E6B-EEE1-4922-AADD-F83087CE86A3}" type="presParOf" srcId="{FC6386C8-1129-4A3A-B116-BCC461015442}" destId="{7040AF66-4D09-48C7-A9A6-C47AA4509183}" srcOrd="1" destOrd="0" presId="urn:microsoft.com/office/officeart/2005/8/layout/bList2"/>
    <dgm:cxn modelId="{2A46B742-55EA-464D-A1C8-C84B6877843F}" type="presParOf" srcId="{FC6386C8-1129-4A3A-B116-BCC461015442}" destId="{407F778A-3BC9-4FA5-8FA6-0C07B5D2214B}" srcOrd="2" destOrd="0" presId="urn:microsoft.com/office/officeart/2005/8/layout/bList2"/>
    <dgm:cxn modelId="{112EE57F-AA4F-4097-B2B5-3C7A441F1862}" type="presParOf" srcId="{407F778A-3BC9-4FA5-8FA6-0C07B5D2214B}" destId="{3EA9F83F-A680-43F4-844D-816843C48327}" srcOrd="0" destOrd="0" presId="urn:microsoft.com/office/officeart/2005/8/layout/bList2"/>
    <dgm:cxn modelId="{416266C2-192B-4C77-A995-766675E701E2}" type="presParOf" srcId="{407F778A-3BC9-4FA5-8FA6-0C07B5D2214B}" destId="{9E414259-37CC-4DC1-AFD8-71C25861FF03}" srcOrd="1" destOrd="0" presId="urn:microsoft.com/office/officeart/2005/8/layout/bList2"/>
    <dgm:cxn modelId="{19CF966E-F5A1-491B-8EE0-F6BB4C275A52}" type="presParOf" srcId="{407F778A-3BC9-4FA5-8FA6-0C07B5D2214B}" destId="{847A7AF4-1A9C-4231-9CBB-F4F2792EB2DC}" srcOrd="2" destOrd="0" presId="urn:microsoft.com/office/officeart/2005/8/layout/bList2"/>
    <dgm:cxn modelId="{60A83FB2-D2C1-4596-B200-95F33D5A8F81}" type="presParOf" srcId="{407F778A-3BC9-4FA5-8FA6-0C07B5D2214B}" destId="{FEE2BB4D-D73C-49F1-A131-202B0C69108B}" srcOrd="3" destOrd="0" presId="urn:microsoft.com/office/officeart/2005/8/layout/bList2"/>
    <dgm:cxn modelId="{5BD24FD8-FB35-4C68-A295-0E1F3785DD74}" type="presParOf" srcId="{FC6386C8-1129-4A3A-B116-BCC461015442}" destId="{86A6CB54-23E7-45A6-BE77-009266431D36}" srcOrd="3" destOrd="0" presId="urn:microsoft.com/office/officeart/2005/8/layout/bList2"/>
    <dgm:cxn modelId="{B0973E51-F8AD-48E7-8A1A-DD6A4613F08D}" type="presParOf" srcId="{FC6386C8-1129-4A3A-B116-BCC461015442}" destId="{9E2DBB63-7F2F-452A-8F7B-2A43A75659A3}" srcOrd="4" destOrd="0" presId="urn:microsoft.com/office/officeart/2005/8/layout/bList2"/>
    <dgm:cxn modelId="{4C1C0FB9-63D7-40A2-8632-A1BD8AB20EAF}" type="presParOf" srcId="{9E2DBB63-7F2F-452A-8F7B-2A43A75659A3}" destId="{C81F6FA8-E087-4E2F-809D-F658C846FCB5}" srcOrd="0" destOrd="0" presId="urn:microsoft.com/office/officeart/2005/8/layout/bList2"/>
    <dgm:cxn modelId="{7B0A4857-CF66-4DB8-BF4F-EEDEB3FDD8E7}" type="presParOf" srcId="{9E2DBB63-7F2F-452A-8F7B-2A43A75659A3}" destId="{6C39168A-F4E4-4582-8CE7-07252E7261ED}" srcOrd="1" destOrd="0" presId="urn:microsoft.com/office/officeart/2005/8/layout/bList2"/>
    <dgm:cxn modelId="{5E37446E-CC3F-4F45-ADFB-19756C3E501D}" type="presParOf" srcId="{9E2DBB63-7F2F-452A-8F7B-2A43A75659A3}" destId="{771AD4F3-13D3-468E-846D-FF240F2D1B38}" srcOrd="2" destOrd="0" presId="urn:microsoft.com/office/officeart/2005/8/layout/bList2"/>
    <dgm:cxn modelId="{271B84FC-C4A0-40D4-A4BF-765757F5F03E}" type="presParOf" srcId="{9E2DBB63-7F2F-452A-8F7B-2A43A75659A3}" destId="{870C1A5D-44EC-4559-9774-2230545C337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ZDJĘCIA</a:t>
          </a: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pl-PL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RYSUNKI</a:t>
          </a:r>
          <a:endParaRPr lang="pl-PL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INFORMACJE</a:t>
          </a: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30355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356731" custScaleY="274741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61666" custScaleY="169603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75282" custLinFactNeighborX="-8110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307190" custScaleY="243683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1184C0CB-5A04-4A05-B51D-6B8DFEB34887}" type="presOf" srcId="{135163C2-96FE-4EE3-A613-3E3363E42EBD}" destId="{7040AF66-4D09-48C7-A9A6-C47AA4509183}" srcOrd="0" destOrd="0" presId="urn:microsoft.com/office/officeart/2005/8/layout/bList2"/>
    <dgm:cxn modelId="{60E2B6E3-8E1A-47FA-9CAD-F960B90E0824}" type="presOf" srcId="{AFC0880A-5A47-4688-8618-71C974F243AA}" destId="{AD29C1BB-EC70-40CE-ACF1-D244842A7A62}" srcOrd="0" destOrd="0" presId="urn:microsoft.com/office/officeart/2005/8/layout/bList2"/>
    <dgm:cxn modelId="{75AB905E-66BF-4353-9D2C-59C916713EFA}" type="presOf" srcId="{5A6745F8-2594-42BB-865B-6CC9C8C3110A}" destId="{86A6CB54-23E7-45A6-BE77-009266431D36}" srcOrd="0" destOrd="0" presId="urn:microsoft.com/office/officeart/2005/8/layout/bList2"/>
    <dgm:cxn modelId="{6BC32518-68B7-4D3E-B8F6-E26E4F1FC970}" type="presOf" srcId="{BFB111E9-14C9-43EB-B9F3-11F97F78B444}" destId="{847A7AF4-1A9C-4231-9CBB-F4F2792EB2DC}" srcOrd="1" destOrd="0" presId="urn:microsoft.com/office/officeart/2005/8/layout/bList2"/>
    <dgm:cxn modelId="{B92567D9-CA07-45DF-AEE0-66988DC3426C}" type="presOf" srcId="{AFC0880A-5A47-4688-8618-71C974F243AA}" destId="{02AA3B51-E71F-4C4C-A473-09B3113ABAB3}" srcOrd="1" destOrd="0" presId="urn:microsoft.com/office/officeart/2005/8/layout/bList2"/>
    <dgm:cxn modelId="{31C50332-707D-4E93-BDC8-DF0FCBA978C6}" type="presOf" srcId="{BFB111E9-14C9-43EB-B9F3-11F97F78B444}" destId="{9E414259-37CC-4DC1-AFD8-71C25861FF03}" srcOrd="0" destOrd="0" presId="urn:microsoft.com/office/officeart/2005/8/layout/bList2"/>
    <dgm:cxn modelId="{D9A5993E-E07C-4892-895C-09CCDC4E90A2}" type="presOf" srcId="{DDB4B901-4192-4931-9CF0-715B436AE884}" destId="{FC6386C8-1129-4A3A-B116-BCC461015442}" srcOrd="0" destOrd="0" presId="urn:microsoft.com/office/officeart/2005/8/layout/bList2"/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50437B55-C082-45E4-B324-B8E023477C8A}" type="presOf" srcId="{57DE30EF-2A4D-4A5D-BF31-71AAE426F839}" destId="{771AD4F3-13D3-468E-846D-FF240F2D1B38}" srcOrd="1" destOrd="0" presId="urn:microsoft.com/office/officeart/2005/8/layout/bList2"/>
    <dgm:cxn modelId="{C84F359E-4303-4A71-88E4-89C5145DEC47}" type="presOf" srcId="{57DE30EF-2A4D-4A5D-BF31-71AAE426F839}" destId="{6C39168A-F4E4-4582-8CE7-07252E7261ED}" srcOrd="0" destOrd="0" presId="urn:microsoft.com/office/officeart/2005/8/layout/bList2"/>
    <dgm:cxn modelId="{DD3D8125-7A05-4E36-A069-DA6F7475A9F5}" type="presParOf" srcId="{FC6386C8-1129-4A3A-B116-BCC461015442}" destId="{801A0B94-88A5-4FB8-B0E8-474DB94CD643}" srcOrd="0" destOrd="0" presId="urn:microsoft.com/office/officeart/2005/8/layout/bList2"/>
    <dgm:cxn modelId="{54C4446E-D9DE-478F-9DC6-3F903575A2EF}" type="presParOf" srcId="{801A0B94-88A5-4FB8-B0E8-474DB94CD643}" destId="{B249D3AB-6B0C-447F-B22F-2F3DE79FCDD0}" srcOrd="0" destOrd="0" presId="urn:microsoft.com/office/officeart/2005/8/layout/bList2"/>
    <dgm:cxn modelId="{C1FC4EEA-11D7-40C8-A179-30F30B061C76}" type="presParOf" srcId="{801A0B94-88A5-4FB8-B0E8-474DB94CD643}" destId="{AD29C1BB-EC70-40CE-ACF1-D244842A7A62}" srcOrd="1" destOrd="0" presId="urn:microsoft.com/office/officeart/2005/8/layout/bList2"/>
    <dgm:cxn modelId="{4A79DBDC-F110-4307-9E45-CD4F453030AB}" type="presParOf" srcId="{801A0B94-88A5-4FB8-B0E8-474DB94CD643}" destId="{02AA3B51-E71F-4C4C-A473-09B3113ABAB3}" srcOrd="2" destOrd="0" presId="urn:microsoft.com/office/officeart/2005/8/layout/bList2"/>
    <dgm:cxn modelId="{795B495B-E8E0-4FBF-9811-C02E1421DAC7}" type="presParOf" srcId="{801A0B94-88A5-4FB8-B0E8-474DB94CD643}" destId="{B4F1CF0B-CCBD-457C-9D0F-C05654853B90}" srcOrd="3" destOrd="0" presId="urn:microsoft.com/office/officeart/2005/8/layout/bList2"/>
    <dgm:cxn modelId="{78980AAF-8FA1-49D0-886D-2A449E38013C}" type="presParOf" srcId="{FC6386C8-1129-4A3A-B116-BCC461015442}" destId="{7040AF66-4D09-48C7-A9A6-C47AA4509183}" srcOrd="1" destOrd="0" presId="urn:microsoft.com/office/officeart/2005/8/layout/bList2"/>
    <dgm:cxn modelId="{27C13D44-255C-495D-B906-2A357D7BE46E}" type="presParOf" srcId="{FC6386C8-1129-4A3A-B116-BCC461015442}" destId="{407F778A-3BC9-4FA5-8FA6-0C07B5D2214B}" srcOrd="2" destOrd="0" presId="urn:microsoft.com/office/officeart/2005/8/layout/bList2"/>
    <dgm:cxn modelId="{A07AB213-1DDF-4799-9905-EF187878105B}" type="presParOf" srcId="{407F778A-3BC9-4FA5-8FA6-0C07B5D2214B}" destId="{3EA9F83F-A680-43F4-844D-816843C48327}" srcOrd="0" destOrd="0" presId="urn:microsoft.com/office/officeart/2005/8/layout/bList2"/>
    <dgm:cxn modelId="{3218AFCA-55E8-473A-AC74-6AF5F770D3B3}" type="presParOf" srcId="{407F778A-3BC9-4FA5-8FA6-0C07B5D2214B}" destId="{9E414259-37CC-4DC1-AFD8-71C25861FF03}" srcOrd="1" destOrd="0" presId="urn:microsoft.com/office/officeart/2005/8/layout/bList2"/>
    <dgm:cxn modelId="{834E44E8-8AA4-411F-8AD5-9B546DF17CF3}" type="presParOf" srcId="{407F778A-3BC9-4FA5-8FA6-0C07B5D2214B}" destId="{847A7AF4-1A9C-4231-9CBB-F4F2792EB2DC}" srcOrd="2" destOrd="0" presId="urn:microsoft.com/office/officeart/2005/8/layout/bList2"/>
    <dgm:cxn modelId="{C0B50A35-60FD-4543-ADFD-8981872083E1}" type="presParOf" srcId="{407F778A-3BC9-4FA5-8FA6-0C07B5D2214B}" destId="{FEE2BB4D-D73C-49F1-A131-202B0C69108B}" srcOrd="3" destOrd="0" presId="urn:microsoft.com/office/officeart/2005/8/layout/bList2"/>
    <dgm:cxn modelId="{3B1C0571-07A8-4BF5-BABF-E24993B1F5FF}" type="presParOf" srcId="{FC6386C8-1129-4A3A-B116-BCC461015442}" destId="{86A6CB54-23E7-45A6-BE77-009266431D36}" srcOrd="3" destOrd="0" presId="urn:microsoft.com/office/officeart/2005/8/layout/bList2"/>
    <dgm:cxn modelId="{E45138C6-8561-4C38-A33B-87725A22E71F}" type="presParOf" srcId="{FC6386C8-1129-4A3A-B116-BCC461015442}" destId="{9E2DBB63-7F2F-452A-8F7B-2A43A75659A3}" srcOrd="4" destOrd="0" presId="urn:microsoft.com/office/officeart/2005/8/layout/bList2"/>
    <dgm:cxn modelId="{1E032143-347F-4C60-ABE4-1B9895FF002E}" type="presParOf" srcId="{9E2DBB63-7F2F-452A-8F7B-2A43A75659A3}" destId="{C81F6FA8-E087-4E2F-809D-F658C846FCB5}" srcOrd="0" destOrd="0" presId="urn:microsoft.com/office/officeart/2005/8/layout/bList2"/>
    <dgm:cxn modelId="{B7399E14-777A-4D82-BF25-C271825E64C5}" type="presParOf" srcId="{9E2DBB63-7F2F-452A-8F7B-2A43A75659A3}" destId="{6C39168A-F4E4-4582-8CE7-07252E7261ED}" srcOrd="1" destOrd="0" presId="urn:microsoft.com/office/officeart/2005/8/layout/bList2"/>
    <dgm:cxn modelId="{35577751-4269-46C1-AF85-ECBBCB36EA4B}" type="presParOf" srcId="{9E2DBB63-7F2F-452A-8F7B-2A43A75659A3}" destId="{771AD4F3-13D3-468E-846D-FF240F2D1B38}" srcOrd="2" destOrd="0" presId="urn:microsoft.com/office/officeart/2005/8/layout/bList2"/>
    <dgm:cxn modelId="{0E0E47F9-E234-4F6C-ACE5-28BB503642C2}" type="presParOf" srcId="{9E2DBB63-7F2F-452A-8F7B-2A43A75659A3}" destId="{870C1A5D-44EC-4559-9774-2230545C337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ZDJĘCIA</a:t>
          </a: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pl-PL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RYSUNKI</a:t>
          </a:r>
          <a:endParaRPr lang="pl-PL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INFORMACJE</a:t>
          </a: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30355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356731" custScaleY="274741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61666" custScaleY="169603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75282" custLinFactNeighborX="-8110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307190" custScaleY="243683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C2AF1E70-F3BB-4BA8-B0C0-EF17B5DF04BF}" type="presOf" srcId="{BFB111E9-14C9-43EB-B9F3-11F97F78B444}" destId="{9E414259-37CC-4DC1-AFD8-71C25861FF03}" srcOrd="0" destOrd="0" presId="urn:microsoft.com/office/officeart/2005/8/layout/bList2"/>
    <dgm:cxn modelId="{CE9268AE-240E-4B96-9CD3-0E3904B4D45E}" type="presOf" srcId="{57DE30EF-2A4D-4A5D-BF31-71AAE426F839}" destId="{6C39168A-F4E4-4582-8CE7-07252E7261ED}" srcOrd="0" destOrd="0" presId="urn:microsoft.com/office/officeart/2005/8/layout/bList2"/>
    <dgm:cxn modelId="{BBC468A8-9AF5-41A1-AB0B-3FC2ED3AD0A6}" type="presOf" srcId="{AFC0880A-5A47-4688-8618-71C974F243AA}" destId="{AD29C1BB-EC70-40CE-ACF1-D244842A7A62}" srcOrd="0" destOrd="0" presId="urn:microsoft.com/office/officeart/2005/8/layout/bList2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44628FCF-56E5-4AA1-89A2-E8EAC921B691}" type="presOf" srcId="{135163C2-96FE-4EE3-A613-3E3363E42EBD}" destId="{7040AF66-4D09-48C7-A9A6-C47AA4509183}" srcOrd="0" destOrd="0" presId="urn:microsoft.com/office/officeart/2005/8/layout/bList2"/>
    <dgm:cxn modelId="{0444E16E-F230-4FAB-86E0-FEBE5B57DC3C}" type="presOf" srcId="{BFB111E9-14C9-43EB-B9F3-11F97F78B444}" destId="{847A7AF4-1A9C-4231-9CBB-F4F2792EB2DC}" srcOrd="1" destOrd="0" presId="urn:microsoft.com/office/officeart/2005/8/layout/bList2"/>
    <dgm:cxn modelId="{F5F1689F-FFAF-443F-8C92-5A80FBD68453}" type="presOf" srcId="{DDB4B901-4192-4931-9CF0-715B436AE884}" destId="{FC6386C8-1129-4A3A-B116-BCC461015442}" srcOrd="0" destOrd="0" presId="urn:microsoft.com/office/officeart/2005/8/layout/bList2"/>
    <dgm:cxn modelId="{B2933CAB-2B64-4997-93C3-16ECF9807B6F}" type="presOf" srcId="{AFC0880A-5A47-4688-8618-71C974F243AA}" destId="{02AA3B51-E71F-4C4C-A473-09B3113ABAB3}" srcOrd="1" destOrd="0" presId="urn:microsoft.com/office/officeart/2005/8/layout/bList2"/>
    <dgm:cxn modelId="{0DAF00A8-A715-4B12-86F7-39F130DBEA27}" type="presOf" srcId="{57DE30EF-2A4D-4A5D-BF31-71AAE426F839}" destId="{771AD4F3-13D3-468E-846D-FF240F2D1B38}" srcOrd="1" destOrd="0" presId="urn:microsoft.com/office/officeart/2005/8/layout/bList2"/>
    <dgm:cxn modelId="{AAED8142-0C53-4CEE-9EAC-7A9F7BAE3F7A}" type="presOf" srcId="{5A6745F8-2594-42BB-865B-6CC9C8C3110A}" destId="{86A6CB54-23E7-45A6-BE77-009266431D36}" srcOrd="0" destOrd="0" presId="urn:microsoft.com/office/officeart/2005/8/layout/bList2"/>
    <dgm:cxn modelId="{78DAC294-EE83-478B-B471-0619F981BB77}" type="presParOf" srcId="{FC6386C8-1129-4A3A-B116-BCC461015442}" destId="{801A0B94-88A5-4FB8-B0E8-474DB94CD643}" srcOrd="0" destOrd="0" presId="urn:microsoft.com/office/officeart/2005/8/layout/bList2"/>
    <dgm:cxn modelId="{8C205C3F-803E-468D-B8BF-11A07E691491}" type="presParOf" srcId="{801A0B94-88A5-4FB8-B0E8-474DB94CD643}" destId="{B249D3AB-6B0C-447F-B22F-2F3DE79FCDD0}" srcOrd="0" destOrd="0" presId="urn:microsoft.com/office/officeart/2005/8/layout/bList2"/>
    <dgm:cxn modelId="{D33EEFBA-41CA-4E65-8C2B-B3FC7AAB14A9}" type="presParOf" srcId="{801A0B94-88A5-4FB8-B0E8-474DB94CD643}" destId="{AD29C1BB-EC70-40CE-ACF1-D244842A7A62}" srcOrd="1" destOrd="0" presId="urn:microsoft.com/office/officeart/2005/8/layout/bList2"/>
    <dgm:cxn modelId="{192BB787-857F-4BDC-A43E-E388BA22B24A}" type="presParOf" srcId="{801A0B94-88A5-4FB8-B0E8-474DB94CD643}" destId="{02AA3B51-E71F-4C4C-A473-09B3113ABAB3}" srcOrd="2" destOrd="0" presId="urn:microsoft.com/office/officeart/2005/8/layout/bList2"/>
    <dgm:cxn modelId="{67F3EE69-B4B1-4F13-8232-9281F2A543DB}" type="presParOf" srcId="{801A0B94-88A5-4FB8-B0E8-474DB94CD643}" destId="{B4F1CF0B-CCBD-457C-9D0F-C05654853B90}" srcOrd="3" destOrd="0" presId="urn:microsoft.com/office/officeart/2005/8/layout/bList2"/>
    <dgm:cxn modelId="{99FACA96-5934-48D6-AD5F-ED0AE2B7C140}" type="presParOf" srcId="{FC6386C8-1129-4A3A-B116-BCC461015442}" destId="{7040AF66-4D09-48C7-A9A6-C47AA4509183}" srcOrd="1" destOrd="0" presId="urn:microsoft.com/office/officeart/2005/8/layout/bList2"/>
    <dgm:cxn modelId="{D2C00778-D083-4C84-A270-8A7353514439}" type="presParOf" srcId="{FC6386C8-1129-4A3A-B116-BCC461015442}" destId="{407F778A-3BC9-4FA5-8FA6-0C07B5D2214B}" srcOrd="2" destOrd="0" presId="urn:microsoft.com/office/officeart/2005/8/layout/bList2"/>
    <dgm:cxn modelId="{581E742F-CA2D-4419-9C47-97405DCCBA4E}" type="presParOf" srcId="{407F778A-3BC9-4FA5-8FA6-0C07B5D2214B}" destId="{3EA9F83F-A680-43F4-844D-816843C48327}" srcOrd="0" destOrd="0" presId="urn:microsoft.com/office/officeart/2005/8/layout/bList2"/>
    <dgm:cxn modelId="{E06CF870-25ED-4237-9F67-EA12E000A1EC}" type="presParOf" srcId="{407F778A-3BC9-4FA5-8FA6-0C07B5D2214B}" destId="{9E414259-37CC-4DC1-AFD8-71C25861FF03}" srcOrd="1" destOrd="0" presId="urn:microsoft.com/office/officeart/2005/8/layout/bList2"/>
    <dgm:cxn modelId="{6BF7E201-6937-426F-8090-CB96B2528BAD}" type="presParOf" srcId="{407F778A-3BC9-4FA5-8FA6-0C07B5D2214B}" destId="{847A7AF4-1A9C-4231-9CBB-F4F2792EB2DC}" srcOrd="2" destOrd="0" presId="urn:microsoft.com/office/officeart/2005/8/layout/bList2"/>
    <dgm:cxn modelId="{5CB59D99-E305-4C02-8544-F36263603214}" type="presParOf" srcId="{407F778A-3BC9-4FA5-8FA6-0C07B5D2214B}" destId="{FEE2BB4D-D73C-49F1-A131-202B0C69108B}" srcOrd="3" destOrd="0" presId="urn:microsoft.com/office/officeart/2005/8/layout/bList2"/>
    <dgm:cxn modelId="{F538F8FA-A693-4A71-A2E0-01225D21229E}" type="presParOf" srcId="{FC6386C8-1129-4A3A-B116-BCC461015442}" destId="{86A6CB54-23E7-45A6-BE77-009266431D36}" srcOrd="3" destOrd="0" presId="urn:microsoft.com/office/officeart/2005/8/layout/bList2"/>
    <dgm:cxn modelId="{A4F36B55-F65C-4C29-A05E-0ADD72F0DA4E}" type="presParOf" srcId="{FC6386C8-1129-4A3A-B116-BCC461015442}" destId="{9E2DBB63-7F2F-452A-8F7B-2A43A75659A3}" srcOrd="4" destOrd="0" presId="urn:microsoft.com/office/officeart/2005/8/layout/bList2"/>
    <dgm:cxn modelId="{2AD558CE-6C7F-4A31-97EE-B99B6BDB6766}" type="presParOf" srcId="{9E2DBB63-7F2F-452A-8F7B-2A43A75659A3}" destId="{C81F6FA8-E087-4E2F-809D-F658C846FCB5}" srcOrd="0" destOrd="0" presId="urn:microsoft.com/office/officeart/2005/8/layout/bList2"/>
    <dgm:cxn modelId="{1B10E8E6-6D45-42D6-AA1A-8FA897C46CDA}" type="presParOf" srcId="{9E2DBB63-7F2F-452A-8F7B-2A43A75659A3}" destId="{6C39168A-F4E4-4582-8CE7-07252E7261ED}" srcOrd="1" destOrd="0" presId="urn:microsoft.com/office/officeart/2005/8/layout/bList2"/>
    <dgm:cxn modelId="{F1217B2A-89F0-4905-9A8E-64A6FFB4A933}" type="presParOf" srcId="{9E2DBB63-7F2F-452A-8F7B-2A43A75659A3}" destId="{771AD4F3-13D3-468E-846D-FF240F2D1B38}" srcOrd="2" destOrd="0" presId="urn:microsoft.com/office/officeart/2005/8/layout/bList2"/>
    <dgm:cxn modelId="{60454677-B069-41CC-8233-95CA834E5291}" type="presParOf" srcId="{9E2DBB63-7F2F-452A-8F7B-2A43A75659A3}" destId="{870C1A5D-44EC-4559-9774-2230545C337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Uk%C5%82ad_pokarmowy_cz%C5%82owiek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atomia24.pl/uklad-pokarmowy.htm" TargetMode="External"/><Relationship Id="rId5" Type="http://schemas.openxmlformats.org/officeDocument/2006/relationships/hyperlink" Target="https://www.epodreczniki.pl/reader/c/177023/v/38/t/student-canon/m/i2JkvsGw9Q#i2JkvsGw9Q_d5e118" TargetMode="External"/><Relationship Id="rId4" Type="http://schemas.openxmlformats.org/officeDocument/2006/relationships/hyperlink" Target="http://klasowka.onet.pl/podrecznik/puls-zycia-klasa-2-gimnazjum/rozdzial-v-uklad-oddechowy/wytlumaczen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730" y="2165280"/>
            <a:ext cx="7772400" cy="893961"/>
          </a:xfrm>
        </p:spPr>
        <p:txBody>
          <a:bodyPr/>
          <a:lstStyle/>
          <a:p>
            <a:r>
              <a:rPr lang="pl-PL" b="1" dirty="0"/>
              <a:t>UKŁAD ODDECHOWY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6842" y="2799175"/>
            <a:ext cx="3744416" cy="3361928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rgbClr val="000000"/>
                </a:solidFill>
                <a:latin typeface="Comic Sans MS" pitchFamily="66"/>
              </a:rPr>
              <a:t>Web Quest jest przeznaczony dla gimnazjum.</a:t>
            </a:r>
          </a:p>
          <a:p>
            <a:r>
              <a:rPr lang="pl-PL" b="1" dirty="0">
                <a:solidFill>
                  <a:srgbClr val="000000"/>
                </a:solidFill>
                <a:latin typeface="Comic Sans MS" pitchFamily="66"/>
              </a:rPr>
              <a:t>Jego celem jest wzbudzenie zainteresowań uczniów układem oddechowym zdobycie nowych informacji na ten temat.</a:t>
            </a:r>
          </a:p>
          <a:p>
            <a:endParaRPr lang="pl-PL" b="1" dirty="0">
              <a:solidFill>
                <a:srgbClr val="000000"/>
              </a:solidFill>
              <a:latin typeface="Comic Sans MS" pitchFamily="66"/>
            </a:endParaRPr>
          </a:p>
          <a:p>
            <a:endParaRPr lang="pl-PL" b="1" dirty="0">
              <a:solidFill>
                <a:srgbClr val="000000"/>
              </a:solidFill>
              <a:latin typeface="Comic Sans MS" pitchFamily="66"/>
            </a:endParaRPr>
          </a:p>
          <a:p>
            <a:endParaRPr lang="pl-PL" b="1" dirty="0">
              <a:solidFill>
                <a:srgbClr val="000000"/>
              </a:solidFill>
              <a:latin typeface="Comic Sans MS" pitchFamily="66"/>
            </a:endParaRPr>
          </a:p>
          <a:p>
            <a:r>
              <a:rPr lang="pl-PL" b="1" dirty="0">
                <a:solidFill>
                  <a:srgbClr val="000000"/>
                </a:solidFill>
                <a:latin typeface="Comic Sans MS" pitchFamily="66"/>
              </a:rPr>
              <a:t/>
            </a:r>
            <a:br>
              <a:rPr lang="pl-PL" b="1" dirty="0">
                <a:solidFill>
                  <a:srgbClr val="000000"/>
                </a:solidFill>
                <a:latin typeface="Comic Sans MS" pitchFamily="66"/>
              </a:rPr>
            </a:br>
            <a:r>
              <a:rPr lang="pl-PL" b="1" dirty="0">
                <a:solidFill>
                  <a:srgbClr val="000000"/>
                </a:solidFill>
                <a:latin typeface="Comic Sans MS" pitchFamily="66"/>
              </a:rPr>
              <a:t>Autorem projektu jest: Joanna Lemirowska - Wronka</a:t>
            </a:r>
            <a:endParaRPr lang="pl-PL" dirty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5" y="3068960"/>
            <a:ext cx="2822359" cy="282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D60E532-B945-4C3B-BF7E-37164EB6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92" y="62996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0"/>
            <a:ext cx="2952328" cy="21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Podzielicie się na 3 grupy. Każda grupa będzie miała za zadanie stworzyć zbiór informacji, związanych z tematem tego projektu.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GRUPA I: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	- budowa układu oddechowego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GRUPA II: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	- gdzie i na czym polega wymiana gazowa 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GRUPA III: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	- jakie są choroby układu oddechowego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	- jak dbać o układ oddechowy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3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592288" cy="18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64" y="4971877"/>
            <a:ext cx="2952328" cy="188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903" y="1638135"/>
            <a:ext cx="8686800" cy="511519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GRUPA I</a:t>
            </a:r>
          </a:p>
          <a:p>
            <a:pPr marL="0" lv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  </a:t>
            </a:r>
            <a:r>
              <a:rPr lang="pl-PL" b="1" dirty="0">
                <a:latin typeface="Century" panose="02040604050505020304" pitchFamily="18" charset="0"/>
              </a:rPr>
              <a:t>budowa układu oddechowego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(tutaj powinny być zawarte informacje z jakich narządów składa się układ oddechowy, jak wyglądają te narządy, czym się charakteryzują, w którym miejscu organizmu człowieka się znajdują, szczególną uwagę zwrócić na: krtań i jej dodatkowe funkcje oraz płuca; czym jest oczyszczanie, nawilżanie i ogrzewanie, wdychanego powietrza)</a:t>
            </a:r>
          </a:p>
          <a:p>
            <a:pPr marL="0" lvl="0" indent="0">
              <a:buNone/>
            </a:pPr>
            <a:endParaRPr lang="pl-PL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34" y="5477481"/>
            <a:ext cx="2300865" cy="13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82613"/>
            <a:ext cx="1705359" cy="12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04578"/>
            <a:ext cx="8515672" cy="523679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GRUPA II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 </a:t>
            </a:r>
            <a:r>
              <a:rPr lang="pl-PL" b="1" dirty="0">
                <a:latin typeface="Century" panose="02040604050505020304" pitchFamily="18" charset="0"/>
              </a:rPr>
              <a:t>gdzie i na czym polega wymiana gazowa </a:t>
            </a:r>
          </a:p>
          <a:p>
            <a:pPr marL="0" lvl="0" indent="0">
              <a:buNone/>
            </a:pPr>
            <a:r>
              <a:rPr lang="pl-PL" dirty="0">
                <a:latin typeface="Century" panose="02040604050505020304" pitchFamily="18" charset="0"/>
              </a:rPr>
              <a:t>(tutaj powinny być zawarte informacje o tym, co pozwala/umożliwia wymianę gazową, jaką rolę w tym procesie odgrywa krew; informacje o mechanizmie wdechu i wdechu oraz o s</a:t>
            </a:r>
            <a:r>
              <a:rPr lang="pl-PL" altLang="pl-PL" dirty="0">
                <a:latin typeface="Century" panose="02040604050505020304" pitchFamily="18" charset="0"/>
              </a:rPr>
              <a:t>kładzie procentowy powietrza wdychanego i wydychanego)</a:t>
            </a:r>
            <a:endParaRPr lang="pl-PL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latin typeface="Century" panose="02040604050505020304" pitchFamily="18" charset="0"/>
            </a:endParaRP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1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7028"/>
            <a:ext cx="2304256" cy="14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4664"/>
            <a:ext cx="363640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GRUPA III: </a:t>
            </a:r>
          </a:p>
          <a:p>
            <a:r>
              <a:rPr lang="pl-PL" dirty="0">
                <a:latin typeface="Century" panose="02040604050505020304" pitchFamily="18" charset="0"/>
              </a:rPr>
              <a:t>jakie są choroby układu oddechowego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(tutaj powinny być zawarte informacje o chorobach wirusowe, bakteryjnych, alergiach)</a:t>
            </a:r>
          </a:p>
          <a:p>
            <a:r>
              <a:rPr lang="pl-PL" dirty="0">
                <a:latin typeface="Century" panose="02040604050505020304" pitchFamily="18" charset="0"/>
              </a:rPr>
              <a:t>jak dbać o układ oddechowy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(tutaj powinny być zawarte informacje o tym, czego unikać, by nie narażać swojego organizmu na choroby układu oddechowego oraz sposoby poprawy funkcjonowania układu oddechowego, w tym ochrona środowiska)</a:t>
            </a:r>
          </a:p>
          <a:p>
            <a:pPr marL="0" indent="0">
              <a:buNone/>
            </a:pPr>
            <a:endParaRPr lang="pl-PL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2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90597" cy="40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184576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latin typeface="Century" panose="02040604050505020304" pitchFamily="18" charset="0"/>
              </a:rPr>
              <a:t>Pozyskane wiadomości , informacje, rysunki, zdjęcia przygotujcie na dużych kartach, by informacje, rysunki, zdjęcia były wyraźne i dobrze widoczne </a:t>
            </a:r>
          </a:p>
          <a:p>
            <a:r>
              <a:rPr lang="pl-PL" dirty="0">
                <a:latin typeface="Century" panose="02040604050505020304" pitchFamily="18" charset="0"/>
              </a:rPr>
              <a:t>Na przygotowanie plakatów/plansz będziecie mieli dwa tygodnie czasu -  przyniesiecie  gotowe prace na zajęcia  biologii</a:t>
            </a:r>
          </a:p>
          <a:p>
            <a:r>
              <a:rPr lang="pl-PL" dirty="0">
                <a:latin typeface="Century" panose="02040604050505020304" pitchFamily="18" charset="0"/>
              </a:rPr>
              <a:t>Sposób wykonania zależy od Was (może być namalowany, zrobiony z różnego rodzaju materiałów plastycznych).</a:t>
            </a:r>
          </a:p>
          <a:p>
            <a:r>
              <a:rPr lang="pl-PL" dirty="0">
                <a:latin typeface="Century" panose="02040604050505020304" pitchFamily="18" charset="0"/>
              </a:rPr>
              <a:t>Na podstawie informacji zdobytych w trakcie przygotowywania plakatów, każda grupa przedstawia swoją pracę, wyjaśniając zagadnienia związane z układem oddechowym.</a:t>
            </a:r>
          </a:p>
          <a:p>
            <a:r>
              <a:rPr lang="pl-PL" dirty="0">
                <a:latin typeface="Century" panose="02040604050505020304" pitchFamily="18" charset="0"/>
              </a:rPr>
              <a:t>Na koniec nauczyciel będzie zadawał pytania w celu sprawdzenia, ile informacji zapamiętaliście.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9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16824" cy="489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Century" panose="02040604050505020304" pitchFamily="18" charset="0"/>
              </a:rPr>
              <a:t>Informacji potrzebnych do przygotowania zadania szukajcie w podanych stronach internetowych lub innych wam znanych (podając adres tej strony)</a:t>
            </a:r>
          </a:p>
          <a:p>
            <a:r>
              <a:rPr lang="pl-PL" dirty="0">
                <a:latin typeface="Century" panose="02040604050505020304" pitchFamily="18" charset="0"/>
              </a:rPr>
              <a:t>Praca musi być estetyczna (ładnie wykonana),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     w ciekawej, wyczerpującej, różnorodnej formie.</a:t>
            </a:r>
          </a:p>
          <a:p>
            <a:r>
              <a:rPr lang="pl-PL" dirty="0">
                <a:latin typeface="Century" panose="02040604050505020304" pitchFamily="18" charset="0"/>
              </a:rPr>
              <a:t> </a:t>
            </a:r>
            <a:r>
              <a:rPr lang="pl-PL" u="sng" dirty="0">
                <a:latin typeface="Century" panose="02040604050505020304" pitchFamily="18" charset="0"/>
              </a:rPr>
              <a:t>Na każdej pracy musi być podany: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1</a:t>
            </a:r>
            <a:r>
              <a:rPr lang="pl-PL" b="1" dirty="0">
                <a:latin typeface="Century" panose="02040604050505020304" pitchFamily="18" charset="0"/>
              </a:rPr>
              <a:t>. Temat </a:t>
            </a:r>
            <a:r>
              <a:rPr lang="pl-PL" dirty="0">
                <a:latin typeface="Century" panose="02040604050505020304" pitchFamily="18" charset="0"/>
              </a:rPr>
              <a:t>(inny dla każdej grupy).</a:t>
            </a:r>
          </a:p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2</a:t>
            </a:r>
            <a:r>
              <a:rPr lang="pl-PL" b="1" dirty="0">
                <a:latin typeface="Century" panose="02040604050505020304" pitchFamily="18" charset="0"/>
              </a:rPr>
              <a:t>. Imiona, nazwiska uczniów, którzy ją przygotowali.</a:t>
            </a:r>
          </a:p>
          <a:p>
            <a:r>
              <a:rPr lang="pl-PL" dirty="0">
                <a:latin typeface="Century" panose="02040604050505020304" pitchFamily="18" charset="0"/>
              </a:rPr>
              <a:t>Opracowanie tematu według wytycznych.</a:t>
            </a:r>
          </a:p>
          <a:p>
            <a:r>
              <a:rPr lang="pl-PL" dirty="0">
                <a:latin typeface="Century" panose="02040604050505020304" pitchFamily="18" charset="0"/>
              </a:rPr>
              <a:t>Każda grupa prezentuje swoją pracę przed całą klasą.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"/>
            <a:ext cx="3262908" cy="16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97256"/>
              </p:ext>
            </p:extLst>
          </p:nvPr>
        </p:nvGraphicFramePr>
        <p:xfrm>
          <a:off x="304800" y="1554163"/>
          <a:ext cx="8686800" cy="905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entury" panose="02040604050505020304" pitchFamily="18" charset="0"/>
                        </a:rPr>
                        <a:t>LICZBA PUNKTÓW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entury" panose="02040604050505020304" pitchFamily="18" charset="0"/>
                        </a:rPr>
                        <a:t>1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entury" panose="02040604050505020304" pitchFamily="18" charset="0"/>
                        </a:rPr>
                        <a:t>2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entury" panose="02040604050505020304" pitchFamily="18" charset="0"/>
                        </a:rPr>
                        <a:t>3</a:t>
                      </a: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" panose="02040604050505020304" pitchFamily="18" charset="0"/>
                        </a:rPr>
                        <a:t>ZAWARTOŚĆ MERYTORYCZNA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Zebrane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informacje są  niepełne, jest sporo luk, pojawiają się informacje nie na temat. Słabe wykorzystanie źródeł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" panose="02040604050505020304" pitchFamily="18" charset="0"/>
                        </a:rPr>
                        <a:t>Właściwe, poprawne informacje. Ewentualnie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niewielkie błędy.</a:t>
                      </a:r>
                    </a:p>
                    <a:p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Dobre wykorzystanie źródeł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Poprawnie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" panose="02040604050505020304" pitchFamily="18" charset="0"/>
                        </a:rPr>
                        <a:t>ESTETYKA WYKONANIA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Praca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wykonana niedbale, mało czytelna, nie posiada grafik, ilustracji, brak podpisów. Złe rozplanowanie informacji na stronie.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Praca wykonana starannie, czytelnie. Dobre rozplanowanie informacji na stronie. Posiada właściwą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grafikę.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Praca bardzo estetyczna i kreatywna, przejrzysta, zachęcająca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do zapoznania się z nią. Właściwe rozplanowanie grafiki i tekstu. Praca ciekawa, kolorowa.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" panose="02040604050505020304" pitchFamily="18" charset="0"/>
                        </a:rPr>
                        <a:t>ZAANGAŻOWANIE GRUPY W PRACĘ</a:t>
                      </a:r>
                    </a:p>
                    <a:p>
                      <a:r>
                        <a:rPr lang="pl-PL" sz="1400" dirty="0">
                          <a:latin typeface="Century" panose="02040604050505020304" pitchFamily="18" charset="0"/>
                        </a:rPr>
                        <a:t>I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UMIEJĘTNOŚĆ WSPÓŁPRACY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Brak zaangażowania wszystkich członków grupy w kreatywną współpracę. 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Dobra współpraca w grupie 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Pełne zaangażowanie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w pracę wszystkich członków grupy, wzajemne motywowanie się i pomoc w pracy. Wysoki poziom współpracy w grupie.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entury" panose="02040604050505020304" pitchFamily="18" charset="0"/>
                        </a:rPr>
                        <a:t>PREZENTACJA  PRACY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Praca przeczytana, nie zreferowana. Brak odpowiedzi na pytania sprawdzające zadane przez nauczyciela.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Prezentacja częściowo zreferowana,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a </a:t>
                      </a:r>
                      <a:r>
                        <a:rPr lang="pl-PL" sz="1400" dirty="0">
                          <a:latin typeface="Century" panose="02040604050505020304" pitchFamily="18" charset="0"/>
                        </a:rPr>
                        <a:t>częściowo przeczytana. Trudności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w udzielaniu odpowiedzi na pytania sprawdzające zadawane przez nauczyciela.</a:t>
                      </a: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Century" panose="02040604050505020304" pitchFamily="18" charset="0"/>
                        </a:rPr>
                        <a:t>Praca zreferowana w sposób ciekawy, uporządkowany, poprawny. Wykazanie rozumienia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pl-PL" sz="1400" dirty="0">
                          <a:latin typeface="Century" panose="02040604050505020304" pitchFamily="18" charset="0"/>
                        </a:rPr>
                        <a:t>przedstawianych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treści. </a:t>
                      </a:r>
                      <a:r>
                        <a:rPr lang="pl-PL" sz="1400" dirty="0">
                          <a:latin typeface="Century" panose="02040604050505020304" pitchFamily="18" charset="0"/>
                        </a:rPr>
                        <a:t>Właściwe</a:t>
                      </a:r>
                      <a:r>
                        <a:rPr lang="pl-PL" sz="1400" baseline="0" dirty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pl-PL" sz="1400" dirty="0">
                          <a:latin typeface="Century" panose="02040604050505020304" pitchFamily="18" charset="0"/>
                        </a:rPr>
                        <a:t>odpowiedzi na pytania sprawdzające nauczyciela.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1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6388"/>
            <a:ext cx="308456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06675"/>
              </p:ext>
            </p:extLst>
          </p:nvPr>
        </p:nvGraphicFramePr>
        <p:xfrm>
          <a:off x="611560" y="2276872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95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entury" panose="02040604050505020304" pitchFamily="18" charset="0"/>
                        </a:rPr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entury" panose="02040604050505020304" pitchFamily="18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entury" panose="02040604050505020304" pitchFamily="18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9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2987824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l-PL" altLang="pl-PL" dirty="0">
                <a:solidFill>
                  <a:srgbClr val="FFFF00"/>
                </a:solidFill>
                <a:latin typeface="Century" panose="02040604050505020304" pitchFamily="18" charset="0"/>
                <a:hlinkClick r:id="rId3"/>
              </a:rPr>
              <a:t>http://pl.wikipedia.org/wiki/Uk%C5%82ad_pokarmowy_cz%C5%82owieka</a:t>
            </a:r>
            <a:endParaRPr lang="pl-PL" dirty="0">
              <a:solidFill>
                <a:srgbClr val="FFFF00"/>
              </a:solidFill>
              <a:latin typeface="Century" panose="02040604050505020304" pitchFamily="18" charset="0"/>
              <a:hlinkClick r:id="rId4"/>
            </a:endParaRPr>
          </a:p>
          <a:p>
            <a:r>
              <a:rPr lang="pl-PL" dirty="0">
                <a:solidFill>
                  <a:srgbClr val="FFFF00"/>
                </a:solidFill>
                <a:latin typeface="Century" panose="02040604050505020304" pitchFamily="18" charset="0"/>
                <a:hlinkClick r:id="rId4"/>
              </a:rPr>
              <a:t>http://klasowka.onet.pl/podrecznik/puls-zycia-klasa-2-gimnazjum/rozdzial-v-uklad-oddechowy/wytlumaczenie</a:t>
            </a:r>
            <a:endParaRPr lang="pl-PL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http://biologia.opracowania.pl/uk%C5%82ad_pokarmowy_i_od%C5%BCywianie/budowa_uk%C5%82adu_pokarmowego/</a:t>
            </a: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hlinkClick r:id="rId5"/>
              </a:rPr>
              <a:t>https://www.epodreczniki.pl/reader/c/177023/v/38/t/student-canon/m/i2JkvsGw9Q#i2JkvsGw9Q_d5e118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pl-PL" u="sng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hlinkClick r:id="rId6"/>
              </a:rPr>
              <a:t>http://www.anatomia24.pl/uklad-pokarmowy.htm</a:t>
            </a:r>
            <a:endParaRPr lang="pl-PL" u="sng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http://zdrowie.gazeta.pl/Zdrowie/7,140283,19797985,uklad-pokarmowy-trawienny-budowa-funkcje-i-najczestsze.html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78497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endParaRPr lang="pl-PL" u="sng" dirty="0">
              <a:latin typeface="Century" panose="02040604050505020304" pitchFamily="18" charset="0"/>
            </a:endParaRPr>
          </a:p>
          <a:p>
            <a:pPr marL="68580" indent="0" algn="ctr">
              <a:buNone/>
            </a:pPr>
            <a:r>
              <a:rPr lang="pl-PL" u="sng" dirty="0">
                <a:latin typeface="Century" panose="02040604050505020304" pitchFamily="18" charset="0"/>
              </a:rPr>
              <a:t>Korzyści, jakie osiągnęliście w czasie realizacji projektu:</a:t>
            </a:r>
            <a:endParaRPr lang="pl-PL" dirty="0">
              <a:latin typeface="Century" panose="02040604050505020304" pitchFamily="18" charset="0"/>
            </a:endParaRPr>
          </a:p>
          <a:p>
            <a:r>
              <a:rPr lang="pl-PL" dirty="0">
                <a:latin typeface="Century" panose="02040604050505020304" pitchFamily="18" charset="0"/>
              </a:rPr>
              <a:t>Nabyliście umiejętności zdobywania informacji w oparciu o Internet i przetwarzania ich;</a:t>
            </a:r>
          </a:p>
          <a:p>
            <a:r>
              <a:rPr lang="pl-PL" dirty="0">
                <a:latin typeface="Century" panose="02040604050505020304" pitchFamily="18" charset="0"/>
              </a:rPr>
              <a:t>Doskonaliliście swoje umiejętności współpracy w grupie i całym zespole;</a:t>
            </a:r>
          </a:p>
          <a:p>
            <a:r>
              <a:rPr lang="pl-PL" dirty="0">
                <a:latin typeface="Century" panose="02040604050505020304" pitchFamily="18" charset="0"/>
              </a:rPr>
              <a:t>Wasza praca indywidualna, grupowa i zespołowa przyczyniła się do powstania pięknych plakatów o układzie oddechowym człowieka, który może zostać wykorzystany jako pomoc i ułatwi przyswajanie wiadomości na ten temat;</a:t>
            </a:r>
          </a:p>
          <a:p>
            <a:r>
              <a:rPr lang="pl-PL" dirty="0">
                <a:latin typeface="Century" panose="02040604050505020304" pitchFamily="18" charset="0"/>
              </a:rPr>
              <a:t>Samodzielne wyszukiwanie informacji o poszczególnych elementach układu oddechowego i jego chorobach przyczyniło się do zwiększenia wiedzy o własnym organizmie. 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2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600200"/>
            <a:ext cx="5616624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Wprowadzenie</a:t>
            </a:r>
          </a:p>
          <a:p>
            <a:pPr marL="0" indent="0">
              <a:buNone/>
            </a:pPr>
            <a:r>
              <a:rPr lang="pl-PL" dirty="0"/>
              <a:t>2. Zadania</a:t>
            </a:r>
          </a:p>
          <a:p>
            <a:pPr marL="0" indent="0">
              <a:buNone/>
            </a:pPr>
            <a:r>
              <a:rPr lang="pl-PL" dirty="0"/>
              <a:t>3. Proces</a:t>
            </a:r>
          </a:p>
          <a:p>
            <a:pPr marL="0" indent="0">
              <a:buNone/>
            </a:pPr>
            <a:r>
              <a:rPr lang="pl-PL" dirty="0"/>
              <a:t>4. Źródła</a:t>
            </a:r>
          </a:p>
          <a:p>
            <a:pPr marL="0" indent="0">
              <a:buNone/>
            </a:pPr>
            <a:r>
              <a:rPr lang="pl-PL" dirty="0"/>
              <a:t>5. Ewaluacja</a:t>
            </a:r>
          </a:p>
          <a:p>
            <a:pPr marL="0" indent="0">
              <a:buNone/>
            </a:pPr>
            <a:r>
              <a:rPr lang="pl-PL" dirty="0"/>
              <a:t>6. Konkluzja</a:t>
            </a:r>
          </a:p>
          <a:p>
            <a:pPr marL="0" indent="0">
              <a:buNone/>
            </a:pPr>
            <a:r>
              <a:rPr lang="pl-PL" dirty="0"/>
              <a:t>7.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25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012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pl-PL" sz="3600" b="1" dirty="0">
                <a:latin typeface="Century" panose="02040604050505020304" pitchFamily="18" charset="0"/>
              </a:rPr>
              <a:t>Jakie korzyści osiągnęliście z realizacji tego projektu?</a:t>
            </a:r>
          </a:p>
          <a:p>
            <a:pPr marL="0" lvl="0" indent="0">
              <a:lnSpc>
                <a:spcPct val="80000"/>
              </a:lnSpc>
              <a:buNone/>
            </a:pPr>
            <a:endParaRPr lang="pl-PL" b="1" dirty="0">
              <a:latin typeface="Century" panose="020406040505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Przekonaliście się, że zdobywanie nowych wiadomości może być ciekawe i uczyć się można nie tylko z zeszytu i podręcznika.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Dowiedzieliście się, co tak naprawdę kryje się pod pojęciem </a:t>
            </a:r>
            <a:r>
              <a:rPr lang="pl-PL" b="1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układ oddechowy</a:t>
            </a: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Wiecie już, że oddychanie i układ oddechowy jest niezbędny do życia.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Znacie budowę i funkcjonowanie układu oddechowego.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Wiecie, jakie choroby mogą zagrażać  właściwemu funkcjonowaniu oddechowemu oraz jak dbać o układ oddechowy. 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Nauczyliście się wykorzystywać Internet jako źródło informacji.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Nauczyliście się w praktyczny sposób wykorzystać informacje ze stron internetowych.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Uczyliście się sztuki dzielenia się swoją wiedzą z innymi.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Uczyliście się trudnej sztuki współpracy w grupie.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Doskonaliliście swoje umiejętności współpracy w grupie i całym zespole;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dirty="0">
                <a:latin typeface="Century" panose="020406040505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Wasza praca indywidualna, grupowa i zespołowa przyczyniła się do powstania pięknych plakatów o kładzie oddechowym. Może służyć też innym w przyswajaniu informacji na ten temat.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5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7703" y="1950152"/>
            <a:ext cx="8686800" cy="838200"/>
          </a:xfrm>
        </p:spPr>
        <p:txBody>
          <a:bodyPr/>
          <a:lstStyle/>
          <a:p>
            <a:r>
              <a:rPr lang="pl-PL" b="1" dirty="0"/>
              <a:t>PORADNIK DLA NAUCZYCIELA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164" y="3068960"/>
            <a:ext cx="7786228" cy="252028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pl-PL" sz="2600" dirty="0"/>
              <a:t>1. Przed rozpoczęciem projektu, należy dokładnie zapoznać uczniów z treścią zadań, dostosowując sposób komunikacji do możliwości uczniów. </a:t>
            </a:r>
          </a:p>
          <a:p>
            <a:pPr marL="68580" indent="0">
              <a:buNone/>
            </a:pPr>
            <a:r>
              <a:rPr lang="pl-PL" sz="2600" dirty="0"/>
              <a:t>2. Należy zapoznać uczniów z zasadami bezpiecznego korzystania z Internetu. Nauczyciel powinien z uczniami przejrzeć źródła internetowe, pomagając w ich zrozumieniu.</a:t>
            </a:r>
          </a:p>
          <a:p>
            <a:pPr marL="68580" indent="0">
              <a:buNone/>
            </a:pPr>
            <a:r>
              <a:rPr lang="pl-PL" sz="2600" dirty="0"/>
              <a:t>3. Nauczyciel powinien przygotować kartki z zagadnieniami do opracowania dla każdej grupy oraz wytycznymi związanymi z pracą.</a:t>
            </a:r>
          </a:p>
          <a:p>
            <a:pPr marL="68580" indent="0">
              <a:buNone/>
            </a:pPr>
            <a:r>
              <a:rPr lang="pl-PL" sz="2600" dirty="0"/>
              <a:t>4. Zespół klasowy dzielimy na grupy w taki sposób, by dostosować pracę do ich możliwości, by każdy miał szansę się w pełni realizować w trakcie trwania projektu. Można podzielić uczniów  trzeciej grupy na mniejsze podgrupy, aby nawet uczniowie mających trudności w nauce, mogli wykonać część projektu.</a:t>
            </a:r>
          </a:p>
          <a:p>
            <a:pPr marL="68580" indent="0">
              <a:buNone/>
            </a:pPr>
            <a:r>
              <a:rPr lang="pl-PL" sz="2600" dirty="0"/>
              <a:t>5. Na projekt można przeznaczyć od trzech do czterech godzin – w zależności  od możliwości uczniów.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3335AB-60BC-4F24-8219-EB1DB7498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65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9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7796"/>
            <a:ext cx="8786373" cy="54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884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Wyobraź sobie, że znajdujesz się w czarodziejskim lesie, nagle drzewa usychają, krzaki tracą liście, wszystkie rośliny znikają, pojawia się gęsty, duszący dym, masz problem z oddychaniem.... Wołasz o pomoc. Pojawia się szara postać, która mówi; „Pomogę, ale pod jednym warunkiem – wytłumaczysz mi, dlaczego chcesz czystego powietrza...! Przekonasz mnie, że naprawdę tego potrzebujesz!”</a:t>
            </a:r>
          </a:p>
        </p:txBody>
      </p:sp>
    </p:spTree>
    <p:extLst>
      <p:ext uri="{BB962C8B-B14F-4D97-AF65-F5344CB8AC3E}">
        <p14:creationId xmlns:p14="http://schemas.microsoft.com/office/powerpoint/2010/main" val="155394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7381"/>
            <a:ext cx="8534524" cy="55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481136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Chcesz odpowiedzieć szaremu potworowi, już otwierasz usta..... i ......  nie wiesz, co odpowiedzieć......</a:t>
            </a:r>
          </a:p>
          <a:p>
            <a:r>
              <a:rPr lang="pl-PL" dirty="0"/>
              <a:t>Na szczęście budzisz się , a wszystko okazuje się tylko złym snem...  Jednak boisz się, że to może okazać się prawdą..... Postanawiasz dowiedzieć się wszystkiego o oddychaniu i układzie oddechowym....</a:t>
            </a:r>
          </a:p>
        </p:txBody>
      </p:sp>
    </p:spTree>
    <p:extLst>
      <p:ext uri="{BB962C8B-B14F-4D97-AF65-F5344CB8AC3E}">
        <p14:creationId xmlns:p14="http://schemas.microsoft.com/office/powerpoint/2010/main" val="62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87" y="-30591"/>
            <a:ext cx="2762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Musisz dowiedzieć się kilku rzeczy:</a:t>
            </a:r>
          </a:p>
          <a:p>
            <a:r>
              <a:rPr lang="pl-PL" dirty="0">
                <a:latin typeface="Century" panose="02040604050505020304" pitchFamily="18" charset="0"/>
              </a:rPr>
              <a:t>Za co odpowiada układ oddechowy, czyli do czego służy, po co jest potrzebny człowiekowi.</a:t>
            </a:r>
          </a:p>
          <a:p>
            <a:endParaRPr lang="pl-PL" dirty="0">
              <a:latin typeface="Century" panose="02040604050505020304" pitchFamily="18" charset="0"/>
            </a:endParaRPr>
          </a:p>
          <a:p>
            <a:r>
              <a:rPr lang="pl-PL" dirty="0">
                <a:latin typeface="Century" panose="02040604050505020304" pitchFamily="18" charset="0"/>
              </a:rPr>
              <a:t>Jaka jest droga wdychanego przez Ciebie powietrza? Przez jakie organy Twojego organizmu musi przejść?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Jakie zadanie do wykonania mają drogi oddechowe?</a:t>
            </a:r>
          </a:p>
          <a:p>
            <a:r>
              <a:rPr lang="pl-PL" dirty="0">
                <a:latin typeface="Century" panose="02040604050505020304" pitchFamily="18" charset="0"/>
              </a:rPr>
              <a:t>Jak dbać o układ oddechowy?</a:t>
            </a:r>
          </a:p>
          <a:p>
            <a:endParaRPr lang="pl-PL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Na wszystkie te pytania znajdziesz odpowiedź dzięki współpracy z kolegami i koleżankami oraz samodzielnej pracy</a:t>
            </a:r>
            <a:r>
              <a:rPr lang="pl-PL" b="1" dirty="0">
                <a:latin typeface="Century" panose="020406040505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57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1772" y="1916832"/>
            <a:ext cx="3240360" cy="190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Waszym zadaniem jest utworzenie trzech plansz w formacie A3 (minimalna wielkość) lub większym.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jednym z plakatów będą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: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opisujące budowę układu oddechowego</a:t>
            </a:r>
            <a:endParaRPr lang="pl-PL" b="1" dirty="0">
              <a:latin typeface="Century" panose="020406040505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46813428"/>
              </p:ext>
            </p:extLst>
          </p:nvPr>
        </p:nvGraphicFramePr>
        <p:xfrm>
          <a:off x="611560" y="3284984"/>
          <a:ext cx="7632847" cy="30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48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drugim z plakatów będą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wyjaśniające na czym polegają procesy wymiany gazowej i oddychania wewnątrzkomórkowego</a:t>
            </a:r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6426226"/>
              </p:ext>
            </p:extLst>
          </p:nvPr>
        </p:nvGraphicFramePr>
        <p:xfrm>
          <a:off x="467544" y="2132856"/>
          <a:ext cx="7632847" cy="30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6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72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trzecim z plakatów będą:</a:t>
            </a: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dotyczące chorób oraz  sposobów dbania o układ oddechowy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.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koniec przedstawicie swoje prace przed całą klasą. Na wykonanie zadania macie 3 tygodnie, posługując się podanymi źródłami</a:t>
            </a:r>
            <a:r>
              <a:rPr lang="pl-PL" dirty="0">
                <a:latin typeface="Century" panose="02040604050505020304" pitchFamily="18" charset="0"/>
              </a:rPr>
              <a:t>.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9999472"/>
              </p:ext>
            </p:extLst>
          </p:nvPr>
        </p:nvGraphicFramePr>
        <p:xfrm>
          <a:off x="611560" y="1772816"/>
          <a:ext cx="763284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69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1999</TotalTime>
  <Words>1349</Words>
  <Application>Microsoft Office PowerPoint</Application>
  <PresentationFormat>Pokaz na ekranie (4:3)</PresentationFormat>
  <Paragraphs>179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Century</vt:lpstr>
      <vt:lpstr>Comic Sans MS</vt:lpstr>
      <vt:lpstr>Ebrima</vt:lpstr>
      <vt:lpstr>Franklin Gothic Book</vt:lpstr>
      <vt:lpstr>Franklin Gothic Medium</vt:lpstr>
      <vt:lpstr>Wingdings 2</vt:lpstr>
      <vt:lpstr>Wędrówka</vt:lpstr>
      <vt:lpstr>UKŁAD ODDECHOWY</vt:lpstr>
      <vt:lpstr>SPIS TREŚCI</vt:lpstr>
      <vt:lpstr>WSTĘP</vt:lpstr>
      <vt:lpstr>WSTĘP</vt:lpstr>
      <vt:lpstr>WSTĘP</vt:lpstr>
      <vt:lpstr>WSTĘP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EWALUACJA</vt:lpstr>
      <vt:lpstr>EWALUACJA</vt:lpstr>
      <vt:lpstr>ŹRÓDŁA</vt:lpstr>
      <vt:lpstr>KONKLUZJA</vt:lpstr>
      <vt:lpstr>KONKLUZJA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ODDECHOWY</dc:title>
  <dc:creator>Joanna Wronka</dc:creator>
  <cp:lastModifiedBy>Anna Basta</cp:lastModifiedBy>
  <cp:revision>57</cp:revision>
  <dcterms:created xsi:type="dcterms:W3CDTF">2017-09-19T09:15:01Z</dcterms:created>
  <dcterms:modified xsi:type="dcterms:W3CDTF">2020-01-20T13:39:16Z</dcterms:modified>
</cp:coreProperties>
</file>