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2"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D17FA3B-C404-4317-B0BC-953931111309}"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D17FA3B-C404-4317-B0BC-953931111309}" type="datetimeFigureOut">
              <a:rPr lang="pl-PL" smtClean="0"/>
              <a:t>20.01.2020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D17FA3B-C404-4317-B0BC-953931111309}" type="datetimeFigureOut">
              <a:rPr lang="pl-PL" smtClean="0"/>
              <a:t>20.01.2020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D17FA3B-C404-4317-B0BC-953931111309}" type="datetimeFigureOut">
              <a:rPr lang="pl-PL" smtClean="0"/>
              <a:t>20.01.2020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20.01.2020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20.01.2020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20.01.2020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search?q=zo+to+s%C4%85+mapy&amp;ie=utf-8&amp;oe=utf-8&amp;client=firefox-b-ab"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mapa-turystyczna.pl/" TargetMode="External"/><Relationship Id="rId4" Type="http://schemas.openxmlformats.org/officeDocument/2006/relationships/hyperlink" Target="https://pl.wikipedia.org/wiki/Mapa_turystyczna"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szkola.pl/geografia/kierunki-na-mapie-5031.html" TargetMode="External"/><Relationship Id="rId3" Type="http://schemas.openxmlformats.org/officeDocument/2006/relationships/hyperlink" Target="https://mapa.polskieszlaki.pl/" TargetMode="External"/><Relationship Id="rId7" Type="http://schemas.openxmlformats.org/officeDocument/2006/relationships/hyperlink" Target="http://eszkola.pl/geografia/skala-mapy-5029.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zkolnictwo.pl/szukaj,Legenda_mapy" TargetMode="External"/><Relationship Id="rId5" Type="http://schemas.openxmlformats.org/officeDocument/2006/relationships/hyperlink" Target="http://www.mapy-samochodowe.pl/" TargetMode="External"/><Relationship Id="rId4" Type="http://schemas.openxmlformats.org/officeDocument/2006/relationships/hyperlink" Target="https://pl.wikipedia.org/wiki/Mapa_drogow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rostkow.oeiizk.waw.pl/efs/gg/IL/evaluation.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99492" y="2161475"/>
            <a:ext cx="7545016" cy="1143000"/>
          </a:xfrm>
        </p:spPr>
        <p:txBody>
          <a:bodyPr/>
          <a:lstStyle/>
          <a:p>
            <a:r>
              <a:rPr lang="pl-PL" b="1" dirty="0"/>
              <a:t>PODRÓŻ Z PLANEM I MAPĄ</a:t>
            </a:r>
          </a:p>
        </p:txBody>
      </p:sp>
      <p:sp>
        <p:nvSpPr>
          <p:cNvPr id="3" name="Symbol zastępczy zawartości 2"/>
          <p:cNvSpPr>
            <a:spLocks noGrp="1"/>
          </p:cNvSpPr>
          <p:nvPr>
            <p:ph idx="1"/>
          </p:nvPr>
        </p:nvSpPr>
        <p:spPr>
          <a:xfrm>
            <a:off x="683568" y="3068961"/>
            <a:ext cx="8229600" cy="2736304"/>
          </a:xfrm>
        </p:spPr>
        <p:txBody>
          <a:bodyPr>
            <a:normAutofit fontScale="70000" lnSpcReduction="20000"/>
          </a:bodyPr>
          <a:lstStyle/>
          <a:p>
            <a:pPr marL="0" indent="0" algn="ctr">
              <a:buNone/>
            </a:pPr>
            <a:endParaRPr lang="pl-PL" sz="2600" b="1" dirty="0"/>
          </a:p>
          <a:p>
            <a:pPr marL="0" indent="0" algn="ctr">
              <a:buNone/>
            </a:pPr>
            <a:r>
              <a:rPr lang="pl-PL" sz="2600" b="1" dirty="0" err="1"/>
              <a:t>WebQuest</a:t>
            </a:r>
            <a:r>
              <a:rPr lang="pl-PL" sz="2600" b="1" dirty="0"/>
              <a:t>  jest przeznaczony dla I klasy gimnazjum.</a:t>
            </a:r>
          </a:p>
          <a:p>
            <a:pPr marL="0" indent="0">
              <a:buNone/>
            </a:pPr>
            <a:endParaRPr lang="pl-PL" sz="2600" b="1" dirty="0"/>
          </a:p>
          <a:p>
            <a:pPr marL="0" indent="0">
              <a:buNone/>
            </a:pPr>
            <a:r>
              <a:rPr lang="pl-PL" sz="2600" b="1" dirty="0"/>
              <a:t>Cele:</a:t>
            </a:r>
          </a:p>
          <a:p>
            <a:r>
              <a:rPr lang="pl-PL" sz="2600" b="1" dirty="0"/>
              <a:t>zdobycie umiejętności korzystania z map i planów </a:t>
            </a:r>
          </a:p>
          <a:p>
            <a:r>
              <a:rPr lang="pl-PL" sz="2600" b="1" dirty="0"/>
              <a:t>Zachęcenie uczniów do samodzielnego zdobywania wiadomości.</a:t>
            </a:r>
          </a:p>
          <a:p>
            <a:pPr marL="0" indent="0">
              <a:buNone/>
            </a:pPr>
            <a:endParaRPr lang="pl-PL" b="1" dirty="0"/>
          </a:p>
          <a:p>
            <a:pPr marL="0" indent="0">
              <a:buNone/>
            </a:pPr>
            <a:endParaRPr lang="pl-PL" b="1" dirty="0"/>
          </a:p>
          <a:p>
            <a:pPr marL="0" indent="0">
              <a:buNone/>
            </a:pPr>
            <a:r>
              <a:rPr lang="pl-PL" sz="2600" b="1" dirty="0"/>
              <a:t>Autorka projektu: Joanna Lemirowska - Wronka</a:t>
            </a:r>
          </a:p>
          <a:p>
            <a:endParaRPr lang="pl-PL" dirty="0"/>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941168"/>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Obraz 4">
            <a:extLst>
              <a:ext uri="{FF2B5EF4-FFF2-40B4-BE49-F238E27FC236}">
                <a16:creationId xmlns:a16="http://schemas.microsoft.com/office/drawing/2014/main" xmlns="" id="{6C6C83C2-81D7-43B2-BEAB-9B7369608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462" y="6295135"/>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97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457200" y="1600200"/>
            <a:ext cx="8291264" cy="4997152"/>
          </a:xfrm>
        </p:spPr>
        <p:txBody>
          <a:bodyPr>
            <a:normAutofit lnSpcReduction="10000"/>
          </a:bodyPr>
          <a:lstStyle/>
          <a:p>
            <a:pPr marL="0" indent="0">
              <a:buNone/>
            </a:pPr>
            <a:r>
              <a:rPr lang="pl-PL" dirty="0"/>
              <a:t>3. Wyszukiwanie w Internecie i innych źródłach informacji odpowiadających na pytania: </a:t>
            </a:r>
          </a:p>
          <a:p>
            <a:pPr>
              <a:buFontTx/>
              <a:buChar char="-"/>
            </a:pPr>
            <a:r>
              <a:rPr lang="pl-PL" dirty="0"/>
              <a:t>Co trzeba ze sobą zabrać i dlaczego ? (trzy najważniejsze rzeczy)</a:t>
            </a:r>
          </a:p>
          <a:p>
            <a:pPr>
              <a:buFontTx/>
              <a:buChar char="-"/>
            </a:pPr>
            <a:r>
              <a:rPr lang="pl-PL" dirty="0"/>
              <a:t>Co to jest mapa turystyczna?</a:t>
            </a:r>
          </a:p>
          <a:p>
            <a:pPr>
              <a:buFontTx/>
              <a:buChar char="-"/>
            </a:pPr>
            <a:r>
              <a:rPr lang="pl-PL" dirty="0"/>
              <a:t>Co to jest legenda mapy?</a:t>
            </a:r>
          </a:p>
          <a:p>
            <a:pPr>
              <a:buFontTx/>
              <a:buChar char="-"/>
            </a:pPr>
            <a:r>
              <a:rPr lang="pl-PL" dirty="0"/>
              <a:t>Co to jest kartografia?</a:t>
            </a:r>
          </a:p>
          <a:p>
            <a:pPr>
              <a:buFontTx/>
              <a:buChar char="-"/>
            </a:pPr>
            <a:r>
              <a:rPr lang="pl-PL" dirty="0"/>
              <a:t>Co to jest skala mapy? Jak ją odczytujemy?</a:t>
            </a:r>
          </a:p>
          <a:p>
            <a:pPr>
              <a:buFontTx/>
              <a:buChar char="-"/>
            </a:pPr>
            <a:r>
              <a:rPr lang="pl-PL" dirty="0"/>
              <a:t>Jak korzystać z mapy i kompasu?</a:t>
            </a:r>
          </a:p>
          <a:p>
            <a:pPr>
              <a:buFontTx/>
              <a:buChar char="-"/>
            </a:pPr>
            <a:endParaRPr lang="pl-PL" dirty="0"/>
          </a:p>
          <a:p>
            <a:pPr>
              <a:buFontTx/>
              <a:buChar char="-"/>
            </a:pPr>
            <a:endParaRPr lang="pl-PL" dirty="0"/>
          </a:p>
          <a:p>
            <a:endParaRPr lang="pl-PL" dirty="0"/>
          </a:p>
        </p:txBody>
      </p:sp>
    </p:spTree>
    <p:extLst>
      <p:ext uri="{BB962C8B-B14F-4D97-AF65-F5344CB8AC3E}">
        <p14:creationId xmlns:p14="http://schemas.microsoft.com/office/powerpoint/2010/main" val="159319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 y="1268760"/>
            <a:ext cx="9113837" cy="561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600200"/>
            <a:ext cx="8229600" cy="4925144"/>
          </a:xfrm>
        </p:spPr>
        <p:txBody>
          <a:bodyPr>
            <a:normAutofit fontScale="85000" lnSpcReduction="10000"/>
          </a:bodyPr>
          <a:lstStyle/>
          <a:p>
            <a:pPr marL="0" indent="0">
              <a:buNone/>
            </a:pPr>
            <a:r>
              <a:rPr lang="pl-PL" dirty="0"/>
              <a:t>4. Wyjaśnienie najważniejszych symboli znajdujących się w legendzie mapy.</a:t>
            </a:r>
          </a:p>
          <a:p>
            <a:pPr marL="0" indent="0">
              <a:buNone/>
            </a:pPr>
            <a:r>
              <a:rPr lang="pl-PL" dirty="0"/>
              <a:t>5. Opracować dwie trasy turystyczne górskimi szlakami:</a:t>
            </a:r>
          </a:p>
          <a:p>
            <a:pPr marL="514350" indent="-514350">
              <a:buAutoNum type="alphaLcParenR"/>
            </a:pPr>
            <a:r>
              <a:rPr lang="pl-PL" dirty="0"/>
              <a:t>Dla amatorów (mało chodzących po górach)</a:t>
            </a:r>
          </a:p>
          <a:p>
            <a:pPr marL="514350" indent="-514350">
              <a:buAutoNum type="alphaLcParenR"/>
            </a:pPr>
            <a:r>
              <a:rPr lang="pl-PL" dirty="0"/>
              <a:t>Dla zaawansowanych (dużo chodzących po górach)</a:t>
            </a:r>
          </a:p>
          <a:p>
            <a:pPr marL="0" indent="0">
              <a:buNone/>
            </a:pPr>
            <a:r>
              <a:rPr lang="pl-PL" dirty="0"/>
              <a:t>6. Uwzględnijcie ciekawe punkty widokowe, przyrodnicze na trasie (możesz wykorzystać do tego zdjęcia z Internetu lub gazet)</a:t>
            </a:r>
          </a:p>
          <a:p>
            <a:pPr marL="0" indent="0">
              <a:buNone/>
            </a:pPr>
            <a:r>
              <a:rPr lang="pl-PL" dirty="0"/>
              <a:t>7. Podajcie odległość od punktu wyjścia do wybranego celu, korzystając z danych umieszczonych na mapie.</a:t>
            </a:r>
          </a:p>
        </p:txBody>
      </p:sp>
    </p:spTree>
    <p:extLst>
      <p:ext uri="{BB962C8B-B14F-4D97-AF65-F5344CB8AC3E}">
        <p14:creationId xmlns:p14="http://schemas.microsoft.com/office/powerpoint/2010/main" val="310354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6406" y="81608"/>
            <a:ext cx="8229600" cy="1143000"/>
          </a:xfrm>
        </p:spPr>
        <p:txBody>
          <a:bodyPr/>
          <a:lstStyle/>
          <a:p>
            <a:r>
              <a:rPr lang="pl-PL" dirty="0"/>
              <a:t>PROCES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980728"/>
            <a:ext cx="9113837" cy="623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lstStyle/>
          <a:p>
            <a:pPr marL="0" indent="0">
              <a:buNone/>
            </a:pPr>
            <a:r>
              <a:rPr lang="pl-PL" dirty="0"/>
              <a:t>8. Zaprojektujcie i wykonajcie przewodnik. Pamiętajcie, żeby był estetyczny.</a:t>
            </a:r>
          </a:p>
          <a:p>
            <a:pPr marL="0" indent="0">
              <a:buNone/>
            </a:pPr>
            <a:r>
              <a:rPr lang="pl-PL" dirty="0"/>
              <a:t>9. Nie zapomnijcie o stronie tytułowej oraz napisaniu imion i nazwisk osób, które przygotowały pracę.</a:t>
            </a:r>
          </a:p>
          <a:p>
            <a:pPr marL="0" indent="0">
              <a:buNone/>
            </a:pPr>
            <a:r>
              <a:rPr lang="pl-PL" dirty="0"/>
              <a:t>10. Zróbcie bibliografię – podajcie źródła, z których korzystaliście.</a:t>
            </a:r>
          </a:p>
          <a:p>
            <a:pPr marL="0" indent="0">
              <a:buNone/>
            </a:pPr>
            <a:endParaRPr lang="pl-PL" dirty="0"/>
          </a:p>
        </p:txBody>
      </p:sp>
    </p:spTree>
    <p:extLst>
      <p:ext uri="{BB962C8B-B14F-4D97-AF65-F5344CB8AC3E}">
        <p14:creationId xmlns:p14="http://schemas.microsoft.com/office/powerpoint/2010/main" val="57616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6147" name="Picture 3"/>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855" y="1124744"/>
            <a:ext cx="91440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457200" y="1600200"/>
            <a:ext cx="8229600" cy="4781128"/>
          </a:xfrm>
        </p:spPr>
        <p:txBody>
          <a:bodyPr>
            <a:normAutofit/>
          </a:bodyPr>
          <a:lstStyle/>
          <a:p>
            <a:pPr marL="0" indent="0" algn="ctr">
              <a:buNone/>
            </a:pPr>
            <a:r>
              <a:rPr lang="pl-PL" dirty="0">
                <a:solidFill>
                  <a:srgbClr val="FF0000"/>
                </a:solidFill>
              </a:rPr>
              <a:t>GRUPA II</a:t>
            </a:r>
          </a:p>
          <a:p>
            <a:pPr marL="0" indent="0" algn="ctr">
              <a:buNone/>
            </a:pPr>
            <a:r>
              <a:rPr lang="pl-PL" dirty="0">
                <a:solidFill>
                  <a:srgbClr val="FF0000"/>
                </a:solidFill>
              </a:rPr>
              <a:t>WYCIECZKA PO KRAKOWIE</a:t>
            </a:r>
          </a:p>
          <a:p>
            <a:pPr marL="0" indent="0">
              <a:buNone/>
            </a:pPr>
            <a:endParaRPr lang="pl-PL" dirty="0">
              <a:solidFill>
                <a:srgbClr val="FF0000"/>
              </a:solidFill>
            </a:endParaRPr>
          </a:p>
          <a:p>
            <a:pPr marL="0" indent="0">
              <a:buNone/>
            </a:pPr>
            <a:endParaRPr lang="pl-PL" dirty="0">
              <a:solidFill>
                <a:srgbClr val="FF0000"/>
              </a:solidFill>
            </a:endParaRPr>
          </a:p>
          <a:p>
            <a:pPr marL="0" indent="0" algn="ctr">
              <a:buNone/>
            </a:pPr>
            <a:endParaRPr lang="pl-PL" dirty="0">
              <a:solidFill>
                <a:srgbClr val="FF0000"/>
              </a:solidFill>
            </a:endParaRPr>
          </a:p>
          <a:p>
            <a:pPr marL="514350" indent="-514350" algn="ctr">
              <a:buAutoNum type="arabicPeriod"/>
            </a:pPr>
            <a:r>
              <a:rPr lang="pl-PL" dirty="0">
                <a:solidFill>
                  <a:srgbClr val="FF0000"/>
                </a:solidFill>
              </a:rPr>
              <a:t>Wspólna decyzja o miejscach, zabytkach, które warto zwiedzić.</a:t>
            </a:r>
          </a:p>
          <a:p>
            <a:pPr marL="514350" indent="-514350" algn="ctr">
              <a:buAutoNum type="arabicPeriod"/>
            </a:pPr>
            <a:r>
              <a:rPr lang="pl-PL" dirty="0">
                <a:solidFill>
                  <a:srgbClr val="FF0000"/>
                </a:solidFill>
              </a:rPr>
              <a:t>Znalezienie planu miasta.</a:t>
            </a:r>
          </a:p>
          <a:p>
            <a:pPr marL="0" indent="0">
              <a:buNone/>
            </a:pPr>
            <a:endParaRPr lang="pl-P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49" y="1916832"/>
            <a:ext cx="11525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23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7170"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26916"/>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611560" y="2132856"/>
            <a:ext cx="8229600" cy="4525963"/>
          </a:xfrm>
        </p:spPr>
        <p:txBody>
          <a:bodyPr>
            <a:normAutofit fontScale="85000" lnSpcReduction="10000"/>
          </a:bodyPr>
          <a:lstStyle/>
          <a:p>
            <a:pPr marL="0" indent="0">
              <a:buNone/>
            </a:pPr>
            <a:endParaRPr lang="pl-PL" dirty="0">
              <a:solidFill>
                <a:srgbClr val="FF0000"/>
              </a:solidFill>
            </a:endParaRPr>
          </a:p>
          <a:p>
            <a:pPr marL="0" indent="0" algn="ctr">
              <a:buNone/>
            </a:pPr>
            <a:r>
              <a:rPr lang="pl-PL" dirty="0">
                <a:solidFill>
                  <a:srgbClr val="FF0000"/>
                </a:solidFill>
              </a:rPr>
              <a:t>3. Wyszukiwanie w Internecie i innych źródłach informacji odpowiadających na pytania: </a:t>
            </a:r>
          </a:p>
          <a:p>
            <a:pPr algn="ctr">
              <a:buFontTx/>
              <a:buChar char="-"/>
            </a:pPr>
            <a:r>
              <a:rPr lang="pl-PL" dirty="0">
                <a:solidFill>
                  <a:srgbClr val="FF0000"/>
                </a:solidFill>
              </a:rPr>
              <a:t>Co trzeba ze sobą zabrać i dlaczego ? (trzy najważniejsze rzeczy)</a:t>
            </a:r>
          </a:p>
          <a:p>
            <a:pPr algn="ctr">
              <a:buFontTx/>
              <a:buChar char="-"/>
            </a:pPr>
            <a:r>
              <a:rPr lang="pl-PL" dirty="0">
                <a:solidFill>
                  <a:srgbClr val="FF0000"/>
                </a:solidFill>
              </a:rPr>
              <a:t>Co to jest plan miasta?</a:t>
            </a:r>
          </a:p>
          <a:p>
            <a:pPr algn="ctr">
              <a:buFontTx/>
              <a:buChar char="-"/>
            </a:pPr>
            <a:r>
              <a:rPr lang="pl-PL" dirty="0">
                <a:solidFill>
                  <a:srgbClr val="FF0000"/>
                </a:solidFill>
              </a:rPr>
              <a:t>Co to jest legenda znajdująca się na planie miasta?</a:t>
            </a:r>
          </a:p>
          <a:p>
            <a:pPr algn="ctr">
              <a:buFontTx/>
              <a:buChar char="-"/>
            </a:pPr>
            <a:r>
              <a:rPr lang="pl-PL" dirty="0">
                <a:solidFill>
                  <a:srgbClr val="FF0000"/>
                </a:solidFill>
              </a:rPr>
              <a:t>Co to jest kartografia?</a:t>
            </a:r>
          </a:p>
          <a:p>
            <a:pPr algn="ctr">
              <a:buFontTx/>
              <a:buChar char="-"/>
            </a:pPr>
            <a:r>
              <a:rPr lang="pl-PL" dirty="0">
                <a:solidFill>
                  <a:srgbClr val="FF0000"/>
                </a:solidFill>
              </a:rPr>
              <a:t>Co to jest skala planu? Jak ją odczytujemy?</a:t>
            </a:r>
          </a:p>
          <a:p>
            <a:pPr algn="ctr">
              <a:buFontTx/>
              <a:buChar char="-"/>
            </a:pPr>
            <a:r>
              <a:rPr lang="pl-PL" dirty="0">
                <a:solidFill>
                  <a:srgbClr val="FF0000"/>
                </a:solidFill>
              </a:rPr>
              <a:t>Jak korzystać z planu i kompasu?</a:t>
            </a:r>
          </a:p>
          <a:p>
            <a:endParaRPr lang="pl-PL" dirty="0"/>
          </a:p>
        </p:txBody>
      </p:sp>
    </p:spTree>
    <p:extLst>
      <p:ext uri="{BB962C8B-B14F-4D97-AF65-F5344CB8AC3E}">
        <p14:creationId xmlns:p14="http://schemas.microsoft.com/office/powerpoint/2010/main" val="424373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8194"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17" y="1127125"/>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77500" lnSpcReduction="20000"/>
          </a:bodyPr>
          <a:lstStyle/>
          <a:p>
            <a:pPr marL="0" indent="0" algn="ctr">
              <a:buNone/>
            </a:pPr>
            <a:r>
              <a:rPr lang="pl-PL" dirty="0">
                <a:solidFill>
                  <a:srgbClr val="FF0000"/>
                </a:solidFill>
              </a:rPr>
              <a:t>4. Wyjaśnijcie najważniejszych symboli znajdujących się w legendzie.</a:t>
            </a:r>
          </a:p>
          <a:p>
            <a:pPr marL="0" indent="0" algn="ctr">
              <a:buNone/>
            </a:pPr>
            <a:r>
              <a:rPr lang="pl-PL" dirty="0">
                <a:solidFill>
                  <a:srgbClr val="FF0000"/>
                </a:solidFill>
              </a:rPr>
              <a:t>5. Opracujcie kilkugodzinną trasę turystyczną (lub dwie krótsze).</a:t>
            </a:r>
          </a:p>
          <a:p>
            <a:pPr marL="0" indent="0" algn="ctr">
              <a:buNone/>
            </a:pPr>
            <a:r>
              <a:rPr lang="pl-PL" dirty="0">
                <a:solidFill>
                  <a:srgbClr val="FF0000"/>
                </a:solidFill>
              </a:rPr>
              <a:t>6. Zapiszcie trasę turystyczną – nazwy ulic, placów, dzielnic miasta, wklejcie fragmenty mapy.</a:t>
            </a:r>
          </a:p>
          <a:p>
            <a:pPr marL="0" indent="0" algn="ctr">
              <a:buNone/>
            </a:pPr>
            <a:r>
              <a:rPr lang="pl-PL" dirty="0">
                <a:solidFill>
                  <a:srgbClr val="FF0000"/>
                </a:solidFill>
              </a:rPr>
              <a:t>6. Zaproponujcie kilka obiektów, które warto zwiedzić – podając lokalizację, tzn. nazwę dzielnicy, ulicy lub placu oraz współrzędne; napiszcie kilka słów o tych obiektach – by zachęcić do zwiedzania.</a:t>
            </a:r>
          </a:p>
          <a:p>
            <a:pPr marL="0" indent="0" algn="ctr">
              <a:buNone/>
            </a:pPr>
            <a:r>
              <a:rPr lang="pl-PL" dirty="0">
                <a:solidFill>
                  <a:srgbClr val="FF0000"/>
                </a:solidFill>
              </a:rPr>
              <a:t>(możesz wykorzystać do tego zdjęcia z Internetu lub gazet)</a:t>
            </a:r>
          </a:p>
          <a:p>
            <a:pPr marL="0" indent="0" algn="ctr">
              <a:buNone/>
            </a:pPr>
            <a:r>
              <a:rPr lang="pl-PL" dirty="0">
                <a:solidFill>
                  <a:srgbClr val="FF0000"/>
                </a:solidFill>
              </a:rPr>
              <a:t>7. Podajcie odległość od punktu wyjścia do wybranego celu, korzystając z danych umieszczonych na mapie.</a:t>
            </a:r>
          </a:p>
          <a:p>
            <a:endParaRPr lang="pl-PL" dirty="0"/>
          </a:p>
        </p:txBody>
      </p:sp>
    </p:spTree>
    <p:extLst>
      <p:ext uri="{BB962C8B-B14F-4D97-AF65-F5344CB8AC3E}">
        <p14:creationId xmlns:p14="http://schemas.microsoft.com/office/powerpoint/2010/main" val="391129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 y="1127125"/>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395536" y="2060848"/>
            <a:ext cx="8316416" cy="4525963"/>
          </a:xfrm>
        </p:spPr>
        <p:txBody>
          <a:bodyPr/>
          <a:lstStyle/>
          <a:p>
            <a:pPr marL="0" indent="0" algn="ctr">
              <a:buNone/>
            </a:pPr>
            <a:endParaRPr lang="pl-PL" dirty="0">
              <a:solidFill>
                <a:srgbClr val="FF0000"/>
              </a:solidFill>
            </a:endParaRPr>
          </a:p>
          <a:p>
            <a:pPr marL="0" indent="0" algn="ctr">
              <a:buNone/>
            </a:pPr>
            <a:r>
              <a:rPr lang="pl-PL" dirty="0">
                <a:solidFill>
                  <a:srgbClr val="FF0000"/>
                </a:solidFill>
              </a:rPr>
              <a:t>8. Zaprojektujcie i wykonajcie przewodnik. Pamiętajcie, żeby był estetyczny.</a:t>
            </a:r>
          </a:p>
          <a:p>
            <a:pPr marL="0" indent="0" algn="ctr">
              <a:buNone/>
            </a:pPr>
            <a:r>
              <a:rPr lang="pl-PL" dirty="0">
                <a:solidFill>
                  <a:srgbClr val="FF0000"/>
                </a:solidFill>
              </a:rPr>
              <a:t>9. Nie zapomnijcie o stronie tytułowej oraz napisaniu imion i nazwisk osób, które przygotowały pracę.</a:t>
            </a:r>
          </a:p>
          <a:p>
            <a:pPr marL="0" indent="0" algn="ctr">
              <a:buNone/>
            </a:pPr>
            <a:r>
              <a:rPr lang="pl-PL" dirty="0">
                <a:solidFill>
                  <a:srgbClr val="FF0000"/>
                </a:solidFill>
              </a:rPr>
              <a:t>10. Zróbcie bibliografię – podajcie źródła, z których korzystaliście.</a:t>
            </a:r>
          </a:p>
          <a:p>
            <a:pPr algn="ctr"/>
            <a:endParaRPr lang="pl-PL" dirty="0"/>
          </a:p>
        </p:txBody>
      </p:sp>
    </p:spTree>
    <p:extLst>
      <p:ext uri="{BB962C8B-B14F-4D97-AF65-F5344CB8AC3E}">
        <p14:creationId xmlns:p14="http://schemas.microsoft.com/office/powerpoint/2010/main" val="3165025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024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121701"/>
            <a:ext cx="9144000" cy="5736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p:txBody>
          <a:bodyPr/>
          <a:lstStyle/>
          <a:p>
            <a:pPr marL="0" indent="0" algn="ctr">
              <a:buNone/>
            </a:pPr>
            <a:r>
              <a:rPr lang="pl-PL" dirty="0"/>
              <a:t>GRUPA III</a:t>
            </a:r>
          </a:p>
          <a:p>
            <a:pPr marL="0" indent="0" algn="ctr">
              <a:buNone/>
            </a:pPr>
            <a:r>
              <a:rPr lang="pl-PL" dirty="0"/>
              <a:t>WYJAZD NAD MORZE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163988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1043608" y="3957058"/>
            <a:ext cx="7560840" cy="2160591"/>
          </a:xfrm>
          <a:prstGeom prst="rect">
            <a:avLst/>
          </a:prstGeom>
        </p:spPr>
        <p:txBody>
          <a:bodyPr wrap="square">
            <a:spAutoFit/>
          </a:bodyPr>
          <a:lstStyle/>
          <a:p>
            <a:pPr marL="514350" lvl="0" indent="-514350">
              <a:spcBef>
                <a:spcPct val="20000"/>
              </a:spcBef>
              <a:buFont typeface="Arial" pitchFamily="34" charset="0"/>
              <a:buAutoNum type="arabicPeriod"/>
            </a:pPr>
            <a:r>
              <a:rPr lang="pl-PL" sz="3200" dirty="0">
                <a:solidFill>
                  <a:prstClr val="black"/>
                </a:solidFill>
              </a:rPr>
              <a:t>Wspólna decyzja o miejscu wycieczki –  jaka miejscowości.</a:t>
            </a:r>
          </a:p>
          <a:p>
            <a:pPr marL="514350" lvl="0" indent="-514350">
              <a:spcBef>
                <a:spcPct val="20000"/>
              </a:spcBef>
              <a:buFont typeface="Arial" pitchFamily="34" charset="0"/>
              <a:buAutoNum type="arabicPeriod"/>
            </a:pPr>
            <a:r>
              <a:rPr lang="pl-PL" sz="3200" dirty="0">
                <a:solidFill>
                  <a:prstClr val="black"/>
                </a:solidFill>
              </a:rPr>
              <a:t>Znalezienie mapy samochodowej, która pozwoli na zaplanowanie trasy.</a:t>
            </a:r>
          </a:p>
        </p:txBody>
      </p:sp>
    </p:spTree>
    <p:extLst>
      <p:ext uri="{BB962C8B-B14F-4D97-AF65-F5344CB8AC3E}">
        <p14:creationId xmlns:p14="http://schemas.microsoft.com/office/powerpoint/2010/main" val="29866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8427"/>
            <a:ext cx="914400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92500" lnSpcReduction="10000"/>
          </a:bodyPr>
          <a:lstStyle/>
          <a:p>
            <a:pPr marL="0" indent="0">
              <a:buNone/>
            </a:pPr>
            <a:r>
              <a:rPr lang="pl-PL" dirty="0"/>
              <a:t>3. Wyszukiwanie w Internecie i innych źródłach informacji odpowiadających na pytania: </a:t>
            </a:r>
          </a:p>
          <a:p>
            <a:pPr>
              <a:buFontTx/>
              <a:buChar char="-"/>
            </a:pPr>
            <a:r>
              <a:rPr lang="pl-PL" dirty="0"/>
              <a:t>Co trzeba ze sobą zabrać i dlaczego ? (trzy najważniejsze rzeczy)</a:t>
            </a:r>
          </a:p>
          <a:p>
            <a:pPr>
              <a:buFontTx/>
              <a:buChar char="-"/>
            </a:pPr>
            <a:r>
              <a:rPr lang="pl-PL" dirty="0"/>
              <a:t>Co to jest mapa samochodowa?</a:t>
            </a:r>
          </a:p>
          <a:p>
            <a:pPr>
              <a:buFontTx/>
              <a:buChar char="-"/>
            </a:pPr>
            <a:r>
              <a:rPr lang="pl-PL" dirty="0"/>
              <a:t>Co to jest legenda mapy?</a:t>
            </a:r>
          </a:p>
          <a:p>
            <a:pPr>
              <a:buFontTx/>
              <a:buChar char="-"/>
            </a:pPr>
            <a:r>
              <a:rPr lang="pl-PL" dirty="0"/>
              <a:t>Co to jest kartografia?</a:t>
            </a:r>
          </a:p>
          <a:p>
            <a:pPr>
              <a:buFontTx/>
              <a:buChar char="-"/>
            </a:pPr>
            <a:r>
              <a:rPr lang="pl-PL" dirty="0"/>
              <a:t>Co to jest skala mapy? Jak ją odczytujemy?</a:t>
            </a:r>
          </a:p>
          <a:p>
            <a:pPr>
              <a:buFontTx/>
              <a:buChar char="-"/>
            </a:pPr>
            <a:r>
              <a:rPr lang="pl-PL" dirty="0"/>
              <a:t>Jak korzystać z mapy i kompasu?</a:t>
            </a:r>
          </a:p>
          <a:p>
            <a:pPr>
              <a:buFontTx/>
              <a:buChar char="-"/>
            </a:pPr>
            <a:endParaRPr lang="pl-PL" dirty="0"/>
          </a:p>
          <a:p>
            <a:endParaRPr lang="pl-PL" dirty="0"/>
          </a:p>
        </p:txBody>
      </p:sp>
    </p:spTree>
    <p:extLst>
      <p:ext uri="{BB962C8B-B14F-4D97-AF65-F5344CB8AC3E}">
        <p14:creationId xmlns:p14="http://schemas.microsoft.com/office/powerpoint/2010/main" val="90941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4425"/>
            <a:ext cx="914400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179512" y="1340768"/>
            <a:ext cx="8784976" cy="5517232"/>
          </a:xfrm>
        </p:spPr>
        <p:txBody>
          <a:bodyPr>
            <a:normAutofit fontScale="85000" lnSpcReduction="20000"/>
          </a:bodyPr>
          <a:lstStyle/>
          <a:p>
            <a:pPr marL="0" indent="0">
              <a:buNone/>
            </a:pPr>
            <a:r>
              <a:rPr lang="pl-PL" dirty="0"/>
              <a:t>4. Wyjaśnienie najważniejszych symboli znajdujących się w legendzie mapy samochodowej.</a:t>
            </a:r>
          </a:p>
          <a:p>
            <a:pPr marL="0" indent="0">
              <a:buNone/>
            </a:pPr>
            <a:r>
              <a:rPr lang="pl-PL" dirty="0"/>
              <a:t>5. Opracować dwie trasy dojazdu:</a:t>
            </a:r>
          </a:p>
          <a:p>
            <a:pPr marL="514350" indent="-514350">
              <a:buAutoNum type="alphaLcParenR"/>
            </a:pPr>
            <a:r>
              <a:rPr lang="pl-PL" dirty="0"/>
              <a:t>Najkrótszą – podajcie liczbę kilometrów i szacunkowy czas podróży. Zaznaczcie trzy miejsca, w których warto się zatrzymać i odpocząć.</a:t>
            </a:r>
          </a:p>
          <a:p>
            <a:pPr marL="514350" indent="-514350">
              <a:buAutoNum type="alphaLcParenR"/>
            </a:pPr>
            <a:r>
              <a:rPr lang="pl-PL" dirty="0"/>
              <a:t>Dłuższą, podczas której można się kilka razy zatrzymać w celu zwiedzania ciekawych miejsc/miejscowości/obiektów. (napiszcie, jakie to miejsca i dlaczego warto je zobaczyć – można wykorzystać do tego zdjęcia z Internetu lub gazet).</a:t>
            </a:r>
          </a:p>
          <a:p>
            <a:pPr marL="0" indent="0">
              <a:buNone/>
            </a:pPr>
            <a:r>
              <a:rPr lang="pl-PL" dirty="0"/>
              <a:t>Podajcie ilość kilometrów i szacunkowy czas podróży..</a:t>
            </a:r>
          </a:p>
          <a:p>
            <a:pPr marL="0" indent="0">
              <a:buNone/>
            </a:pPr>
            <a:r>
              <a:rPr lang="pl-PL" dirty="0"/>
              <a:t>6. Uwzględnijcie ciekawe punkty widokowe, przyrodnicze na trasie</a:t>
            </a:r>
          </a:p>
        </p:txBody>
      </p:sp>
    </p:spTree>
    <p:extLst>
      <p:ext uri="{BB962C8B-B14F-4D97-AF65-F5344CB8AC3E}">
        <p14:creationId xmlns:p14="http://schemas.microsoft.com/office/powerpoint/2010/main" val="199074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SPIS TREŚCI</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1" y="1150642"/>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lstStyle/>
          <a:p>
            <a:pPr marL="0" indent="0">
              <a:buNone/>
            </a:pPr>
            <a:r>
              <a:rPr lang="pl-PL" dirty="0"/>
              <a:t>1. Wprowadzenie</a:t>
            </a:r>
          </a:p>
          <a:p>
            <a:pPr marL="0" indent="0">
              <a:buNone/>
            </a:pPr>
            <a:r>
              <a:rPr lang="pl-PL" dirty="0"/>
              <a:t>2. Zadania</a:t>
            </a:r>
          </a:p>
          <a:p>
            <a:pPr marL="0" indent="0">
              <a:buNone/>
            </a:pPr>
            <a:r>
              <a:rPr lang="pl-PL" dirty="0"/>
              <a:t>3. Proces</a:t>
            </a:r>
          </a:p>
          <a:p>
            <a:pPr marL="0" indent="0">
              <a:buNone/>
            </a:pPr>
            <a:r>
              <a:rPr lang="pl-PL" dirty="0"/>
              <a:t>4. Źródła</a:t>
            </a:r>
          </a:p>
          <a:p>
            <a:pPr marL="0" indent="0">
              <a:buNone/>
            </a:pPr>
            <a:r>
              <a:rPr lang="pl-PL" dirty="0"/>
              <a:t>5. Ewaluacja</a:t>
            </a:r>
          </a:p>
          <a:p>
            <a:pPr marL="0" indent="0">
              <a:buNone/>
            </a:pPr>
            <a:r>
              <a:rPr lang="pl-PL" dirty="0"/>
              <a:t>6. Konkluzja</a:t>
            </a:r>
          </a:p>
          <a:p>
            <a:pPr marL="0" indent="0">
              <a:buNone/>
            </a:pPr>
            <a:r>
              <a:rPr lang="pl-PL" dirty="0"/>
              <a:t>7. Poradnik dla nauczyciela</a:t>
            </a:r>
          </a:p>
          <a:p>
            <a:endParaRPr lang="pl-PL" dirty="0"/>
          </a:p>
        </p:txBody>
      </p:sp>
    </p:spTree>
    <p:extLst>
      <p:ext uri="{BB962C8B-B14F-4D97-AF65-F5344CB8AC3E}">
        <p14:creationId xmlns:p14="http://schemas.microsoft.com/office/powerpoint/2010/main" val="308264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51297"/>
            <a:ext cx="9036496" cy="567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600200"/>
            <a:ext cx="8229600" cy="5069160"/>
          </a:xfrm>
        </p:spPr>
        <p:txBody>
          <a:bodyPr>
            <a:normAutofit lnSpcReduction="10000"/>
          </a:bodyPr>
          <a:lstStyle/>
          <a:p>
            <a:pPr marL="0" indent="0">
              <a:buNone/>
            </a:pPr>
            <a:r>
              <a:rPr lang="pl-PL" dirty="0"/>
              <a:t>7. Podajcie niebezpieczeństwa, na które można natrafić w czasie podróży, wynikające z legendy mapy samochodowej.</a:t>
            </a:r>
          </a:p>
          <a:p>
            <a:pPr marL="0" indent="0">
              <a:buNone/>
            </a:pPr>
            <a:r>
              <a:rPr lang="pl-PL" dirty="0"/>
              <a:t>8. Zaprojektujcie i wykonajcie przewodnik. Pamiętajcie, żeby był estetyczny.</a:t>
            </a:r>
          </a:p>
          <a:p>
            <a:pPr marL="0" indent="0">
              <a:buNone/>
            </a:pPr>
            <a:r>
              <a:rPr lang="pl-PL" dirty="0"/>
              <a:t>9. Nie zapomnijcie o stronie tytułowej oraz napisaniu imion i nazwisk osób, które przygotowały pracę.</a:t>
            </a:r>
          </a:p>
          <a:p>
            <a:pPr marL="0" indent="0">
              <a:buNone/>
            </a:pPr>
            <a:r>
              <a:rPr lang="pl-PL" dirty="0"/>
              <a:t>10. Zróbcie bibliografię – podajcie źródła, z których korzystaliście.</a:t>
            </a:r>
          </a:p>
          <a:p>
            <a:endParaRPr lang="pl-PL" dirty="0"/>
          </a:p>
        </p:txBody>
      </p:sp>
    </p:spTree>
    <p:extLst>
      <p:ext uri="{BB962C8B-B14F-4D97-AF65-F5344CB8AC3E}">
        <p14:creationId xmlns:p14="http://schemas.microsoft.com/office/powerpoint/2010/main" val="364773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598"/>
            <a:ext cx="8961437"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611560" y="1628800"/>
            <a:ext cx="8229600" cy="4525963"/>
          </a:xfrm>
        </p:spPr>
        <p:txBody>
          <a:bodyPr/>
          <a:lstStyle/>
          <a:p>
            <a:pPr marL="0" indent="0" algn="ctr">
              <a:buNone/>
            </a:pPr>
            <a:endParaRPr lang="pl-PL" dirty="0"/>
          </a:p>
          <a:p>
            <a:pPr marL="0" indent="0" algn="ctr">
              <a:buNone/>
            </a:pPr>
            <a:r>
              <a:rPr lang="pl-PL" dirty="0">
                <a:solidFill>
                  <a:srgbClr val="FF0000"/>
                </a:solidFill>
              </a:rPr>
              <a:t>Na końcu każda grupa zaprezentuje swoje propozycje turystyczne.</a:t>
            </a:r>
          </a:p>
          <a:p>
            <a:pPr marL="0" indent="0" algn="ctr">
              <a:buNone/>
            </a:pPr>
            <a:endParaRPr lang="pl-PL" dirty="0">
              <a:solidFill>
                <a:srgbClr val="FF0000"/>
              </a:solidFill>
            </a:endParaRPr>
          </a:p>
          <a:p>
            <a:pPr marL="0" indent="0" algn="ctr">
              <a:buNone/>
            </a:pPr>
            <a:r>
              <a:rPr lang="pl-PL" dirty="0">
                <a:solidFill>
                  <a:srgbClr val="FF0000"/>
                </a:solidFill>
              </a:rPr>
              <a:t>Uzupełnicie również wspólnie tabelę przygotowaną dla was przez nauczyciela</a:t>
            </a:r>
          </a:p>
        </p:txBody>
      </p:sp>
    </p:spTree>
    <p:extLst>
      <p:ext uri="{BB962C8B-B14F-4D97-AF65-F5344CB8AC3E}">
        <p14:creationId xmlns:p14="http://schemas.microsoft.com/office/powerpoint/2010/main" val="215360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4338"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585" y="1183327"/>
            <a:ext cx="8964488" cy="565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ymbol zastępczy zawartości 2"/>
          <p:cNvSpPr>
            <a:spLocks noGrp="1"/>
          </p:cNvSpPr>
          <p:nvPr>
            <p:ph idx="1"/>
          </p:nvPr>
        </p:nvSpPr>
        <p:spPr>
          <a:xfrm>
            <a:off x="251520" y="1600200"/>
            <a:ext cx="8784976" cy="4997152"/>
          </a:xfrm>
        </p:spPr>
        <p:txBody>
          <a:bodyPr>
            <a:normAutofit lnSpcReduction="10000"/>
          </a:bodyPr>
          <a:lstStyle/>
          <a:p>
            <a:pPr marL="0" indent="0">
              <a:buNone/>
            </a:pPr>
            <a:r>
              <a:rPr lang="pl-PL" dirty="0"/>
              <a:t>Uzupełnij tabelę wpisując podane określenia we właściwe rubryki</a:t>
            </a:r>
          </a:p>
          <a:p>
            <a:pPr marL="0" indent="0">
              <a:buNone/>
            </a:pPr>
            <a:r>
              <a:rPr lang="pl-PL" dirty="0">
                <a:solidFill>
                  <a:srgbClr val="FF0000"/>
                </a:solidFill>
              </a:rPr>
              <a:t>dzielnica miasta, skala, rzeka, miasto, droga szybkiego ruchu, plac, stacja benzynowa, punkt wysokościowy, schronisko, „czarny punkt”, ulica, poziomica, wieś, linia kolejowa, park narodowy, punkt widokowy, parking, muzeum, zabytek architektury, pomnik przyrody.</a:t>
            </a:r>
          </a:p>
          <a:p>
            <a:pPr marL="0" indent="0">
              <a:buNone/>
            </a:pPr>
            <a:r>
              <a:rPr lang="pl-PL" b="1" dirty="0"/>
              <a:t>Uwaga: </a:t>
            </a:r>
            <a:r>
              <a:rPr lang="pl-PL" dirty="0"/>
              <a:t>Niektórych określenia można wpisać kilkakrotnie.</a:t>
            </a:r>
          </a:p>
          <a:p>
            <a:pPr marL="0" indent="0">
              <a:buNone/>
            </a:pPr>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313911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 y="1118532"/>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92500" lnSpcReduction="10000"/>
          </a:bodyPr>
          <a:lstStyle/>
          <a:p>
            <a:r>
              <a:rPr lang="pl-PL" dirty="0">
                <a:hlinkClick r:id="rId3"/>
              </a:rPr>
              <a:t>https://www.google.com/search?q=zo+to+s%C4%85+mapy&amp;ie=utf-8&amp;oe=utf-8&amp;client=firefox-b-ab</a:t>
            </a:r>
            <a:endParaRPr lang="pl-PL" dirty="0"/>
          </a:p>
          <a:p>
            <a:r>
              <a:rPr lang="pl-PL" dirty="0">
                <a:hlinkClick r:id="rId4"/>
              </a:rPr>
              <a:t>https://pl.wikipedia.org/wiki/Mapa_turystyczna</a:t>
            </a:r>
            <a:endParaRPr lang="pl-PL" dirty="0"/>
          </a:p>
          <a:p>
            <a:r>
              <a:rPr lang="pl-PL" dirty="0"/>
              <a:t>https://www.epodreczniki.pl/reader/c/130637/v/78/t/student-canon/m/ij24fozOxb</a:t>
            </a:r>
          </a:p>
          <a:p>
            <a:r>
              <a:rPr lang="pl-PL" dirty="0">
                <a:hlinkClick r:id="rId5"/>
              </a:rPr>
              <a:t>https://mapa-turystyczna.pl/</a:t>
            </a:r>
            <a:endParaRPr lang="pl-PL" dirty="0"/>
          </a:p>
          <a:p>
            <a:r>
              <a:rPr lang="pl-PL" dirty="0"/>
              <a:t>https://mapa.polskieszlaki.pl/krakow/</a:t>
            </a:r>
          </a:p>
          <a:p>
            <a:r>
              <a:rPr lang="pl-PL" dirty="0"/>
              <a:t>https://pl.123rf.com</a:t>
            </a:r>
          </a:p>
        </p:txBody>
      </p:sp>
    </p:spTree>
    <p:extLst>
      <p:ext uri="{BB962C8B-B14F-4D97-AF65-F5344CB8AC3E}">
        <p14:creationId xmlns:p14="http://schemas.microsoft.com/office/powerpoint/2010/main" val="415083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4" y="1127125"/>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92500"/>
          </a:bodyPr>
          <a:lstStyle/>
          <a:p>
            <a:r>
              <a:rPr lang="pl-PL" dirty="0">
                <a:hlinkClick r:id="rId3"/>
              </a:rPr>
              <a:t>https://mapa.polskieszlaki.pl/</a:t>
            </a:r>
            <a:endParaRPr lang="pl-PL" dirty="0"/>
          </a:p>
          <a:p>
            <a:r>
              <a:rPr lang="pl-PL" dirty="0">
                <a:hlinkClick r:id="rId4"/>
              </a:rPr>
              <a:t>https://pl.wikipedia.org/wiki/Mapa_drogowa</a:t>
            </a:r>
            <a:endParaRPr lang="pl-PL" dirty="0"/>
          </a:p>
          <a:p>
            <a:r>
              <a:rPr lang="pl-PL" dirty="0">
                <a:hlinkClick r:id="rId5"/>
              </a:rPr>
              <a:t>http://www.mapy-samochodowe.pl/</a:t>
            </a:r>
            <a:endParaRPr lang="pl-PL" dirty="0"/>
          </a:p>
          <a:p>
            <a:r>
              <a:rPr lang="pl-PL" dirty="0">
                <a:hlinkClick r:id="rId6"/>
              </a:rPr>
              <a:t>https://www.szkolnictwo.pl/szukaj,Legenda_mapy</a:t>
            </a:r>
            <a:endParaRPr lang="pl-PL" dirty="0"/>
          </a:p>
          <a:p>
            <a:r>
              <a:rPr lang="pl-PL" dirty="0">
                <a:hlinkClick r:id="rId7"/>
              </a:rPr>
              <a:t>http://eszkola.pl/geografia/skala-mapy-5029.html</a:t>
            </a:r>
            <a:endParaRPr lang="pl-PL" dirty="0"/>
          </a:p>
          <a:p>
            <a:r>
              <a:rPr lang="pl-PL" dirty="0">
                <a:hlinkClick r:id="rId8"/>
              </a:rPr>
              <a:t>http://eszkola.pl/geografia/kierunki-na-mapie-5031.html</a:t>
            </a:r>
            <a:endParaRPr lang="pl-PL" dirty="0"/>
          </a:p>
          <a:p>
            <a:endParaRPr lang="pl-PL" dirty="0"/>
          </a:p>
          <a:p>
            <a:endParaRPr lang="pl-PL" dirty="0"/>
          </a:p>
        </p:txBody>
      </p:sp>
    </p:spTree>
    <p:extLst>
      <p:ext uri="{BB962C8B-B14F-4D97-AF65-F5344CB8AC3E}">
        <p14:creationId xmlns:p14="http://schemas.microsoft.com/office/powerpoint/2010/main" val="169675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25"/>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Symbol zastępczy zawartości 3"/>
          <p:cNvGraphicFramePr>
            <a:graphicFrameLocks noGrp="1"/>
          </p:cNvGraphicFramePr>
          <p:nvPr>
            <p:ph idx="1"/>
            <p:extLst>
              <p:ext uri="{D42A27DB-BD31-4B8C-83A1-F6EECF244321}">
                <p14:modId xmlns:p14="http://schemas.microsoft.com/office/powerpoint/2010/main" val="1190255598"/>
              </p:ext>
            </p:extLst>
          </p:nvPr>
        </p:nvGraphicFramePr>
        <p:xfrm>
          <a:off x="457200" y="1600200"/>
          <a:ext cx="8229600" cy="4394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chemeClr val="bg1"/>
                          </a:solidFill>
                        </a:rPr>
                        <a:t>Liczba punktów</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1</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2</a:t>
                      </a:r>
                    </a:p>
                  </a:txBody>
                  <a:tcPr/>
                </a:tc>
                <a:tc>
                  <a:txBody>
                    <a:bodyPr/>
                    <a:lstStyle/>
                    <a:p>
                      <a:pPr marL="0" marR="0" lvl="0" indent="0" algn="ctr" rtl="0" hangingPunct="0">
                        <a:lnSpc>
                          <a:spcPct val="100000"/>
                        </a:lnSpc>
                        <a:spcBef>
                          <a:spcPts val="0"/>
                        </a:spcBef>
                        <a:spcAft>
                          <a:spcPts val="0"/>
                        </a:spcAft>
                        <a:buNone/>
                        <a:tabLst/>
                      </a:pPr>
                      <a:r>
                        <a:rPr lang="pl-PL" dirty="0">
                          <a:solidFill>
                            <a:schemeClr val="bg1"/>
                          </a:solidFill>
                        </a:rPr>
                        <a:t>3</a:t>
                      </a:r>
                    </a:p>
                  </a:txBody>
                  <a:tcPr/>
                </a:tc>
                <a:extLst>
                  <a:ext uri="{0D108BD9-81ED-4DB2-BD59-A6C34878D82A}">
                    <a16:rowId xmlns:a16="http://schemas.microsoft.com/office/drawing/2014/main" xmlns="" val="10000"/>
                  </a:ext>
                </a:extLst>
              </a:tr>
              <a:tr h="370840">
                <a:tc>
                  <a:txBody>
                    <a:bodyPr/>
                    <a:lstStyle/>
                    <a:p>
                      <a:pPr marL="0" marR="0" lvl="0" indent="0" algn="ctr" rtl="0" hangingPunct="0">
                        <a:lnSpc>
                          <a:spcPct val="100000"/>
                        </a:lnSpc>
                        <a:spcBef>
                          <a:spcPts val="0"/>
                        </a:spcBef>
                        <a:spcAft>
                          <a:spcPts val="0"/>
                        </a:spcAft>
                        <a:buNone/>
                        <a:tabLst/>
                      </a:pPr>
                      <a:endParaRPr lang="pl-PL" sz="14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dirty="0">
                          <a:solidFill>
                            <a:srgbClr val="7030A0"/>
                          </a:solidFill>
                          <a:latin typeface="Trebuchet MS" pitchFamily="34"/>
                          <a:ea typeface="Lucida Sans Unicode" pitchFamily="2"/>
                          <a:cs typeface="Mangal" pitchFamily="2"/>
                        </a:rPr>
                        <a:t>Zawartość merytoryczna przewodników</a:t>
                      </a:r>
                    </a:p>
                  </a:txBody>
                  <a:tcPr/>
                </a:tc>
                <a:tc>
                  <a:txBody>
                    <a:bodyPr/>
                    <a:lstStyle/>
                    <a:p>
                      <a:pPr marL="0" marR="0" lvl="0" indent="0" algn="just"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Niepełne informacje.</a:t>
                      </a:r>
                    </a:p>
                    <a:p>
                      <a:pPr marL="0" marR="0" lvl="0" indent="0" algn="just"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 nie na temat. Błędne informacje.</a:t>
                      </a:r>
                    </a:p>
                    <a:p>
                      <a:pPr marL="0" marR="0" lvl="0" indent="0" algn="just"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Słabe wykorzystanie</a:t>
                      </a:r>
                    </a:p>
                    <a:p>
                      <a:pPr marL="0" marR="0" lvl="0" indent="0" algn="just"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źródeł.</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poprawne informacji. Ewentualnie niewielkie błędy.</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 na temat. Dobre wykorzystanie źródeł.</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Pełne informacje.</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 na temat. </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Wyczerpujące wykorzystanie podanych źródeł, ewentualne korzystanie z innych źródeł.</a:t>
                      </a:r>
                    </a:p>
                  </a:txBody>
                  <a:tcPr/>
                </a:tc>
                <a:extLst>
                  <a:ext uri="{0D108BD9-81ED-4DB2-BD59-A6C34878D82A}">
                    <a16:rowId xmlns:a16="http://schemas.microsoft.com/office/drawing/2014/main" xmlns="" val="10001"/>
                  </a:ext>
                </a:extLst>
              </a:tr>
              <a:tr h="370840">
                <a:tc>
                  <a:txBody>
                    <a:bodyPr/>
                    <a:lstStyle/>
                    <a:p>
                      <a:pPr marL="0" marR="0" lvl="0" indent="0" algn="ctr" rtl="0" hangingPunct="0">
                        <a:lnSpc>
                          <a:spcPct val="100000"/>
                        </a:lnSpc>
                        <a:spcBef>
                          <a:spcPts val="0"/>
                        </a:spcBef>
                        <a:spcAft>
                          <a:spcPts val="0"/>
                        </a:spcAft>
                        <a:buNone/>
                        <a:tabLst/>
                      </a:pPr>
                      <a:endParaRPr lang="pl-PL" sz="14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400" b="0" i="0" u="none" strike="noStrike" kern="1200" dirty="0">
                          <a:solidFill>
                            <a:srgbClr val="7030A0"/>
                          </a:solidFill>
                          <a:latin typeface="Trebuchet MS" pitchFamily="34"/>
                          <a:ea typeface="Lucida Sans Unicode" pitchFamily="2"/>
                          <a:cs typeface="Mangal" pitchFamily="2"/>
                        </a:rPr>
                        <a:t>Wrażenia estetyczne</a:t>
                      </a:r>
                    </a:p>
                    <a:p>
                      <a:pPr marL="0" marR="0" lvl="0" indent="0" algn="ctr" rtl="0" hangingPunct="0">
                        <a:lnSpc>
                          <a:spcPct val="100000"/>
                        </a:lnSpc>
                        <a:spcBef>
                          <a:spcPts val="0"/>
                        </a:spcBef>
                        <a:spcAft>
                          <a:spcPts val="0"/>
                        </a:spcAft>
                        <a:buNone/>
                        <a:tabLst/>
                      </a:pPr>
                      <a:r>
                        <a:rPr lang="pl-PL" sz="1400" b="0" i="0" u="none" strike="noStrike" kern="1200" dirty="0">
                          <a:solidFill>
                            <a:srgbClr val="7030A0"/>
                          </a:solidFill>
                          <a:latin typeface="Trebuchet MS" pitchFamily="34"/>
                          <a:ea typeface="Lucida Sans Unicode" pitchFamily="2"/>
                          <a:cs typeface="Mangal" pitchFamily="2"/>
                        </a:rPr>
                        <a:t>pracy</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Praca mało czytelna, nieestetyczna.</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Złe rozplanowanie informacji  na stronie.</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Brak elementów graficznych.</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Praca</a:t>
                      </a:r>
                      <a:r>
                        <a:rPr lang="pl-PL" sz="1400" b="0" i="0" u="none" strike="noStrike" kern="1200" baseline="0" dirty="0">
                          <a:latin typeface="Trebuchet MS" pitchFamily="34"/>
                          <a:ea typeface="Lucida Sans Unicode" pitchFamily="2"/>
                          <a:cs typeface="Mangal" pitchFamily="2"/>
                        </a:rPr>
                        <a:t> </a:t>
                      </a:r>
                      <a:r>
                        <a:rPr lang="pl-PL" sz="1400" b="0" i="0" u="none" strike="noStrike" kern="1200" dirty="0">
                          <a:latin typeface="Trebuchet MS" pitchFamily="34"/>
                          <a:ea typeface="Lucida Sans Unicode" pitchFamily="2"/>
                          <a:cs typeface="Mangal" pitchFamily="2"/>
                        </a:rPr>
                        <a:t>czytelna, estetyczna.</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rozplanowanie informacji na stronie.</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Praca na zadawalającym poziomie.</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Praca</a:t>
                      </a:r>
                      <a:r>
                        <a:rPr lang="pl-PL" sz="1400" b="0" i="0" u="none" strike="noStrike" kern="1200" baseline="0" dirty="0">
                          <a:latin typeface="Trebuchet MS" pitchFamily="34"/>
                          <a:ea typeface="Lucida Sans Unicode" pitchFamily="2"/>
                          <a:cs typeface="Mangal" pitchFamily="2"/>
                        </a:rPr>
                        <a:t> </a:t>
                      </a:r>
                      <a:r>
                        <a:rPr lang="pl-PL" sz="1400" b="0" i="0" u="none" strike="noStrike" kern="1200" dirty="0">
                          <a:latin typeface="Trebuchet MS" pitchFamily="34"/>
                          <a:ea typeface="Lucida Sans Unicode" pitchFamily="2"/>
                          <a:cs typeface="Mangal" pitchFamily="2"/>
                        </a:rPr>
                        <a:t>estetyczna, czytelna, przejrzysta, zachęcająca do zapoznania się z nią.</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twórcze rozplanowanie informacji na stronie. Dobrze dobrana</a:t>
                      </a:r>
                      <a:r>
                        <a:rPr lang="pl-PL" sz="1400" b="0" i="0" u="none" strike="noStrike" kern="1200" baseline="0" dirty="0">
                          <a:latin typeface="Trebuchet MS" pitchFamily="34"/>
                          <a:ea typeface="Lucida Sans Unicode" pitchFamily="2"/>
                          <a:cs typeface="Mangal" pitchFamily="2"/>
                        </a:rPr>
                        <a:t> szata graficzna(rysunki, obrazki)</a:t>
                      </a:r>
                      <a:r>
                        <a:rPr lang="pl-PL" sz="1400" b="0" i="0" u="none" strike="noStrike" kern="1200" dirty="0">
                          <a:latin typeface="Trebuchet MS" pitchFamily="34"/>
                          <a:ea typeface="Lucida Sans Unicode" pitchFamily="2"/>
                          <a:cs typeface="Mangal" pitchFamily="2"/>
                        </a:rPr>
                        <a:t>.</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73844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Symbol zastępczy zawartości 3"/>
          <p:cNvGraphicFramePr>
            <a:graphicFrameLocks noGrp="1"/>
          </p:cNvGraphicFramePr>
          <p:nvPr>
            <p:ph idx="1"/>
            <p:extLst>
              <p:ext uri="{D42A27DB-BD31-4B8C-83A1-F6EECF244321}">
                <p14:modId xmlns:p14="http://schemas.microsoft.com/office/powerpoint/2010/main" val="3901969527"/>
              </p:ext>
            </p:extLst>
          </p:nvPr>
        </p:nvGraphicFramePr>
        <p:xfrm>
          <a:off x="395536" y="1268760"/>
          <a:ext cx="8229600" cy="52476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370840">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Liczba punktów </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chemeClr val="bg1"/>
                          </a:solidFill>
                          <a:latin typeface="Baskerville Old Face" panose="02020602080505020303" pitchFamily="18" charset="0"/>
                          <a:ea typeface="Lucida Sans Unicode" pitchFamily="2"/>
                          <a:cs typeface="Mangal" pitchFamily="2"/>
                        </a:rPr>
                        <a:t>3</a:t>
                      </a:r>
                    </a:p>
                  </a:txBody>
                  <a:tcPr/>
                </a:tc>
                <a:extLst>
                  <a:ext uri="{0D108BD9-81ED-4DB2-BD59-A6C34878D82A}">
                    <a16:rowId xmlns:a16="http://schemas.microsoft.com/office/drawing/2014/main" xmlns="" val="10000"/>
                  </a:ext>
                </a:extLst>
              </a:tr>
              <a:tr h="370840">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rgbClr val="7030A0"/>
                          </a:solidFill>
                          <a:latin typeface="Trebuchet MS" pitchFamily="34"/>
                          <a:ea typeface="Lucida Sans Unicode" pitchFamily="2"/>
                          <a:cs typeface="Mangal" pitchFamily="2"/>
                        </a:rPr>
                        <a:t>Zaangażowanie grupy w pracę  </a:t>
                      </a:r>
                      <a:br>
                        <a:rPr lang="pl-PL" sz="1400" b="0" i="0" u="none" strike="noStrike" kern="1200" dirty="0">
                          <a:solidFill>
                            <a:srgbClr val="7030A0"/>
                          </a:solidFill>
                          <a:latin typeface="Trebuchet MS" pitchFamily="34"/>
                          <a:ea typeface="Lucida Sans Unicode" pitchFamily="2"/>
                          <a:cs typeface="Mangal" pitchFamily="2"/>
                        </a:rPr>
                      </a:br>
                      <a:r>
                        <a:rPr lang="pl-PL" sz="1400" b="0" i="0" u="none" strike="noStrike" kern="1200" dirty="0">
                          <a:solidFill>
                            <a:srgbClr val="7030A0"/>
                          </a:solidFill>
                          <a:latin typeface="Trebuchet MS" pitchFamily="34"/>
                          <a:ea typeface="Lucida Sans Unicode" pitchFamily="2"/>
                          <a:cs typeface="Mangal" pitchFamily="2"/>
                        </a:rPr>
                        <a:t>i</a:t>
                      </a:r>
                      <a:br>
                        <a:rPr lang="pl-PL" sz="1400" b="0" i="0" u="none" strike="noStrike" kern="1200" dirty="0">
                          <a:solidFill>
                            <a:srgbClr val="7030A0"/>
                          </a:solidFill>
                          <a:latin typeface="Trebuchet MS" pitchFamily="34"/>
                          <a:ea typeface="Lucida Sans Unicode" pitchFamily="2"/>
                          <a:cs typeface="Mangal" pitchFamily="2"/>
                        </a:rPr>
                      </a:br>
                      <a:r>
                        <a:rPr lang="pl-PL" sz="1400" b="0" i="0" u="none" strike="noStrike" kern="1200" dirty="0">
                          <a:solidFill>
                            <a:srgbClr val="7030A0"/>
                          </a:solidFill>
                          <a:latin typeface="Trebuchet MS" pitchFamily="34"/>
                          <a:ea typeface="Lucida Sans Unicode" pitchFamily="2"/>
                          <a:cs typeface="Mangal" pitchFamily="2"/>
                        </a:rPr>
                        <a:t> umiejętność współpracy</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Brak zaangażowania wszystkich członków grupy w pracę i kreatywną współpracę. Słaba umiejętność współpracy.</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Dobre zaangażowanie w pracę wszystkich członków grupy. Umiejętność współpracy na zadawalającym poziomie.</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tc>
                <a:extLst>
                  <a:ext uri="{0D108BD9-81ED-4DB2-BD59-A6C34878D82A}">
                    <a16:rowId xmlns:a16="http://schemas.microsoft.com/office/drawing/2014/main" xmlns="" val="10001"/>
                  </a:ext>
                </a:extLst>
              </a:tr>
              <a:tr h="370840">
                <a:tc>
                  <a:txBody>
                    <a:bodyPr/>
                    <a:lstStyle/>
                    <a:p>
                      <a:pPr marL="0" marR="0" lvl="0" indent="0" algn="ctr" rtl="0" hangingPunct="0">
                        <a:lnSpc>
                          <a:spcPct val="100000"/>
                        </a:lnSpc>
                        <a:spcBef>
                          <a:spcPts val="0"/>
                        </a:spcBef>
                        <a:spcAft>
                          <a:spcPts val="0"/>
                        </a:spcAft>
                        <a:buNone/>
                        <a:tabLst/>
                      </a:pPr>
                      <a:r>
                        <a:rPr lang="pl-PL" sz="1400" b="0" i="0" u="none" strike="noStrike" kern="1200" dirty="0">
                          <a:solidFill>
                            <a:srgbClr val="7030A0"/>
                          </a:solidFill>
                          <a:latin typeface="Trebuchet MS" pitchFamily="34"/>
                          <a:ea typeface="Lucida Sans Unicode" pitchFamily="2"/>
                          <a:cs typeface="Mangal" pitchFamily="2"/>
                        </a:rPr>
                        <a:t>Prezentacja</a:t>
                      </a:r>
                    </a:p>
                    <a:p>
                      <a:pPr marL="0" marR="0" lvl="0" indent="0" algn="ctr" rtl="0" hangingPunct="0">
                        <a:lnSpc>
                          <a:spcPct val="100000"/>
                        </a:lnSpc>
                        <a:spcBef>
                          <a:spcPts val="0"/>
                        </a:spcBef>
                        <a:spcAft>
                          <a:spcPts val="0"/>
                        </a:spcAft>
                        <a:buNone/>
                        <a:tabLst/>
                      </a:pPr>
                      <a:r>
                        <a:rPr lang="pl-PL" sz="1400" b="0" i="0" u="none" strike="noStrike" kern="1200" dirty="0">
                          <a:solidFill>
                            <a:srgbClr val="7030A0"/>
                          </a:solidFill>
                          <a:latin typeface="Trebuchet MS" pitchFamily="34"/>
                          <a:ea typeface="Lucida Sans Unicode" pitchFamily="2"/>
                          <a:cs typeface="Mangal" pitchFamily="2"/>
                        </a:rPr>
                        <a:t>Przygotowanej</a:t>
                      </a:r>
                      <a:r>
                        <a:rPr lang="pl-PL" sz="1400" b="0" i="0" u="none" strike="noStrike" kern="1200" baseline="0" dirty="0">
                          <a:solidFill>
                            <a:srgbClr val="7030A0"/>
                          </a:solidFill>
                          <a:latin typeface="Trebuchet MS" pitchFamily="34"/>
                          <a:ea typeface="Lucida Sans Unicode" pitchFamily="2"/>
                          <a:cs typeface="Mangal" pitchFamily="2"/>
                        </a:rPr>
                        <a:t> pracy i zgromadzonych wiadomości</a:t>
                      </a:r>
                      <a:endParaRPr lang="pl-PL" sz="1400" b="0" i="0" u="none" strike="noStrike" kern="1200" dirty="0">
                        <a:solidFill>
                          <a:srgbClr val="7030A0"/>
                        </a:solidFill>
                        <a:latin typeface="Trebuchet MS" pitchFamily="34"/>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Informacje</a:t>
                      </a:r>
                      <a:r>
                        <a:rPr lang="pl-PL" sz="1400" b="0" i="0" u="none" strike="noStrike" kern="1200" baseline="0" dirty="0">
                          <a:latin typeface="Trebuchet MS" pitchFamily="34"/>
                          <a:ea typeface="Lucida Sans Unicode" pitchFamily="2"/>
                          <a:cs typeface="Mangal" pitchFamily="2"/>
                        </a:rPr>
                        <a:t> </a:t>
                      </a:r>
                      <a:r>
                        <a:rPr lang="pl-PL" sz="1400" b="0" i="0" u="none" strike="noStrike" kern="1200" dirty="0">
                          <a:latin typeface="Trebuchet MS" pitchFamily="34"/>
                          <a:ea typeface="Lucida Sans Unicode" pitchFamily="2"/>
                          <a:cs typeface="Mangal" pitchFamily="2"/>
                        </a:rPr>
                        <a:t>tylko odczytana. Brak odpowiedzi</a:t>
                      </a:r>
                      <a:r>
                        <a:rPr lang="pl-PL" sz="1400" b="0" i="0" u="none" strike="noStrike" kern="1200" baseline="0" dirty="0">
                          <a:latin typeface="Trebuchet MS" pitchFamily="34"/>
                          <a:ea typeface="Lucida Sans Unicode" pitchFamily="2"/>
                          <a:cs typeface="Mangal" pitchFamily="2"/>
                        </a:rPr>
                        <a:t> </a:t>
                      </a:r>
                      <a:r>
                        <a:rPr lang="pl-PL" sz="1400" b="0" i="0" u="none" strike="noStrike" kern="1200" dirty="0">
                          <a:latin typeface="Trebuchet MS" pitchFamily="34"/>
                          <a:ea typeface="Lucida Sans Unicode" pitchFamily="2"/>
                          <a:cs typeface="Mangal" pitchFamily="2"/>
                        </a:rPr>
                        <a:t>na pytania sprawdzające ze strony nauczyciela oraz pytania innych uczniów. Brak umiejętności wypełnienia</a:t>
                      </a:r>
                      <a:r>
                        <a:rPr lang="pl-PL" sz="1400" b="0" i="0" u="none" strike="noStrike" kern="1200" baseline="0" dirty="0">
                          <a:latin typeface="Trebuchet MS" pitchFamily="34"/>
                          <a:ea typeface="Lucida Sans Unicode" pitchFamily="2"/>
                          <a:cs typeface="Mangal" pitchFamily="2"/>
                        </a:rPr>
                        <a:t> tabeli sprawdzającej</a:t>
                      </a:r>
                      <a:endParaRPr lang="pl-PL" sz="1400" b="0" i="0" u="none" strike="noStrike" kern="1200" dirty="0">
                        <a:latin typeface="Trebuchet MS" pitchFamily="34"/>
                        <a:ea typeface="Lucida Sans Unicode"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Zgromadzone</a:t>
                      </a:r>
                      <a:r>
                        <a:rPr lang="pl-PL" sz="1400" b="0" i="0" u="none" strike="noStrike" kern="1200" baseline="0" dirty="0">
                          <a:latin typeface="Trebuchet MS" pitchFamily="34"/>
                          <a:ea typeface="Lucida Sans Unicode" pitchFamily="2"/>
                          <a:cs typeface="Mangal" pitchFamily="2"/>
                        </a:rPr>
                        <a:t> informacje </a:t>
                      </a:r>
                      <a:r>
                        <a:rPr lang="pl-PL" sz="1400" b="0" i="0" u="none" strike="noStrike" kern="1200" dirty="0">
                          <a:latin typeface="Trebuchet MS" pitchFamily="34"/>
                          <a:ea typeface="Lucida Sans Unicode" pitchFamily="2"/>
                          <a:cs typeface="Mangal" pitchFamily="2"/>
                        </a:rPr>
                        <a:t>częściowo wygłaszana z pamięci, częściowo odczytana. Brak zadawalającej odpowiedzi na pytania sprawdzające nauczyciela oraz pytania uczniów.</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Wypełnianie tabeli sprawdzającej wymaga pomocy</a:t>
                      </a:r>
                      <a:r>
                        <a:rPr lang="pl-PL" sz="1400" b="0" i="0" u="none" strike="noStrike" kern="1200" baseline="0" dirty="0">
                          <a:latin typeface="Trebuchet MS" pitchFamily="34"/>
                          <a:ea typeface="Lucida Sans Unicode" pitchFamily="2"/>
                          <a:cs typeface="Mangal" pitchFamily="2"/>
                        </a:rPr>
                        <a:t> </a:t>
                      </a:r>
                      <a:r>
                        <a:rPr lang="pl-PL" sz="1400" b="0" i="0" u="none" strike="noStrike" kern="1200" dirty="0">
                          <a:latin typeface="Trebuchet MS" pitchFamily="34"/>
                          <a:ea typeface="Lucida Sans Unicode" pitchFamily="2"/>
                          <a:cs typeface="Mangal" pitchFamily="2"/>
                        </a:rPr>
                        <a:t>nauczyciela.</a:t>
                      </a:r>
                    </a:p>
                  </a:txBody>
                  <a:tcPr/>
                </a:tc>
                <a:tc>
                  <a:txBody>
                    <a:bodyPr/>
                    <a:lstStyle/>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Właściwe</a:t>
                      </a:r>
                      <a:r>
                        <a:rPr lang="pl-PL" sz="1400" b="0" i="0" u="none" strike="noStrike" kern="1200" baseline="0" dirty="0">
                          <a:latin typeface="Trebuchet MS" pitchFamily="34"/>
                          <a:ea typeface="Lucida Sans Unicode" pitchFamily="2"/>
                          <a:cs typeface="Mangal" pitchFamily="2"/>
                        </a:rPr>
                        <a:t> przedstawienie pracy i poprawne</a:t>
                      </a:r>
                      <a:r>
                        <a:rPr lang="pl-PL" sz="1400" b="0" i="0" u="none" strike="noStrike" kern="1200" dirty="0">
                          <a:latin typeface="Trebuchet MS" pitchFamily="34"/>
                          <a:ea typeface="Lucida Sans Unicode" pitchFamily="2"/>
                          <a:cs typeface="Mangal" pitchFamily="2"/>
                        </a:rPr>
                        <a:t> wygłoszenie z pamięci informacji na zadany temat . Poprawne odpowiedzi na pytania sprawdzające nauczyciela oraz pytania uczniów.</a:t>
                      </a:r>
                    </a:p>
                    <a:p>
                      <a:pPr marL="0" marR="0" lvl="0" indent="0" rtl="0" hangingPunct="0">
                        <a:lnSpc>
                          <a:spcPct val="100000"/>
                        </a:lnSpc>
                        <a:spcBef>
                          <a:spcPts val="0"/>
                        </a:spcBef>
                        <a:spcAft>
                          <a:spcPts val="0"/>
                        </a:spcAft>
                        <a:buNone/>
                        <a:tabLst/>
                      </a:pPr>
                      <a:r>
                        <a:rPr lang="pl-PL" sz="1400" b="0" i="0" u="none" strike="noStrike" kern="1200" dirty="0">
                          <a:latin typeface="Trebuchet MS" pitchFamily="34"/>
                          <a:ea typeface="Lucida Sans Unicode" pitchFamily="2"/>
                          <a:cs typeface="Mangal" pitchFamily="2"/>
                        </a:rPr>
                        <a:t>Ambitne podejście do prezentacji. Właściwe wypełnienie tabeli sprawdzającej.</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2046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EWALUACJA - OCENA</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440"/>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221525"/>
            <a:ext cx="8229600" cy="328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4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KONKLUZJA</a:t>
            </a: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942"/>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92500" lnSpcReduction="10000"/>
          </a:bodyPr>
          <a:lstStyle/>
          <a:p>
            <a:pPr marL="0" indent="0">
              <a:buNone/>
            </a:pPr>
            <a:r>
              <a:rPr lang="pl-PL" dirty="0"/>
              <a:t>Dzięki realizacji tego projektu nie tylko utrwaliliście informatyczne umiejętności i nabyli więcej doświadczenia w ich stosowaniu. Mam nadzieję, że w czasie jego realizacji nauczyliście się również pracy w zespole, wyboru najlepszych pomysłów niezależnie od autorstwa, umiejętności wysłuchiwania siebie nawzajem. Liczę również na to, że doceniliście umiejętność korzystania z map i planów miasta, a przewodniki turystyczne, które stworzyliście, wykorzystacie w najbliższym czasie. </a:t>
            </a:r>
          </a:p>
        </p:txBody>
      </p:sp>
    </p:spTree>
    <p:extLst>
      <p:ext uri="{BB962C8B-B14F-4D97-AF65-F5344CB8AC3E}">
        <p14:creationId xmlns:p14="http://schemas.microsoft.com/office/powerpoint/2010/main" val="1862423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PORADNIK DLA NAUCZYCIELA</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 y="1110326"/>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412776"/>
            <a:ext cx="8229600" cy="5445224"/>
          </a:xfrm>
        </p:spPr>
        <p:txBody>
          <a:bodyPr>
            <a:normAutofit fontScale="77500" lnSpcReduction="20000"/>
          </a:bodyPr>
          <a:lstStyle/>
          <a:p>
            <a:pPr lvl="0"/>
            <a:r>
              <a:rPr lang="pl-PL" dirty="0"/>
              <a:t>Nauczyciel  powinien dokładnie przeanalizować treści Web </a:t>
            </a:r>
            <a:r>
              <a:rPr lang="pl-PL" dirty="0" err="1"/>
              <a:t>Questa</a:t>
            </a:r>
            <a:r>
              <a:rPr lang="pl-PL" dirty="0"/>
              <a:t> wspólnie z uczniami, aż do momentu ich zrozumienia przez uczniów. Powinien jednak bardziej służyć im pomocą, radą, wyjaśnieniami, a nie wyręczeniem, czy gotowymi rozwiązaniami. Taka metoda będzie też dobrą formą do wdrażania do samodzielności.</a:t>
            </a:r>
          </a:p>
          <a:p>
            <a:pPr lvl="0"/>
            <a:r>
              <a:rPr lang="pl-PL" dirty="0"/>
              <a:t>Nauczyciel powinien zapoznać uczniów z zasadami bezpiecznego korzystania z Internetu. Nauczyciel powinien z uczniami przejrzeć źródła internetowe, pomagając w ich zrozumieniu.</a:t>
            </a:r>
          </a:p>
          <a:p>
            <a:r>
              <a:rPr lang="pl-PL" dirty="0"/>
              <a:t>Zespół klasowy powinien być podzielony na grupy z uwzględnieniem możliwości poznawczych uczniów, ich umiejętności, zainteresowań, tak aby „równo” rozłożyć siły w poszczególnych grupach.</a:t>
            </a:r>
          </a:p>
          <a:p>
            <a:r>
              <a:rPr lang="pl-PL" dirty="0"/>
              <a:t>Jeśli zespół klasowy jest ‚słabszy”, można każdej grupie zasugerować konkretne miejsca – miasta, góry, itd.</a:t>
            </a:r>
          </a:p>
          <a:p>
            <a:pPr lvl="0"/>
            <a:endParaRPr lang="pl-PL" dirty="0"/>
          </a:p>
        </p:txBody>
      </p:sp>
    </p:spTree>
    <p:extLst>
      <p:ext uri="{BB962C8B-B14F-4D97-AF65-F5344CB8AC3E}">
        <p14:creationId xmlns:p14="http://schemas.microsoft.com/office/powerpoint/2010/main" val="294895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WPROWADZENIE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7857"/>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p:txBody>
          <a:bodyPr>
            <a:normAutofit fontScale="92500" lnSpcReduction="10000"/>
          </a:bodyPr>
          <a:lstStyle/>
          <a:p>
            <a:pPr marL="0" indent="0">
              <a:buNone/>
            </a:pPr>
            <a:r>
              <a:rPr lang="pl-PL" dirty="0"/>
              <a:t>Człowiek z natury jest istotą ciekawską </a:t>
            </a:r>
            <a:r>
              <a:rPr lang="pl-PL" dirty="0">
                <a:sym typeface="Wingdings" panose="05000000000000000000" pitchFamily="2" charset="2"/>
              </a:rPr>
              <a:t></a:t>
            </a:r>
          </a:p>
          <a:p>
            <a:pPr marL="0" indent="0">
              <a:buNone/>
            </a:pPr>
            <a:r>
              <a:rPr lang="pl-PL" dirty="0">
                <a:sym typeface="Wingdings" panose="05000000000000000000" pitchFamily="2" charset="2"/>
              </a:rPr>
              <a:t>Lubi poznawać nowe miejsca, lubi podróżować.</a:t>
            </a:r>
          </a:p>
          <a:p>
            <a:pPr marL="0" indent="0">
              <a:buNone/>
            </a:pPr>
            <a:r>
              <a:rPr lang="pl-PL" dirty="0">
                <a:sym typeface="Wingdings" panose="05000000000000000000" pitchFamily="2" charset="2"/>
              </a:rPr>
              <a:t>Jest też trochę strachliwy – boi się nowości i nieznanego. </a:t>
            </a:r>
          </a:p>
          <a:p>
            <a:pPr marL="0" indent="0">
              <a:buNone/>
            </a:pPr>
            <a:r>
              <a:rPr lang="pl-PL" dirty="0">
                <a:sym typeface="Wingdings" panose="05000000000000000000" pitchFamily="2" charset="2"/>
              </a:rPr>
              <a:t>Jak pogodzić te dwie cechy ? </a:t>
            </a:r>
          </a:p>
          <a:p>
            <a:pPr marL="0" indent="0">
              <a:buNone/>
            </a:pPr>
            <a:r>
              <a:rPr lang="pl-PL" dirty="0">
                <a:sym typeface="Wingdings" panose="05000000000000000000" pitchFamily="2" charset="2"/>
              </a:rPr>
              <a:t>Skorzystać z map, planów i ... iść  przed siebie, i jechać  w nieznane!</a:t>
            </a:r>
          </a:p>
          <a:p>
            <a:pPr marL="0" indent="0">
              <a:buNone/>
            </a:pPr>
            <a:r>
              <a:rPr lang="pl-PL" dirty="0">
                <a:sym typeface="Wingdings" panose="05000000000000000000" pitchFamily="2" charset="2"/>
              </a:rPr>
              <a:t>Spróbujmy zaplanować swoje podróże i poznawanie nowych miejsc....</a:t>
            </a:r>
          </a:p>
          <a:p>
            <a:pPr marL="0" indent="0">
              <a:buNone/>
            </a:pPr>
            <a:endParaRPr lang="pl-PL" dirty="0">
              <a:sym typeface="Wingdings" panose="05000000000000000000" pitchFamily="2" charset="2"/>
            </a:endParaRPr>
          </a:p>
        </p:txBody>
      </p:sp>
    </p:spTree>
    <p:extLst>
      <p:ext uri="{BB962C8B-B14F-4D97-AF65-F5344CB8AC3E}">
        <p14:creationId xmlns:p14="http://schemas.microsoft.com/office/powerpoint/2010/main" val="184595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5211" y="2054167"/>
            <a:ext cx="8229600" cy="1143000"/>
          </a:xfrm>
        </p:spPr>
        <p:txBody>
          <a:bodyPr/>
          <a:lstStyle/>
          <a:p>
            <a:r>
              <a:rPr lang="pl-PL" dirty="0"/>
              <a:t>PORADNIK DLA NAUCZYCIELA</a:t>
            </a:r>
          </a:p>
        </p:txBody>
      </p:sp>
      <p:sp>
        <p:nvSpPr>
          <p:cNvPr id="3" name="Symbol zastępczy zawartości 2"/>
          <p:cNvSpPr>
            <a:spLocks noGrp="1"/>
          </p:cNvSpPr>
          <p:nvPr>
            <p:ph idx="1"/>
          </p:nvPr>
        </p:nvSpPr>
        <p:spPr>
          <a:xfrm>
            <a:off x="289574" y="3198177"/>
            <a:ext cx="8520874" cy="2751103"/>
          </a:xfrm>
        </p:spPr>
        <p:txBody>
          <a:bodyPr>
            <a:normAutofit fontScale="92500" lnSpcReduction="20000"/>
          </a:bodyPr>
          <a:lstStyle/>
          <a:p>
            <a:r>
              <a:rPr lang="pl-PL" sz="2500" dirty="0"/>
              <a:t>Na projekt można przeznaczyć od trzech do czterech tygodni, a prezentacje przewodników rozłożyć na dwie godziny  lekcyjne – w zależności  od możliwości i potrzeb uczniów. </a:t>
            </a:r>
          </a:p>
          <a:p>
            <a:pPr lvl="0"/>
            <a:r>
              <a:rPr lang="pl-PL" sz="2500" dirty="0"/>
              <a:t>Można też wprowadzić  głosowanie na najlepszy, najciekawszy przewodnik turystyczny.</a:t>
            </a:r>
          </a:p>
          <a:p>
            <a:pPr lvl="0"/>
            <a:r>
              <a:rPr lang="pl-PL" sz="2500" dirty="0"/>
              <a:t>Efekty pracy można pokazać pozostałym uczniom podczas uroczystości szkolnej lub pikniku związanego ze sportem i turystyką.</a:t>
            </a:r>
          </a:p>
        </p:txBody>
      </p:sp>
      <p:pic>
        <p:nvPicPr>
          <p:cNvPr id="5" name="Obraz 4">
            <a:extLst>
              <a:ext uri="{FF2B5EF4-FFF2-40B4-BE49-F238E27FC236}">
                <a16:creationId xmlns:a16="http://schemas.microsoft.com/office/drawing/2014/main" xmlns="" id="{92623DFF-ED83-4A90-8996-8C8E9E0B82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67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ZADANIE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125"/>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600200"/>
            <a:ext cx="8229600" cy="4925144"/>
          </a:xfrm>
        </p:spPr>
        <p:txBody>
          <a:bodyPr>
            <a:normAutofit fontScale="77500" lnSpcReduction="20000"/>
          </a:bodyPr>
          <a:lstStyle/>
          <a:p>
            <a:pPr marL="0" indent="0">
              <a:buNone/>
            </a:pPr>
            <a:r>
              <a:rPr lang="pl-PL" dirty="0"/>
              <a:t>Waszym zadaniem będzie zaplanowanie tras turystycznych, z których będziecie mogli kiedyś skorzystać.</a:t>
            </a:r>
          </a:p>
          <a:p>
            <a:pPr marL="0" indent="0">
              <a:buNone/>
            </a:pPr>
            <a:r>
              <a:rPr lang="pl-PL" dirty="0"/>
              <a:t>Układając swoją trasę wycieczkową, należy koniecznie posługiwać się mapami i brać pod uwagę atrakcje turystyczne, takie jak: zabytki, architektura, krajobraz, kultura. </a:t>
            </a:r>
          </a:p>
          <a:p>
            <a:pPr marL="0" indent="0">
              <a:buNone/>
            </a:pPr>
            <a:r>
              <a:rPr lang="pl-PL" dirty="0"/>
              <a:t>Efektem Waszej pracy będzie "przewodnik" dla chętnych do odbycia takiej podróży. </a:t>
            </a:r>
          </a:p>
          <a:p>
            <a:pPr marL="0" indent="0">
              <a:buNone/>
            </a:pPr>
            <a:r>
              <a:rPr lang="pl-PL" dirty="0"/>
              <a:t>Należy pamiętać o wyćwiczeniu umiejętności korzystania z map. </a:t>
            </a:r>
          </a:p>
          <a:p>
            <a:pPr marL="0" indent="0">
              <a:buNone/>
            </a:pPr>
            <a:r>
              <a:rPr lang="pl-PL" dirty="0"/>
              <a:t>Zanim przystąpicie do pracy podzielicie się na trzy grupy i każda z grup będzie musiała najpierw zdobyć informacje dotyczące map i planów – czym są, co nam przekazują i jak z nich korzystać.</a:t>
            </a:r>
            <a:br>
              <a:rPr lang="pl-PL" dirty="0"/>
            </a:br>
            <a:endParaRPr lang="pl-PL" dirty="0"/>
          </a:p>
        </p:txBody>
      </p:sp>
    </p:spTree>
    <p:extLst>
      <p:ext uri="{BB962C8B-B14F-4D97-AF65-F5344CB8AC3E}">
        <p14:creationId xmlns:p14="http://schemas.microsoft.com/office/powerpoint/2010/main" val="260982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563"/>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ZADANIE</a:t>
            </a:r>
          </a:p>
        </p:txBody>
      </p:sp>
      <p:sp>
        <p:nvSpPr>
          <p:cNvPr id="3" name="Symbol zastępczy zawartości 2"/>
          <p:cNvSpPr>
            <a:spLocks noGrp="1"/>
          </p:cNvSpPr>
          <p:nvPr>
            <p:ph idx="1"/>
          </p:nvPr>
        </p:nvSpPr>
        <p:spPr>
          <a:xfrm>
            <a:off x="179512" y="1484784"/>
            <a:ext cx="8784976" cy="5256584"/>
          </a:xfrm>
        </p:spPr>
        <p:txBody>
          <a:bodyPr>
            <a:normAutofit fontScale="92500" lnSpcReduction="20000"/>
          </a:bodyPr>
          <a:lstStyle/>
          <a:p>
            <a:pPr marL="0" indent="0">
              <a:buNone/>
            </a:pPr>
            <a:r>
              <a:rPr lang="pl-PL" dirty="0"/>
              <a:t>Podzielicie się na trzy grupy:</a:t>
            </a:r>
          </a:p>
          <a:p>
            <a:pPr marL="0" indent="0">
              <a:buNone/>
            </a:pPr>
            <a:r>
              <a:rPr lang="pl-PL" dirty="0"/>
              <a:t>                   </a:t>
            </a:r>
          </a:p>
          <a:p>
            <a:pPr marL="0" indent="0">
              <a:buNone/>
            </a:pPr>
            <a:r>
              <a:rPr lang="pl-PL" dirty="0"/>
              <a:t>		GRUPA I</a:t>
            </a:r>
          </a:p>
          <a:p>
            <a:pPr marL="0" indent="0">
              <a:buNone/>
            </a:pPr>
            <a:r>
              <a:rPr lang="pl-PL" dirty="0"/>
              <a:t>		idzie w góry</a:t>
            </a:r>
          </a:p>
          <a:p>
            <a:pPr marL="0" indent="0">
              <a:buNone/>
            </a:pPr>
            <a:endParaRPr lang="pl-PL" dirty="0"/>
          </a:p>
          <a:p>
            <a:pPr marL="0" indent="0">
              <a:buNone/>
            </a:pPr>
            <a:r>
              <a:rPr lang="pl-PL" dirty="0"/>
              <a:t>                     </a:t>
            </a:r>
          </a:p>
          <a:p>
            <a:pPr marL="0" indent="0">
              <a:buNone/>
            </a:pPr>
            <a:r>
              <a:rPr lang="pl-PL" dirty="0"/>
              <a:t>                                                              GRUPA II</a:t>
            </a:r>
          </a:p>
          <a:p>
            <a:pPr marL="0" indent="0">
              <a:buNone/>
            </a:pPr>
            <a:r>
              <a:rPr lang="pl-PL" dirty="0"/>
              <a:t>                                 			 zwiedza Kraków</a:t>
            </a:r>
          </a:p>
          <a:p>
            <a:pPr marL="0" indent="0">
              <a:buNone/>
            </a:pPr>
            <a:r>
              <a:rPr lang="pl-PL" dirty="0"/>
              <a:t>												GRUPA III</a:t>
            </a:r>
          </a:p>
          <a:p>
            <a:pPr marL="0" indent="0">
              <a:buNone/>
            </a:pPr>
            <a:r>
              <a:rPr lang="pl-PL" dirty="0"/>
              <a:t>			jedzie  nad morze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08" y="2269637"/>
            <a:ext cx="1074416" cy="161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075450"/>
            <a:ext cx="1152128"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6816" y="4914382"/>
            <a:ext cx="1638197" cy="108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15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16632"/>
            <a:ext cx="8085584" cy="1026368"/>
          </a:xfrm>
        </p:spPr>
        <p:txBody>
          <a:bodyPr/>
          <a:lstStyle/>
          <a:p>
            <a:r>
              <a:rPr lang="pl-PL" dirty="0"/>
              <a:t>ZADANIE</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 y="1127125"/>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268760"/>
            <a:ext cx="8507288" cy="5328592"/>
          </a:xfrm>
        </p:spPr>
        <p:txBody>
          <a:bodyPr>
            <a:normAutofit fontScale="85000" lnSpcReduction="20000"/>
          </a:bodyPr>
          <a:lstStyle/>
          <a:p>
            <a:pPr marL="0" indent="0">
              <a:buNone/>
            </a:pPr>
            <a:r>
              <a:rPr lang="pl-PL" dirty="0"/>
              <a:t>Wynikiem waszej pracy będą przewodniki, które Wy oraz Wasi młodsi lub starsi koledzy będą mogli wykorzystać w czasie wakacji </a:t>
            </a:r>
            <a:r>
              <a:rPr lang="pl-PL" dirty="0">
                <a:sym typeface="Wingdings" panose="05000000000000000000" pitchFamily="2" charset="2"/>
              </a:rPr>
              <a:t></a:t>
            </a:r>
          </a:p>
          <a:p>
            <a:pPr marL="0" indent="0">
              <a:buNone/>
            </a:pPr>
            <a:endParaRPr lang="pl-PL" dirty="0">
              <a:sym typeface="Wingdings" panose="05000000000000000000" pitchFamily="2" charset="2"/>
            </a:endParaRPr>
          </a:p>
          <a:p>
            <a:pPr marL="0" indent="0">
              <a:buNone/>
            </a:pPr>
            <a:r>
              <a:rPr lang="pl-PL" dirty="0"/>
              <a:t>Do wykonania zadania będą Wam potrzebne:</a:t>
            </a:r>
          </a:p>
          <a:p>
            <a:pPr marL="0" indent="0">
              <a:buNone/>
            </a:pPr>
            <a:r>
              <a:rPr lang="pl-PL" dirty="0"/>
              <a:t>Internet, Word lub Power Point .</a:t>
            </a:r>
          </a:p>
          <a:p>
            <a:pPr marL="0" indent="0">
              <a:buNone/>
            </a:pPr>
            <a:r>
              <a:rPr lang="pl-PL" dirty="0"/>
              <a:t>Efekty Waszej pracy muszą być zapisane w postaci elektronicznego przekazu na płytce CD lub pendrive oraz wydrukowane. </a:t>
            </a:r>
          </a:p>
          <a:p>
            <a:pPr marL="0" indent="0">
              <a:buNone/>
            </a:pPr>
            <a:r>
              <a:rPr lang="pl-PL" dirty="0"/>
              <a:t>Pamiętajcie o bibliografii, czyli o odnośnikach do stron internetowych, z których korzystaliście.</a:t>
            </a:r>
          </a:p>
          <a:p>
            <a:pPr marL="0" indent="0">
              <a:buNone/>
            </a:pPr>
            <a:endParaRPr lang="pl-PL" dirty="0"/>
          </a:p>
          <a:p>
            <a:pPr marL="0" indent="0">
              <a:buNone/>
            </a:pPr>
            <a:r>
              <a:rPr lang="pl-PL" dirty="0"/>
              <a:t>Przewidywany czas przygotowań to 3 tygodnie.</a:t>
            </a:r>
          </a:p>
          <a:p>
            <a:pPr marL="0" indent="0">
              <a:buNone/>
            </a:pPr>
            <a:endParaRPr lang="pl-PL" dirty="0"/>
          </a:p>
        </p:txBody>
      </p:sp>
    </p:spTree>
    <p:extLst>
      <p:ext uri="{BB962C8B-B14F-4D97-AF65-F5344CB8AC3E}">
        <p14:creationId xmlns:p14="http://schemas.microsoft.com/office/powerpoint/2010/main" val="98565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1143000"/>
          </a:xfrm>
        </p:spPr>
        <p:txBody>
          <a:bodyPr/>
          <a:lstStyle/>
          <a:p>
            <a:r>
              <a:rPr lang="pl-PL" dirty="0"/>
              <a:t>PROCES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0592"/>
            <a:ext cx="91440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1340768"/>
            <a:ext cx="8229600" cy="5517232"/>
          </a:xfrm>
        </p:spPr>
        <p:txBody>
          <a:bodyPr>
            <a:normAutofit fontScale="70000" lnSpcReduction="20000"/>
          </a:bodyPr>
          <a:lstStyle/>
          <a:p>
            <a:r>
              <a:rPr lang="pl-PL" dirty="0"/>
              <a:t>Każda grupa powinna składać się z trzech -  czterech osób. </a:t>
            </a:r>
          </a:p>
          <a:p>
            <a:r>
              <a:rPr lang="pl-PL" dirty="0"/>
              <a:t>Jedna osoba będzie odpowiedzialna za zgodność działań grupy. </a:t>
            </a:r>
          </a:p>
          <a:p>
            <a:r>
              <a:rPr lang="pl-PL" dirty="0"/>
              <a:t>Wyznaczcie spośród siebie osoby odpowiedzialne za wyszukanie informacji, np. jedna osoba przygotowuje informacje o zabytkach, pozostałe opracowują trasę. </a:t>
            </a:r>
          </a:p>
          <a:p>
            <a:r>
              <a:rPr lang="pl-PL" dirty="0"/>
              <a:t>Wspólnie decydujecie co warto wybrać, a więc musicie współpracować. </a:t>
            </a:r>
          </a:p>
          <a:p>
            <a:r>
              <a:rPr lang="pl-PL" dirty="0"/>
              <a:t>Opracowanie końcowe przekładacie w postaci papierowej.</a:t>
            </a:r>
          </a:p>
          <a:p>
            <a:r>
              <a:rPr lang="pl-PL" dirty="0"/>
              <a:t>Pamiętajcie o podawaniu źródeł swoich informacji. </a:t>
            </a:r>
          </a:p>
          <a:p>
            <a:r>
              <a:rPr lang="pl-PL" dirty="0"/>
              <a:t>Nie zapominajcie o częstych kontaktach z opiekunem pracy. </a:t>
            </a:r>
          </a:p>
          <a:p>
            <a:r>
              <a:rPr lang="pl-PL" dirty="0"/>
              <a:t>Termin realizacji projektu – trzy tygodnie. </a:t>
            </a:r>
          </a:p>
          <a:p>
            <a:r>
              <a:rPr lang="pl-PL" dirty="0"/>
              <a:t>Ocena Waszej pracy zależy od spełnienia warunków zawartych w </a:t>
            </a:r>
            <a:r>
              <a:rPr lang="pl-PL" dirty="0">
                <a:hlinkClick r:id="rId3"/>
              </a:rPr>
              <a:t>Tabeli ewaluacyjnej</a:t>
            </a:r>
            <a:r>
              <a:rPr lang="pl-PL" dirty="0"/>
              <a:t>. </a:t>
            </a:r>
          </a:p>
          <a:p>
            <a:r>
              <a:rPr lang="pl-PL" dirty="0"/>
              <a:t>Wyniki Waszej pracy będziecie mogli przedstawić całej szkolnej społeczności w czasie majowych dni sportu i rekreacji. </a:t>
            </a:r>
          </a:p>
          <a:p>
            <a:endParaRPr lang="pl-PL" dirty="0"/>
          </a:p>
        </p:txBody>
      </p:sp>
    </p:spTree>
    <p:extLst>
      <p:ext uri="{BB962C8B-B14F-4D97-AF65-F5344CB8AC3E}">
        <p14:creationId xmlns:p14="http://schemas.microsoft.com/office/powerpoint/2010/main" val="189810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PROCES</a:t>
            </a:r>
          </a:p>
        </p:txBody>
      </p:sp>
      <p:pic>
        <p:nvPicPr>
          <p:cNvPr id="1638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ymbol zastępczy zawartości 2"/>
          <p:cNvSpPr>
            <a:spLocks noGrp="1"/>
          </p:cNvSpPr>
          <p:nvPr>
            <p:ph idx="1"/>
          </p:nvPr>
        </p:nvSpPr>
        <p:spPr>
          <a:xfrm>
            <a:off x="457200" y="2780928"/>
            <a:ext cx="7931224" cy="3345235"/>
          </a:xfrm>
        </p:spPr>
        <p:txBody>
          <a:bodyPr/>
          <a:lstStyle/>
          <a:p>
            <a:pPr marL="0" indent="0">
              <a:buNone/>
            </a:pPr>
            <a:r>
              <a:rPr lang="pl-PL" dirty="0"/>
              <a:t>SZCZEGÓŁY</a:t>
            </a:r>
          </a:p>
          <a:p>
            <a:pPr marL="0" indent="0">
              <a:buNone/>
            </a:pPr>
            <a:r>
              <a:rPr lang="pl-PL" dirty="0"/>
              <a:t>W każdym przewodniku powinny znaleźć się informacje wstępne, zdjęcia, rysunki, szkice, symbole, opisy.</a:t>
            </a:r>
          </a:p>
          <a:p>
            <a:pPr marL="0" indent="0">
              <a:buNone/>
            </a:pPr>
            <a:endParaRPr lang="pl-PL" dirty="0"/>
          </a:p>
        </p:txBody>
      </p:sp>
    </p:spTree>
    <p:extLst>
      <p:ext uri="{BB962C8B-B14F-4D97-AF65-F5344CB8AC3E}">
        <p14:creationId xmlns:p14="http://schemas.microsoft.com/office/powerpoint/2010/main" val="246084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9732" y="0"/>
            <a:ext cx="9114268" cy="685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ytuł 1"/>
          <p:cNvSpPr>
            <a:spLocks noGrp="1"/>
          </p:cNvSpPr>
          <p:nvPr>
            <p:ph type="title"/>
          </p:nvPr>
        </p:nvSpPr>
        <p:spPr/>
        <p:txBody>
          <a:bodyPr/>
          <a:lstStyle/>
          <a:p>
            <a:r>
              <a:rPr lang="pl-PL" dirty="0"/>
              <a:t>PROCES</a:t>
            </a:r>
          </a:p>
        </p:txBody>
      </p:sp>
      <p:sp>
        <p:nvSpPr>
          <p:cNvPr id="3" name="Symbol zastępczy zawartości 2"/>
          <p:cNvSpPr>
            <a:spLocks noGrp="1"/>
          </p:cNvSpPr>
          <p:nvPr>
            <p:ph idx="1"/>
          </p:nvPr>
        </p:nvSpPr>
        <p:spPr>
          <a:xfrm>
            <a:off x="457200" y="1124744"/>
            <a:ext cx="8229600" cy="5001419"/>
          </a:xfrm>
        </p:spPr>
        <p:txBody>
          <a:bodyPr/>
          <a:lstStyle/>
          <a:p>
            <a:pPr marL="0" indent="0" algn="ctr">
              <a:buNone/>
            </a:pPr>
            <a:r>
              <a:rPr lang="pl-PL" dirty="0"/>
              <a:t>GRUPA I </a:t>
            </a:r>
          </a:p>
          <a:p>
            <a:pPr marL="0" indent="0" algn="ctr">
              <a:buNone/>
            </a:pPr>
            <a:r>
              <a:rPr lang="pl-PL" dirty="0"/>
              <a:t>WYCIECZKA W GÓRY	</a:t>
            </a:r>
          </a:p>
          <a:p>
            <a:pPr marL="0" indent="0">
              <a:buNone/>
            </a:pPr>
            <a:endParaRPr lang="pl-PL" dirty="0"/>
          </a:p>
          <a:p>
            <a:pPr marL="514350" indent="-514350">
              <a:buAutoNum type="arabicPeriod"/>
            </a:pPr>
            <a:r>
              <a:rPr lang="pl-PL" dirty="0"/>
              <a:t>Wspólna decyzja o miejscu wycieczki – jakie góry, jakie miejscowości.</a:t>
            </a:r>
          </a:p>
          <a:p>
            <a:pPr marL="514350" indent="-514350">
              <a:buAutoNum type="arabicPeriod"/>
            </a:pPr>
            <a:r>
              <a:rPr lang="pl-PL" dirty="0"/>
              <a:t>Znalezienie mapy turystycznej związanej z wybranym obszarem.</a:t>
            </a:r>
          </a:p>
          <a:p>
            <a:pPr marL="514350" indent="-514350">
              <a:buAutoNum type="arabicPeriod"/>
            </a:pPr>
            <a:endParaRPr lang="pl-PL" dirty="0"/>
          </a:p>
          <a:p>
            <a:pPr marL="0" indent="0">
              <a:buNone/>
            </a:pPr>
            <a:endParaRPr lang="pl-PL" dirty="0"/>
          </a:p>
          <a:p>
            <a:pPr marL="0" indent="0">
              <a:buNone/>
            </a:pPr>
            <a:endParaRPr lang="pl-PL" dirty="0"/>
          </a:p>
          <a:p>
            <a:pPr marL="0" indent="0">
              <a:buNone/>
            </a:pPr>
            <a:endParaRPr lang="pl-PL" dirty="0"/>
          </a:p>
          <a:p>
            <a:endParaRPr lang="pl-P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680"/>
            <a:ext cx="10731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0691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1767</Words>
  <Application>Microsoft Office PowerPoint</Application>
  <PresentationFormat>Pokaz na ekranie (4:3)</PresentationFormat>
  <Paragraphs>227</Paragraphs>
  <Slides>30</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Baskerville Old Face</vt:lpstr>
      <vt:lpstr>Calibri</vt:lpstr>
      <vt:lpstr>Lucida Sans Unicode</vt:lpstr>
      <vt:lpstr>Mangal</vt:lpstr>
      <vt:lpstr>Trebuchet MS</vt:lpstr>
      <vt:lpstr>Wingdings</vt:lpstr>
      <vt:lpstr>Motyw pakietu Office</vt:lpstr>
      <vt:lpstr>PODRÓŻ Z PLANEM I MAPĄ</vt:lpstr>
      <vt:lpstr>SPIS TREŚCI</vt:lpstr>
      <vt:lpstr>WPROWADZENIE</vt:lpstr>
      <vt:lpstr>ZADANIE</vt:lpstr>
      <vt:lpstr>ZADANIE</vt:lpstr>
      <vt:lpstr>ZADANIE</vt:lpstr>
      <vt:lpstr>PROCES</vt:lpstr>
      <vt:lpstr>PROCES</vt:lpstr>
      <vt:lpstr>PROCES</vt:lpstr>
      <vt:lpstr>PROCES</vt:lpstr>
      <vt:lpstr>PROCES</vt:lpstr>
      <vt:lpstr>PROCES</vt:lpstr>
      <vt:lpstr>PROCES</vt:lpstr>
      <vt:lpstr>PROCES</vt:lpstr>
      <vt:lpstr>PROCES</vt:lpstr>
      <vt:lpstr>PROCES</vt:lpstr>
      <vt:lpstr>PROCES</vt:lpstr>
      <vt:lpstr>PROCES</vt:lpstr>
      <vt:lpstr>PROCES</vt:lpstr>
      <vt:lpstr>PROCES</vt:lpstr>
      <vt:lpstr>PROCES</vt:lpstr>
      <vt:lpstr>PROCES</vt:lpstr>
      <vt:lpstr>ŹRÓDŁA</vt:lpstr>
      <vt:lpstr>ŹRÓDŁA</vt:lpstr>
      <vt:lpstr>EWALUACJA</vt:lpstr>
      <vt:lpstr>EWALUACJA</vt:lpstr>
      <vt:lpstr>EWALUACJA - OCENA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Joanna Wronka</dc:creator>
  <cp:lastModifiedBy>Anna Basta</cp:lastModifiedBy>
  <cp:revision>27</cp:revision>
  <dcterms:created xsi:type="dcterms:W3CDTF">2018-02-26T07:48:26Z</dcterms:created>
  <dcterms:modified xsi:type="dcterms:W3CDTF">2020-01-20T13:42:58Z</dcterms:modified>
</cp:coreProperties>
</file>