
<file path=[Content_Types].xml><?xml version="1.0" encoding="utf-8"?>
<Types xmlns="http://schemas.openxmlformats.org/package/2006/content-types">
  <Default Extension="png" ContentType="image/png"/>
  <Default Extension="svg" ContentType="image/svg+xml"/>
  <Default Extension="jpg&amp;ehk=TDy9eZ5S4SRXSAgIc2oZxA&amp;r=0&amp;pid=OfficeInsert" ContentType="image/jpeg"/>
  <Default Extension="jpeg" ContentType="image/jpeg"/>
  <Default Extension="rels" ContentType="application/vnd.openxmlformats-package.relationships+xml"/>
  <Default Extension="xml" ContentType="application/xml"/>
  <Default Extension="jpg" ContentType="image/jpeg"/>
  <Default Extension="jpg&amp;ehk=l1ozeixszS4gNn446x8wug&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4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l-PL"/>
              <a:t>Kliknij, aby edytować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1/20/2020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l-PL"/>
              <a:t>Kliknij, aby edytować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1/20/2020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l-PL"/>
              <a:t>Kliknij, aby edytować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l-PL"/>
              <a:t>Kliknij, aby edytować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1/20/2020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l-PL"/>
              <a:t>Kliknij, aby edytować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1/20/2020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l-PL"/>
              <a:t>Kliknij, aby edytować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85800" y="3132666"/>
            <a:ext cx="5311775" cy="3086019"/>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0" y="3132666"/>
            <a:ext cx="5334000" cy="3086019"/>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l-PL"/>
              <a:t>Kliknij, aby edytować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1/20/2020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zadane.pl/zadanie/3516118" TargetMode="External"/><Relationship Id="rId13" Type="http://schemas.openxmlformats.org/officeDocument/2006/relationships/hyperlink" Target="http://www.bursa.krakow.pl/pl/wycieczki--dla--grup--szkolnych" TargetMode="External"/><Relationship Id="rId3" Type="http://schemas.openxmlformats.org/officeDocument/2006/relationships/hyperlink" Target="http://krakowzwiedzanie.pl/wycieczka-po-krakowie-3-dniowa/" TargetMode="External"/><Relationship Id="rId7" Type="http://schemas.openxmlformats.org/officeDocument/2006/relationships/hyperlink" Target="http://wycieczki-krakow.pl/wycieczki--szkolne" TargetMode="External"/><Relationship Id="rId12" Type="http://schemas.openxmlformats.org/officeDocument/2006/relationships/hyperlink" Target="http://www.fakt.pl/wydarzenia/polska/krakow/miejsca-w-krakowie-w-ktorych-zjesz-smacznie-i-tanio/t8nvh85" TargetMode="External"/><Relationship Id="rId2" Type="http://schemas.openxmlformats.org/officeDocument/2006/relationships/image" Target="../media/image25.jpeg"/><Relationship Id="rId16" Type="http://schemas.openxmlformats.org/officeDocument/2006/relationships/hyperlink" Target="http://krakow4u.pl/alfabet_krakowa.html" TargetMode="External"/><Relationship Id="rId1" Type="http://schemas.openxmlformats.org/officeDocument/2006/relationships/slideLayout" Target="../slideLayouts/slideLayout2.xml"/><Relationship Id="rId6" Type="http://schemas.openxmlformats.org/officeDocument/2006/relationships/hyperlink" Target="http://wycieczki-krakow.pl/" TargetMode="External"/><Relationship Id="rId11" Type="http://schemas.openxmlformats.org/officeDocument/2006/relationships/hyperlink" Target="https://www.bing.com/search?q=schroniska+m%c5%82odzie%c5%bcowe+krak%c3%b3w&amp;form=EDGEAR&amp;qs=OS&amp;cvid=2a050d198ca6455ebf1d6677932597eb&amp;pq=schroniska+m%C5%82odzie%C5%BCowe+krak%C3%B3w&amp;cc=PL&amp;setlang=pl&amp;PC=DCTS" TargetMode="External"/><Relationship Id="rId5" Type="http://schemas.openxmlformats.org/officeDocument/2006/relationships/hyperlink" Target="http://zwiedzanie-krakowa.pl/wpis.php?id=124" TargetMode="External"/><Relationship Id="rId15" Type="http://schemas.openxmlformats.org/officeDocument/2006/relationships/hyperlink" Target="http://www.mykrakow.com.pl/" TargetMode="External"/><Relationship Id="rId10" Type="http://schemas.openxmlformats.org/officeDocument/2006/relationships/hyperlink" Target="https://www.bing.com/search?q=tanie+noclegi+dla+m%C5%82odziey+krak%C3%B3w&amp;qs=n&amp;form=QBRE&amp;sp=-1&amp;pq=tanie+noclegi+dla+m%C5%82odziey+krak%C3%B3w&amp;sc=0-33&amp;sk=&amp;cvid=9821A32BEB95441BBB07A3EE0F16E11B" TargetMode="External"/><Relationship Id="rId4" Type="http://schemas.openxmlformats.org/officeDocument/2006/relationships/hyperlink" Target="http://wycieczkidokrakowa.pl/" TargetMode="External"/><Relationship Id="rId9" Type="http://schemas.openxmlformats.org/officeDocument/2006/relationships/hyperlink" Target="http://www.staypoland.com/krakow_zwiedzanie.htm" TargetMode="External"/><Relationship Id="rId14" Type="http://schemas.openxmlformats.org/officeDocument/2006/relationships/hyperlink" Target="http://alekrakow.pl/zabytki-krakowa"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krakow.pl/odwiedz_krakow/36723,artykul,baseny.html" TargetMode="External"/><Relationship Id="rId13" Type="http://schemas.openxmlformats.org/officeDocument/2006/relationships/hyperlink" Target="http://www.zwiedzanie-krakowa.pl/wpis.php?id=126" TargetMode="External"/><Relationship Id="rId18" Type="http://schemas.openxmlformats.org/officeDocument/2006/relationships/hyperlink" Target="http://zapytaj.onet.pl/Category/011,009/2,24296898,Co_zabrac_ze_soba_na_wycieczke_szkolna__poradnik.html" TargetMode="External"/><Relationship Id="rId3" Type="http://schemas.openxmlformats.org/officeDocument/2006/relationships/image" Target="../media/image25.jpeg"/><Relationship Id="rId7" Type="http://schemas.openxmlformats.org/officeDocument/2006/relationships/hyperlink" Target="http://www.parkwodny.pl/" TargetMode="External"/><Relationship Id="rId12" Type="http://schemas.openxmlformats.org/officeDocument/2006/relationships/hyperlink" Target="http://www.kina.krakow.pl/" TargetMode="External"/><Relationship Id="rId17" Type="http://schemas.openxmlformats.org/officeDocument/2006/relationships/hyperlink" Target="https://zadane.pl/zadanie/48314" TargetMode="External"/><Relationship Id="rId2" Type="http://schemas.openxmlformats.org/officeDocument/2006/relationships/image" Target="../media/image26.jpeg"/><Relationship Id="rId16" Type="http://schemas.openxmlformats.org/officeDocument/2006/relationships/hyperlink" Target="http://rozklad-pkp.pl/" TargetMode="External"/><Relationship Id="rId1" Type="http://schemas.openxmlformats.org/officeDocument/2006/relationships/slideLayout" Target="../slideLayouts/slideLayout2.xml"/><Relationship Id="rId6" Type="http://schemas.openxmlformats.org/officeDocument/2006/relationships/hyperlink" Target="http://www.krakow-przewodnicy.pl/index.htm" TargetMode="External"/><Relationship Id="rId11" Type="http://schemas.openxmlformats.org/officeDocument/2006/relationships/hyperlink" Target="http://www.groteska.pl/" TargetMode="External"/><Relationship Id="rId5" Type="http://schemas.openxmlformats.org/officeDocument/2006/relationships/hyperlink" Target="http://krakow-przewodnik.com.pl/" TargetMode="External"/><Relationship Id="rId15" Type="http://schemas.openxmlformats.org/officeDocument/2006/relationships/hyperlink" Target="http://rozklady.mda.malopolska.pl/" TargetMode="External"/><Relationship Id="rId10" Type="http://schemas.openxmlformats.org/officeDocument/2006/relationships/hyperlink" Target="http://pinkbowling.pl/krakow/" TargetMode="External"/><Relationship Id="rId4" Type="http://schemas.openxmlformats.org/officeDocument/2006/relationships/hyperlink" Target="http://www.szalonyprzewodnik.pl/" TargetMode="External"/><Relationship Id="rId9" Type="http://schemas.openxmlformats.org/officeDocument/2006/relationships/hyperlink" Target="http://gokarty.pl/" TargetMode="External"/><Relationship Id="rId14" Type="http://schemas.openxmlformats.org/officeDocument/2006/relationships/hyperlink" Target="http://www.opera.krakow.p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amp;ehk=l1ozeixszS4gNn446x8wug&amp;r=0&amp;pid=OfficeInsert"/><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g&amp;ehk=TDy9eZ5S4SRXSAgIc2oZxA&amp;r=0&amp;pid=OfficeInsert"/><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Grafika 6" descr="Samolot"/>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828800" y="2971800"/>
            <a:ext cx="914400" cy="914400"/>
          </a:xfrm>
          <a:prstGeom prst="rect">
            <a:avLst/>
          </a:prstGeom>
        </p:spPr>
      </p:pic>
      <p:sp>
        <p:nvSpPr>
          <p:cNvPr id="2" name="Tytuł 1"/>
          <p:cNvSpPr>
            <a:spLocks noGrp="1"/>
          </p:cNvSpPr>
          <p:nvPr>
            <p:ph type="ctrTitle" idx="4294967295"/>
          </p:nvPr>
        </p:nvSpPr>
        <p:spPr>
          <a:xfrm>
            <a:off x="2630244" y="2617032"/>
            <a:ext cx="6931511" cy="1824037"/>
          </a:xfrm>
        </p:spPr>
        <p:txBody>
          <a:bodyPr>
            <a:normAutofit/>
          </a:bodyPr>
          <a:lstStyle/>
          <a:p>
            <a:r>
              <a:rPr lang="pl-PL" dirty="0">
                <a:solidFill>
                  <a:schemeClr val="bg1"/>
                </a:solidFill>
                <a:latin typeface="Baskerville Old Face" panose="02020602080505020303" pitchFamily="18" charset="0"/>
              </a:rPr>
              <a:t>Planowanie wycieczki klasowej do Krakowa</a:t>
            </a:r>
          </a:p>
        </p:txBody>
      </p:sp>
      <p:sp>
        <p:nvSpPr>
          <p:cNvPr id="3" name="Podtytuł 2"/>
          <p:cNvSpPr>
            <a:spLocks noGrp="1"/>
          </p:cNvSpPr>
          <p:nvPr>
            <p:ph type="subTitle" idx="4294967295"/>
          </p:nvPr>
        </p:nvSpPr>
        <p:spPr>
          <a:xfrm>
            <a:off x="3211039" y="4502531"/>
            <a:ext cx="5976953" cy="685800"/>
          </a:xfrm>
        </p:spPr>
        <p:txBody>
          <a:bodyPr>
            <a:normAutofit/>
          </a:bodyPr>
          <a:lstStyle/>
          <a:p>
            <a:r>
              <a:rPr lang="pl-PL" sz="1700" dirty="0">
                <a:solidFill>
                  <a:schemeClr val="bg1"/>
                </a:solidFill>
              </a:rPr>
              <a:t>Web Quest jest przeznaczony dla II klasy gimnazjum.</a:t>
            </a:r>
          </a:p>
          <a:p>
            <a:r>
              <a:rPr lang="pl-PL" sz="1700" dirty="0">
                <a:solidFill>
                  <a:schemeClr val="bg1"/>
                </a:solidFill>
              </a:rPr>
              <a:t>Autor: Sabina Folwarska</a:t>
            </a:r>
          </a:p>
        </p:txBody>
      </p:sp>
      <p:pic>
        <p:nvPicPr>
          <p:cNvPr id="5" name="Obraz 4">
            <a:extLst>
              <a:ext uri="{FF2B5EF4-FFF2-40B4-BE49-F238E27FC236}">
                <a16:creationId xmlns:a16="http://schemas.microsoft.com/office/drawing/2014/main" xmlns="" id="{2F462CD9-EEC3-48E4-9A2B-7565D9BF157D}"/>
              </a:ext>
            </a:extLst>
          </p:cNvPr>
          <p:cNvPicPr>
            <a:picLocks noChangeAspect="1"/>
          </p:cNvPicPr>
          <p:nvPr/>
        </p:nvPicPr>
        <p:blipFill>
          <a:blip r:embed="rId4"/>
          <a:stretch>
            <a:fillRect/>
          </a:stretch>
        </p:blipFill>
        <p:spPr>
          <a:xfrm>
            <a:off x="0" y="-52958"/>
            <a:ext cx="12192000" cy="2502976"/>
          </a:xfrm>
          <a:prstGeom prst="rect">
            <a:avLst/>
          </a:prstGeom>
        </p:spPr>
      </p:pic>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7977"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12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amolot, Muzeum, Wystawa, Kraków, Polska">
            <a:extLst>
              <a:ext uri="{FF2B5EF4-FFF2-40B4-BE49-F238E27FC236}">
                <a16:creationId xmlns:a16="http://schemas.microsoft.com/office/drawing/2014/main" xmlns="" id="{5EE9E352-2E6B-48CB-BDB2-DE35889AD5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2644"/>
          <a:stretch/>
        </p:blipFill>
        <p:spPr bwMode="auto">
          <a:xfrm>
            <a:off x="7861238" y="933693"/>
            <a:ext cx="3644962" cy="237744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Kino, Płótno, Na Parze, Kurtyna, Reżyser">
            <a:extLst>
              <a:ext uri="{FF2B5EF4-FFF2-40B4-BE49-F238E27FC236}">
                <a16:creationId xmlns:a16="http://schemas.microsoft.com/office/drawing/2014/main" xmlns="" id="{2C6F3D9A-21B0-4FA9-BA0F-40D86BF063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91" r="466" b="-4"/>
          <a:stretch/>
        </p:blipFill>
        <p:spPr bwMode="auto">
          <a:xfrm>
            <a:off x="7861238" y="3588301"/>
            <a:ext cx="3644962" cy="237744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619760" y="764373"/>
            <a:ext cx="6832600" cy="1293028"/>
          </a:xfrm>
        </p:spPr>
        <p:txBody>
          <a:bodyPr>
            <a:normAutofit/>
          </a:bodyPr>
          <a:lstStyle/>
          <a:p>
            <a:r>
              <a:rPr lang="pl-PL" dirty="0"/>
              <a:t>PROCES</a:t>
            </a:r>
            <a:endParaRPr lang="pl-PL"/>
          </a:p>
        </p:txBody>
      </p:sp>
      <p:sp>
        <p:nvSpPr>
          <p:cNvPr id="3" name="Symbol zastępczy zawartości 2"/>
          <p:cNvSpPr>
            <a:spLocks noGrp="1"/>
          </p:cNvSpPr>
          <p:nvPr>
            <p:ph idx="1"/>
          </p:nvPr>
        </p:nvSpPr>
        <p:spPr>
          <a:xfrm>
            <a:off x="619760" y="2194560"/>
            <a:ext cx="6832600" cy="4024125"/>
          </a:xfrm>
        </p:spPr>
        <p:txBody>
          <a:bodyPr>
            <a:normAutofit/>
          </a:bodyPr>
          <a:lstStyle/>
          <a:p>
            <a:pPr marL="0" indent="0">
              <a:buNone/>
            </a:pPr>
            <a:r>
              <a:rPr lang="pl-PL" sz="2000" dirty="0">
                <a:latin typeface="Baskerville Old Face" panose="02020602080505020303" pitchFamily="18" charset="0"/>
              </a:rPr>
              <a:t>8. INSTYTUCJE KULTURALNE</a:t>
            </a:r>
          </a:p>
          <a:p>
            <a:pPr marL="0" indent="0">
              <a:buNone/>
            </a:pPr>
            <a:r>
              <a:rPr lang="pl-PL" sz="2000" dirty="0">
                <a:latin typeface="Baskerville Old Face" panose="02020602080505020303" pitchFamily="18" charset="0"/>
              </a:rPr>
              <a:t>Kraków to jedna ze stolic kulturalnych Polski i Europy. Może warto zaplanować wyjście do muzeum, kina, opery lub teatru. Zastanówcie się nad tym i umieśćcie odpowiednią informację.</a:t>
            </a:r>
          </a:p>
          <a:p>
            <a:pPr marL="0" indent="0">
              <a:buNone/>
            </a:pPr>
            <a:endParaRPr lang="pl-PL" sz="2000" dirty="0">
              <a:latin typeface="Baskerville Old Face" panose="02020602080505020303" pitchFamily="18" charset="0"/>
            </a:endParaRPr>
          </a:p>
          <a:p>
            <a:pPr marL="0" indent="0">
              <a:buNone/>
            </a:pPr>
            <a:endParaRPr lang="pl-PL" sz="2000" dirty="0">
              <a:latin typeface="Baskerville Old Face" panose="02020602080505020303" pitchFamily="18" charset="0"/>
            </a:endParaRPr>
          </a:p>
          <a:p>
            <a:pPr marL="0" indent="0">
              <a:buNone/>
            </a:pPr>
            <a:r>
              <a:rPr lang="pl-PL" sz="2000" dirty="0">
                <a:latin typeface="Baskerville Old Face" panose="02020602080505020303" pitchFamily="18" charset="0"/>
              </a:rPr>
              <a:t>9. TRANSPORT</a:t>
            </a:r>
          </a:p>
          <a:p>
            <a:pPr marL="0" indent="0">
              <a:buNone/>
            </a:pPr>
            <a:r>
              <a:rPr lang="pl-PL" sz="2000" dirty="0">
                <a:latin typeface="Baskerville Old Face" panose="02020602080505020303" pitchFamily="18" charset="0"/>
              </a:rPr>
              <a:t>Tutaj napiszcie, jak będziecie podróżować - pociągiem, autobusem, wynajętym busem. Przy planowaniu podróży musicie pamiętać, że o transport trzeba się zatroszczyć w dużym wyprzedzeniem czasowym – wtedy może być taniej i wygodniej.</a:t>
            </a:r>
          </a:p>
          <a:p>
            <a:pPr marL="0" indent="0">
              <a:buNone/>
            </a:pPr>
            <a:endParaRPr lang="pl-PL" sz="2000" dirty="0">
              <a:latin typeface="Baskerville Old Face" panose="02020602080505020303" pitchFamily="18" charset="0"/>
            </a:endParaRPr>
          </a:p>
          <a:p>
            <a:pPr marL="0" indent="0">
              <a:buNone/>
            </a:pPr>
            <a:endParaRPr lang="pl-PL" sz="2000" dirty="0">
              <a:latin typeface="Baskerville Old Face" panose="02020602080505020303" pitchFamily="18" charset="0"/>
            </a:endParaRPr>
          </a:p>
          <a:p>
            <a:pPr marL="0" indent="0">
              <a:buNone/>
            </a:pPr>
            <a:endParaRPr lang="pl-PL" sz="2000" dirty="0">
              <a:latin typeface="Baskerville Old Face" panose="02020602080505020303" pitchFamily="18" charset="0"/>
            </a:endParaRPr>
          </a:p>
          <a:p>
            <a:pPr marL="0" indent="0">
              <a:buNone/>
            </a:pPr>
            <a:endParaRPr lang="pl-PL" sz="2000" dirty="0">
              <a:latin typeface="Baskerville Old Face" panose="02020602080505020303" pitchFamily="18" charset="0"/>
            </a:endParaRPr>
          </a:p>
        </p:txBody>
      </p:sp>
    </p:spTree>
    <p:extLst>
      <p:ext uri="{BB962C8B-B14F-4D97-AF65-F5344CB8AC3E}">
        <p14:creationId xmlns:p14="http://schemas.microsoft.com/office/powerpoint/2010/main" val="319706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Portmonetka, Monety, Pieniądze, Euro">
            <a:extLst>
              <a:ext uri="{FF2B5EF4-FFF2-40B4-BE49-F238E27FC236}">
                <a16:creationId xmlns:a16="http://schemas.microsoft.com/office/drawing/2014/main" xmlns="" id="{8527C7D5-604B-4D40-A334-ED2F3F3F784B}"/>
              </a:ext>
            </a:extLst>
          </p:cNvPr>
          <p:cNvPicPr>
            <a:picLocks noChangeAspect="1" noChangeArrowheads="1"/>
          </p:cNvPicPr>
          <p:nvPr/>
        </p:nvPicPr>
        <p:blipFill rotWithShape="1">
          <a:blip r:embed="rId2">
            <a:duotone>
              <a:prstClr val="black"/>
              <a:schemeClr val="tx2">
                <a:tint val="45000"/>
                <a:satMod val="400000"/>
              </a:schemeClr>
            </a:duotone>
            <a:alphaModFix amt="30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descr="Obraz zawierający wewnątrz, siedzi&#10;&#10;Opis wygenerowany przy wysokim poziomie pewności"/>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ytuł 1"/>
          <p:cNvSpPr>
            <a:spLocks noGrp="1"/>
          </p:cNvSpPr>
          <p:nvPr>
            <p:ph type="title"/>
          </p:nvPr>
        </p:nvSpPr>
        <p:spPr>
          <a:xfrm>
            <a:off x="2895600" y="764373"/>
            <a:ext cx="8610600" cy="1293028"/>
          </a:xfrm>
        </p:spPr>
        <p:txBody>
          <a:bodyPr>
            <a:normAutofit/>
          </a:bodyPr>
          <a:lstStyle/>
          <a:p>
            <a:r>
              <a:rPr lang="pl-PL"/>
              <a:t>PROCES</a:t>
            </a:r>
          </a:p>
        </p:txBody>
      </p:sp>
      <p:sp>
        <p:nvSpPr>
          <p:cNvPr id="3" name="Symbol zastępczy zawartości 2"/>
          <p:cNvSpPr>
            <a:spLocks noGrp="1"/>
          </p:cNvSpPr>
          <p:nvPr>
            <p:ph idx="1"/>
          </p:nvPr>
        </p:nvSpPr>
        <p:spPr>
          <a:xfrm>
            <a:off x="685800" y="2194560"/>
            <a:ext cx="10820400" cy="4024125"/>
          </a:xfrm>
        </p:spPr>
        <p:txBody>
          <a:bodyPr>
            <a:normAutofit/>
          </a:bodyPr>
          <a:lstStyle/>
          <a:p>
            <a:pPr marL="0" indent="0">
              <a:buNone/>
            </a:pPr>
            <a:r>
              <a:rPr lang="pl-PL">
                <a:latin typeface="Baskerville Old Face" panose="02020602080505020303" pitchFamily="18" charset="0"/>
              </a:rPr>
              <a:t>10. KOSZTORYS ( PLAN WYDATKÓW)</a:t>
            </a:r>
          </a:p>
          <a:p>
            <a:pPr marL="0" indent="0">
              <a:buNone/>
            </a:pPr>
            <a:r>
              <a:rPr lang="pl-PL">
                <a:latin typeface="Baskerville Old Face" panose="02020602080505020303" pitchFamily="18" charset="0"/>
              </a:rPr>
              <a:t>Jeśli będziecie już wiedzieć, ile kosztuje podróż, noclegi, wyżywienie, zwiedzanie i inne ważne sprawy związane z wycieczką, zróbcie plan wydatków. Każdy uczestnik wycieczki chce wiedzieć, ile ona kosztuje, zanim podejmie decyzję. Zróbcie wykaz wszystkich wydatków. Czasami nie da się wszystkiego dokładnie zaplanować. Wtedy warto założyć wyższy koszt. Jeśli zostaną Wam jakieś pieniądze, można pójść na lody albo pizzę. Ważne, aby policzyć koszty wycieczki dla jednego uczestnika.</a:t>
            </a:r>
          </a:p>
          <a:p>
            <a:pPr marL="0" indent="0">
              <a:buNone/>
            </a:pPr>
            <a:r>
              <a:rPr lang="pl-PL">
                <a:latin typeface="Baskerville Old Face" panose="02020602080505020303" pitchFamily="18" charset="0"/>
              </a:rPr>
              <a:t>11. LISTA UCZESTNIKÓW</a:t>
            </a:r>
          </a:p>
          <a:p>
            <a:pPr marL="0" indent="0">
              <a:buNone/>
            </a:pPr>
            <a:r>
              <a:rPr lang="pl-PL">
                <a:latin typeface="Baskerville Old Face" panose="02020602080505020303" pitchFamily="18" charset="0"/>
              </a:rPr>
              <a:t>Ważne, aby mieć kontakt (nr telefonu, maila) do każdego z uczestników, to może się bardzo przydać w czasie przygotowań i w czasie wycieczki.</a:t>
            </a:r>
          </a:p>
        </p:txBody>
      </p:sp>
    </p:spTree>
    <p:extLst>
      <p:ext uri="{BB962C8B-B14F-4D97-AF65-F5344CB8AC3E}">
        <p14:creationId xmlns:p14="http://schemas.microsoft.com/office/powerpoint/2010/main" val="292163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lanu, Cel, Strategii, Gola, Proces">
            <a:extLst>
              <a:ext uri="{FF2B5EF4-FFF2-40B4-BE49-F238E27FC236}">
                <a16:creationId xmlns:a16="http://schemas.microsoft.com/office/drawing/2014/main" xmlns="" id="{A1B625C7-FFF2-44EA-B24C-ED3FA3BAB0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523"/>
          <a:stretch/>
        </p:blipFill>
        <p:spPr bwMode="auto">
          <a:xfrm>
            <a:off x="6985000" y="2501159"/>
            <a:ext cx="4521200" cy="341092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2895600" y="764373"/>
            <a:ext cx="8610600" cy="1293028"/>
          </a:xfrm>
        </p:spPr>
        <p:txBody>
          <a:bodyPr>
            <a:normAutofit/>
          </a:bodyPr>
          <a:lstStyle/>
          <a:p>
            <a:r>
              <a:rPr lang="pl-PL" dirty="0"/>
              <a:t>PROCES</a:t>
            </a:r>
            <a:endParaRPr lang="pl-PL"/>
          </a:p>
        </p:txBody>
      </p:sp>
      <p:sp>
        <p:nvSpPr>
          <p:cNvPr id="3" name="Symbol zastępczy zawartości 2"/>
          <p:cNvSpPr>
            <a:spLocks noGrp="1"/>
          </p:cNvSpPr>
          <p:nvPr>
            <p:ph idx="1"/>
          </p:nvPr>
        </p:nvSpPr>
        <p:spPr>
          <a:xfrm>
            <a:off x="677333" y="2194560"/>
            <a:ext cx="5816600" cy="4024125"/>
          </a:xfrm>
        </p:spPr>
        <p:txBody>
          <a:bodyPr>
            <a:normAutofit/>
          </a:bodyPr>
          <a:lstStyle/>
          <a:p>
            <a:pPr marL="0" indent="0">
              <a:buNone/>
            </a:pPr>
            <a:r>
              <a:rPr lang="pl-PL" sz="1200"/>
              <a:t>12. CO ZABRAĆ ZE SOBĄ – LISTA</a:t>
            </a:r>
          </a:p>
          <a:p>
            <a:pPr marL="0" indent="0">
              <a:buNone/>
            </a:pPr>
            <a:r>
              <a:rPr lang="pl-PL" sz="1200"/>
              <a:t>Dobry turysta, to turysta dobrze przygotowany do wycieczki. Na pewno przyda się lista najbardziej potrzebnych rzeczy. Każdy pakuje się według własnych potrzeb i uznania, ale są takie rzeczy, które zawsze należy mieć przy sobie – np. chusteczkę do nosa</a:t>
            </a:r>
            <a:r>
              <a:rPr lang="pl-PL" sz="1200">
                <a:sym typeface="Wingdings" panose="05000000000000000000" pitchFamily="2" charset="2"/>
              </a:rPr>
              <a:t>. Przygotujcie listę.</a:t>
            </a:r>
          </a:p>
          <a:p>
            <a:pPr marL="0" indent="0">
              <a:buNone/>
            </a:pPr>
            <a:r>
              <a:rPr lang="pl-PL" sz="1200">
                <a:sym typeface="Wingdings" panose="05000000000000000000" pitchFamily="2" charset="2"/>
              </a:rPr>
              <a:t>13. PLAN WYCIECZKI</a:t>
            </a:r>
          </a:p>
          <a:p>
            <a:pPr marL="0" indent="0">
              <a:buNone/>
            </a:pPr>
            <a:r>
              <a:rPr lang="pl-PL" sz="1200">
                <a:sym typeface="Wingdings" panose="05000000000000000000" pitchFamily="2" charset="2"/>
              </a:rPr>
              <a:t>Napiszcie tutaj, proszę, szczegółowy plan godzinowy na poszczególne dni Waszej podróży. Każdy uczestnik na pewno się ucieszy i będzie czuł się pewniej, gdy na początku wycieczki dostanie takie informacje.</a:t>
            </a:r>
          </a:p>
          <a:p>
            <a:pPr marL="0" indent="0">
              <a:buNone/>
            </a:pPr>
            <a:endParaRPr lang="pl-PL" sz="1200">
              <a:sym typeface="Wingdings" panose="05000000000000000000" pitchFamily="2" charset="2"/>
            </a:endParaRPr>
          </a:p>
          <a:p>
            <a:pPr marL="0" indent="0">
              <a:buNone/>
            </a:pPr>
            <a:r>
              <a:rPr lang="pl-PL" sz="1200">
                <a:sym typeface="Wingdings" panose="05000000000000000000" pitchFamily="2" charset="2"/>
              </a:rPr>
              <a:t>14. OPIEKUNOWIE</a:t>
            </a:r>
          </a:p>
          <a:p>
            <a:pPr marL="0" indent="0">
              <a:buNone/>
            </a:pPr>
            <a:r>
              <a:rPr lang="pl-PL" sz="1200">
                <a:sym typeface="Wingdings" panose="05000000000000000000" pitchFamily="2" charset="2"/>
              </a:rPr>
              <a:t>Pomyślcie o opiekunach wycieczki i zapytajcie ich, czy się zgodzą na taką pracę. Opieka nad młodzieżą w czasie wycieczek szkolnych to bardzo ważne i odpowiedzialne zadanie. Nie wszyscy są tak grzeczni, jak Wy</a:t>
            </a:r>
            <a:endParaRPr lang="pl-PL" sz="1200"/>
          </a:p>
        </p:txBody>
      </p:sp>
    </p:spTree>
    <p:extLst>
      <p:ext uri="{BB962C8B-B14F-4D97-AF65-F5344CB8AC3E}">
        <p14:creationId xmlns:p14="http://schemas.microsoft.com/office/powerpoint/2010/main" val="67319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Wody, Technologia, Staw, Fontanna">
            <a:extLst>
              <a:ext uri="{FF2B5EF4-FFF2-40B4-BE49-F238E27FC236}">
                <a16:creationId xmlns:a16="http://schemas.microsoft.com/office/drawing/2014/main" xmlns="" id="{51962089-406D-4D18-B6B1-2B9491710A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5" b="-3"/>
          <a:stretch/>
        </p:blipFill>
        <p:spPr bwMode="auto">
          <a:xfrm>
            <a:off x="630705" y="746124"/>
            <a:ext cx="3644962" cy="547255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4673600" y="333375"/>
            <a:ext cx="6832600" cy="1085850"/>
          </a:xfrm>
        </p:spPr>
        <p:txBody>
          <a:bodyPr>
            <a:normAutofit/>
          </a:bodyPr>
          <a:lstStyle/>
          <a:p>
            <a:pPr algn="ctr"/>
            <a:r>
              <a:rPr lang="pl-PL" dirty="0"/>
              <a:t>Źródła</a:t>
            </a:r>
          </a:p>
        </p:txBody>
      </p:sp>
      <p:sp>
        <p:nvSpPr>
          <p:cNvPr id="3" name="Symbol zastępczy zawartości 2"/>
          <p:cNvSpPr>
            <a:spLocks noGrp="1"/>
          </p:cNvSpPr>
          <p:nvPr>
            <p:ph idx="1"/>
          </p:nvPr>
        </p:nvSpPr>
        <p:spPr>
          <a:xfrm>
            <a:off x="4673600" y="2194560"/>
            <a:ext cx="6832600" cy="4024125"/>
          </a:xfrm>
        </p:spPr>
        <p:txBody>
          <a:bodyPr>
            <a:normAutofit fontScale="77500" lnSpcReduction="20000"/>
          </a:bodyPr>
          <a:lstStyle/>
          <a:p>
            <a:pPr marL="457200" lvl="0" indent="-457200">
              <a:buFont typeface="+mj-lt"/>
              <a:buAutoNum type="arabicPeriod"/>
            </a:pPr>
            <a:r>
              <a:rPr lang="pl-PL" sz="1400" u="sng" dirty="0">
                <a:latin typeface="Baskerville Old Face" panose="02020602080505020303" pitchFamily="18" charset="0"/>
                <a:hlinkClick r:id="rId3"/>
              </a:rPr>
              <a:t>http://krakowzwiedzanie.pl/wycieczka-po-krakowie-3-dniowa/</a:t>
            </a:r>
            <a:endParaRPr lang="pl-PL" sz="1400" dirty="0">
              <a:latin typeface="Baskerville Old Face" panose="02020602080505020303" pitchFamily="18" charset="0"/>
            </a:endParaRPr>
          </a:p>
          <a:p>
            <a:pPr marL="457200" lvl="0" indent="-457200">
              <a:buFont typeface="+mj-lt"/>
              <a:buAutoNum type="arabicPeriod"/>
            </a:pPr>
            <a:r>
              <a:rPr lang="pl-PL" sz="1400" u="sng" dirty="0">
                <a:latin typeface="Baskerville Old Face" panose="02020602080505020303" pitchFamily="18" charset="0"/>
                <a:hlinkClick r:id="rId4"/>
              </a:rPr>
              <a:t>http://wycieczkidokrakowa.pl/</a:t>
            </a:r>
            <a:endParaRPr lang="pl-PL" sz="1400" dirty="0">
              <a:latin typeface="Baskerville Old Face" panose="02020602080505020303" pitchFamily="18" charset="0"/>
            </a:endParaRPr>
          </a:p>
          <a:p>
            <a:pPr marL="457200" lvl="0" indent="-457200">
              <a:buFont typeface="+mj-lt"/>
              <a:buAutoNum type="arabicPeriod"/>
            </a:pPr>
            <a:r>
              <a:rPr lang="pl-PL" sz="1400" u="sng" dirty="0">
                <a:latin typeface="Baskerville Old Face" panose="02020602080505020303" pitchFamily="18" charset="0"/>
                <a:hlinkClick r:id="rId5"/>
              </a:rPr>
              <a:t>http://zwiedzanie-krakowa.pl/wpis.php?id=124</a:t>
            </a:r>
            <a:endParaRPr lang="pl-PL" sz="1400" dirty="0">
              <a:latin typeface="Baskerville Old Face" panose="02020602080505020303" pitchFamily="18" charset="0"/>
            </a:endParaRPr>
          </a:p>
          <a:p>
            <a:pPr marL="457200" lvl="0" indent="-457200">
              <a:buFont typeface="+mj-lt"/>
              <a:buAutoNum type="arabicPeriod"/>
            </a:pPr>
            <a:r>
              <a:rPr lang="pl-PL" sz="1400" u="sng" dirty="0">
                <a:latin typeface="Baskerville Old Face" panose="02020602080505020303" pitchFamily="18" charset="0"/>
                <a:hlinkClick r:id="rId6"/>
              </a:rPr>
              <a:t>http://wycieczki-krakow.pl/</a:t>
            </a:r>
            <a:endParaRPr lang="pl-PL" sz="1400" dirty="0">
              <a:latin typeface="Baskerville Old Face" panose="02020602080505020303" pitchFamily="18" charset="0"/>
            </a:endParaRPr>
          </a:p>
          <a:p>
            <a:pPr marL="457200" lvl="0" indent="-457200">
              <a:buFont typeface="+mj-lt"/>
              <a:buAutoNum type="arabicPeriod"/>
            </a:pPr>
            <a:r>
              <a:rPr lang="pl-PL" sz="1400" u="sng" dirty="0">
                <a:latin typeface="Baskerville Old Face" panose="02020602080505020303" pitchFamily="18" charset="0"/>
                <a:hlinkClick r:id="rId7"/>
              </a:rPr>
              <a:t>http://wycieczki-krakow.pl/wycieczki--szkolne</a:t>
            </a:r>
            <a:endParaRPr lang="pl-PL" sz="1400" dirty="0">
              <a:latin typeface="Baskerville Old Face" panose="02020602080505020303" pitchFamily="18" charset="0"/>
            </a:endParaRPr>
          </a:p>
          <a:p>
            <a:pPr marL="457200" lvl="0" indent="-457200">
              <a:buFont typeface="+mj-lt"/>
              <a:buAutoNum type="arabicPeriod"/>
            </a:pPr>
            <a:r>
              <a:rPr lang="pl-PL" sz="1400" u="sng" dirty="0">
                <a:latin typeface="Baskerville Old Face" panose="02020602080505020303" pitchFamily="18" charset="0"/>
                <a:hlinkClick r:id="rId8"/>
              </a:rPr>
              <a:t>https://zadane.pl/zadanie/3516118</a:t>
            </a:r>
            <a:endParaRPr lang="pl-PL" sz="1400" dirty="0">
              <a:latin typeface="Baskerville Old Face" panose="02020602080505020303" pitchFamily="18" charset="0"/>
            </a:endParaRPr>
          </a:p>
          <a:p>
            <a:pPr marL="457200" lvl="0" indent="-457200">
              <a:buFont typeface="+mj-lt"/>
              <a:buAutoNum type="arabicPeriod"/>
            </a:pPr>
            <a:r>
              <a:rPr lang="pl-PL" sz="1400" u="sng" dirty="0">
                <a:latin typeface="Baskerville Old Face" panose="02020602080505020303" pitchFamily="18" charset="0"/>
                <a:hlinkClick r:id="rId9"/>
              </a:rPr>
              <a:t>http://www.staypoland.com/krakow_zwiedzanie.htm</a:t>
            </a:r>
            <a:endParaRPr lang="pl-PL" sz="1400" dirty="0">
              <a:latin typeface="Baskerville Old Face" panose="02020602080505020303" pitchFamily="18" charset="0"/>
            </a:endParaRPr>
          </a:p>
          <a:p>
            <a:pPr marL="457200" lvl="0" indent="-457200">
              <a:buFont typeface="+mj-lt"/>
              <a:buAutoNum type="arabicPeriod"/>
            </a:pPr>
            <a:r>
              <a:rPr lang="pl-PL" sz="1400" u="sng" dirty="0">
                <a:latin typeface="Baskerville Old Face" panose="02020602080505020303" pitchFamily="18" charset="0"/>
                <a:hlinkClick r:id="rId10"/>
              </a:rPr>
              <a:t>https://www.bing.com/search?q=tanie+noclegi+dla+m%C5%82odziey+krak%C3%B3w&amp;qs=n&amp;form=QBRE&amp;sp=-1&amp;pq=tanie+noclegi+dla+m%C5%82odziey+krak%C3%B3w&amp;sc=0-33&amp;sk=&amp;cvid=9821A32BEB95441BBB07A3EE0F16E11B</a:t>
            </a:r>
            <a:endParaRPr lang="pl-PL" sz="1400" dirty="0">
              <a:latin typeface="Baskerville Old Face" panose="02020602080505020303" pitchFamily="18" charset="0"/>
            </a:endParaRPr>
          </a:p>
          <a:p>
            <a:pPr marL="457200" lvl="0" indent="-457200">
              <a:buFont typeface="+mj-lt"/>
              <a:buAutoNum type="arabicPeriod"/>
            </a:pPr>
            <a:r>
              <a:rPr lang="pl-PL" sz="1400" u="sng" dirty="0">
                <a:latin typeface="Baskerville Old Face" panose="02020602080505020303" pitchFamily="18" charset="0"/>
                <a:hlinkClick r:id="rId11"/>
              </a:rPr>
              <a:t>https://www.bing.com/search?q=schroniska+m%c5%82odzie%c5%bcowe+krak%c3%b3w&amp;form=EDGEAR&amp;qs=OS&amp;cvid=2a050d198ca6455ebf1d6677932597eb&amp;pq=schroniska+m%C5%82odzie%C5%BCowe+krak%C3%B3w&amp;cc=PL&amp;setlang=pl&amp;PC=DCTS</a:t>
            </a:r>
            <a:endParaRPr lang="pl-PL" sz="1400" dirty="0">
              <a:latin typeface="Baskerville Old Face" panose="02020602080505020303" pitchFamily="18" charset="0"/>
            </a:endParaRPr>
          </a:p>
          <a:p>
            <a:pPr marL="457200" lvl="0" indent="-457200">
              <a:buFont typeface="+mj-lt"/>
              <a:buAutoNum type="arabicPeriod"/>
            </a:pPr>
            <a:r>
              <a:rPr lang="pl-PL" sz="1400" u="sng" dirty="0">
                <a:latin typeface="Baskerville Old Face" panose="02020602080505020303" pitchFamily="18" charset="0"/>
                <a:hlinkClick r:id="rId12"/>
              </a:rPr>
              <a:t>http://www.fakt.pl/wydarzenia/polska/krakow/miejsca-w-krakowie-w-ktorych-zjesz-smacznie-i-tanio/t8nvh85</a:t>
            </a:r>
            <a:endParaRPr lang="pl-PL" sz="1400" dirty="0">
              <a:latin typeface="Baskerville Old Face" panose="02020602080505020303" pitchFamily="18" charset="0"/>
            </a:endParaRPr>
          </a:p>
          <a:p>
            <a:pPr marL="457200" lvl="0" indent="-457200">
              <a:buFont typeface="+mj-lt"/>
              <a:buAutoNum type="arabicPeriod"/>
            </a:pPr>
            <a:r>
              <a:rPr lang="pl-PL" sz="1400" u="sng" dirty="0">
                <a:latin typeface="Baskerville Old Face" panose="02020602080505020303" pitchFamily="18" charset="0"/>
                <a:hlinkClick r:id="rId13"/>
              </a:rPr>
              <a:t>http://www.bursa.krakow.pl/pl/wycieczki--dla--grup--szkolnych</a:t>
            </a:r>
            <a:endParaRPr lang="pl-PL" sz="1400" dirty="0">
              <a:latin typeface="Baskerville Old Face" panose="02020602080505020303" pitchFamily="18" charset="0"/>
            </a:endParaRPr>
          </a:p>
          <a:p>
            <a:pPr marL="457200" lvl="0" indent="-457200">
              <a:buFont typeface="+mj-lt"/>
              <a:buAutoNum type="arabicPeriod"/>
            </a:pPr>
            <a:r>
              <a:rPr lang="pl-PL" sz="1400" u="sng" dirty="0">
                <a:latin typeface="Baskerville Old Face" panose="02020602080505020303" pitchFamily="18" charset="0"/>
                <a:hlinkClick r:id="rId14"/>
              </a:rPr>
              <a:t>http://alekrakow.pl/zabytki-krakowa</a:t>
            </a:r>
            <a:endParaRPr lang="pl-PL" sz="1400" dirty="0">
              <a:latin typeface="Baskerville Old Face" panose="02020602080505020303" pitchFamily="18" charset="0"/>
            </a:endParaRPr>
          </a:p>
          <a:p>
            <a:pPr marL="457200" lvl="0" indent="-457200">
              <a:buFont typeface="+mj-lt"/>
              <a:buAutoNum type="arabicPeriod"/>
            </a:pPr>
            <a:r>
              <a:rPr lang="pl-PL" sz="1400" u="sng" dirty="0">
                <a:latin typeface="Baskerville Old Face" panose="02020602080505020303" pitchFamily="18" charset="0"/>
                <a:hlinkClick r:id="rId15"/>
              </a:rPr>
              <a:t>http://www.mykrakow.com.pl/</a:t>
            </a:r>
            <a:endParaRPr lang="pl-PL" sz="1400" dirty="0">
              <a:latin typeface="Baskerville Old Face" panose="02020602080505020303" pitchFamily="18" charset="0"/>
            </a:endParaRPr>
          </a:p>
          <a:p>
            <a:pPr marL="457200" lvl="0" indent="-457200">
              <a:buFont typeface="+mj-lt"/>
              <a:buAutoNum type="arabicPeriod"/>
            </a:pPr>
            <a:r>
              <a:rPr lang="pl-PL" sz="1400" u="sng" dirty="0">
                <a:latin typeface="Baskerville Old Face" panose="02020602080505020303" pitchFamily="18" charset="0"/>
                <a:hlinkClick r:id="rId16"/>
              </a:rPr>
              <a:t>http://krakow4u.pl/alfabet_krakowa.html</a:t>
            </a:r>
            <a:endParaRPr lang="pl-PL" sz="1400" dirty="0">
              <a:latin typeface="Baskerville Old Face" panose="02020602080505020303" pitchFamily="18" charset="0"/>
            </a:endParaRPr>
          </a:p>
          <a:p>
            <a:pPr marL="0" indent="0">
              <a:buNone/>
            </a:pPr>
            <a:endParaRPr lang="pl-PL" sz="900" dirty="0"/>
          </a:p>
        </p:txBody>
      </p:sp>
    </p:spTree>
    <p:extLst>
      <p:ext uri="{BB962C8B-B14F-4D97-AF65-F5344CB8AC3E}">
        <p14:creationId xmlns:p14="http://schemas.microsoft.com/office/powerpoint/2010/main" val="2866544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6647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zewnętrzne, podłoże, skała, drzewo&#10;&#10;Opis wygenerowany przy bardzo wysokim poziomie pewności"/>
          <p:cNvPicPr>
            <a:picLocks noChangeAspect="1"/>
          </p:cNvPicPr>
          <p:nvPr/>
        </p:nvPicPr>
        <p:blipFill rotWithShape="1">
          <a:blip r:embed="rId2"/>
          <a:srcRect t="11789" r="-1" b="3415"/>
          <a:stretch/>
        </p:blipFill>
        <p:spPr>
          <a:xfrm>
            <a:off x="-1" y="4206239"/>
            <a:ext cx="4169662" cy="2651761"/>
          </a:xfrm>
          <a:prstGeom prst="rect">
            <a:avLst/>
          </a:prstGeom>
        </p:spPr>
      </p:pic>
      <p:pic>
        <p:nvPicPr>
          <p:cNvPr id="8" name="Picture 2" descr="Wody, Technologia, Staw, Fontanna">
            <a:extLst>
              <a:ext uri="{FF2B5EF4-FFF2-40B4-BE49-F238E27FC236}">
                <a16:creationId xmlns:a16="http://schemas.microsoft.com/office/drawing/2014/main" xmlns="" id="{0332A1D0-9EAD-4B0D-A3DC-B18766A4F3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73" r="2" b="23493"/>
          <a:stretch/>
        </p:blipFill>
        <p:spPr bwMode="auto">
          <a:xfrm>
            <a:off x="1" y="-2"/>
            <a:ext cx="4169661" cy="420624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4673600" y="764373"/>
            <a:ext cx="6832600" cy="607227"/>
          </a:xfrm>
        </p:spPr>
        <p:txBody>
          <a:bodyPr>
            <a:normAutofit fontScale="90000"/>
          </a:bodyPr>
          <a:lstStyle/>
          <a:p>
            <a:pPr algn="ctr"/>
            <a:r>
              <a:rPr lang="pl-PL" dirty="0"/>
              <a:t>ŹRÓDŁA</a:t>
            </a:r>
          </a:p>
        </p:txBody>
      </p:sp>
      <p:sp>
        <p:nvSpPr>
          <p:cNvPr id="3" name="Symbol zastępczy zawartości 2"/>
          <p:cNvSpPr>
            <a:spLocks noGrp="1"/>
          </p:cNvSpPr>
          <p:nvPr>
            <p:ph idx="1"/>
          </p:nvPr>
        </p:nvSpPr>
        <p:spPr>
          <a:xfrm>
            <a:off x="4673600" y="1526797"/>
            <a:ext cx="6832600" cy="4639112"/>
          </a:xfrm>
        </p:spPr>
        <p:txBody>
          <a:bodyPr>
            <a:normAutofit lnSpcReduction="10000"/>
          </a:bodyPr>
          <a:lstStyle/>
          <a:p>
            <a:pPr marL="457200" lvl="0" indent="-457200">
              <a:buFont typeface="+mj-lt"/>
              <a:buAutoNum type="arabicPeriod"/>
            </a:pPr>
            <a:r>
              <a:rPr lang="pl-PL" sz="1200" u="sng" dirty="0">
                <a:latin typeface="Baskerville Old Face" panose="02020602080505020303" pitchFamily="18" charset="0"/>
                <a:hlinkClick r:id="rId4"/>
              </a:rPr>
              <a:t>http://www.szalonyprzewodnik.pl/</a:t>
            </a:r>
            <a:endParaRPr lang="pl-PL" sz="1200" dirty="0">
              <a:latin typeface="Baskerville Old Face" panose="02020602080505020303" pitchFamily="18" charset="0"/>
            </a:endParaRPr>
          </a:p>
          <a:p>
            <a:pPr marL="457200" lvl="0" indent="-457200">
              <a:buFont typeface="+mj-lt"/>
              <a:buAutoNum type="arabicPeriod"/>
            </a:pPr>
            <a:r>
              <a:rPr lang="pl-PL" sz="1200" u="sng" dirty="0">
                <a:latin typeface="Baskerville Old Face" panose="02020602080505020303" pitchFamily="18" charset="0"/>
                <a:hlinkClick r:id="rId5"/>
              </a:rPr>
              <a:t>http://krakow-przewodnik.com.pl/</a:t>
            </a:r>
            <a:endParaRPr lang="pl-PL" sz="1200" dirty="0">
              <a:latin typeface="Baskerville Old Face" panose="02020602080505020303" pitchFamily="18" charset="0"/>
            </a:endParaRPr>
          </a:p>
          <a:p>
            <a:pPr marL="457200" lvl="0" indent="-457200">
              <a:buFont typeface="+mj-lt"/>
              <a:buAutoNum type="arabicPeriod"/>
            </a:pPr>
            <a:r>
              <a:rPr lang="pl-PL" sz="1200" u="sng" dirty="0">
                <a:latin typeface="Baskerville Old Face" panose="02020602080505020303" pitchFamily="18" charset="0"/>
                <a:hlinkClick r:id="rId6"/>
              </a:rPr>
              <a:t>http://www.krakow-przewodnicy.pl/index.htm</a:t>
            </a:r>
            <a:endParaRPr lang="pl-PL" sz="1200" dirty="0">
              <a:latin typeface="Baskerville Old Face" panose="02020602080505020303" pitchFamily="18" charset="0"/>
            </a:endParaRPr>
          </a:p>
          <a:p>
            <a:pPr marL="457200" lvl="0" indent="-457200">
              <a:buFont typeface="+mj-lt"/>
              <a:buAutoNum type="arabicPeriod"/>
            </a:pPr>
            <a:r>
              <a:rPr lang="pl-PL" sz="1200" u="sng" dirty="0">
                <a:latin typeface="Baskerville Old Face" panose="02020602080505020303" pitchFamily="18" charset="0"/>
                <a:hlinkClick r:id="rId7"/>
              </a:rPr>
              <a:t>http://www.parkwodny.pl/</a:t>
            </a:r>
            <a:endParaRPr lang="pl-PL" sz="1200" dirty="0">
              <a:latin typeface="Baskerville Old Face" panose="02020602080505020303" pitchFamily="18" charset="0"/>
            </a:endParaRPr>
          </a:p>
          <a:p>
            <a:pPr marL="457200" lvl="0" indent="-457200">
              <a:buFont typeface="+mj-lt"/>
              <a:buAutoNum type="arabicPeriod"/>
            </a:pPr>
            <a:r>
              <a:rPr lang="pl-PL" sz="1200" u="sng" dirty="0">
                <a:latin typeface="Baskerville Old Face" panose="02020602080505020303" pitchFamily="18" charset="0"/>
                <a:hlinkClick r:id="rId8"/>
              </a:rPr>
              <a:t>http://www.krakow.pl/odwiedz_krakow/36723,artykul,baseny.html</a:t>
            </a:r>
            <a:endParaRPr lang="pl-PL" sz="1200" dirty="0">
              <a:latin typeface="Baskerville Old Face" panose="02020602080505020303" pitchFamily="18" charset="0"/>
            </a:endParaRPr>
          </a:p>
          <a:p>
            <a:pPr marL="457200" lvl="0" indent="-457200">
              <a:buFont typeface="+mj-lt"/>
              <a:buAutoNum type="arabicPeriod"/>
            </a:pPr>
            <a:r>
              <a:rPr lang="pl-PL" sz="1200" u="sng" dirty="0">
                <a:latin typeface="Baskerville Old Face" panose="02020602080505020303" pitchFamily="18" charset="0"/>
                <a:hlinkClick r:id="rId9"/>
              </a:rPr>
              <a:t>http://gokarty.pl/</a:t>
            </a:r>
            <a:endParaRPr lang="pl-PL" sz="1200" dirty="0">
              <a:latin typeface="Baskerville Old Face" panose="02020602080505020303" pitchFamily="18" charset="0"/>
            </a:endParaRPr>
          </a:p>
          <a:p>
            <a:pPr marL="457200" lvl="0" indent="-457200">
              <a:buFont typeface="+mj-lt"/>
              <a:buAutoNum type="arabicPeriod"/>
            </a:pPr>
            <a:r>
              <a:rPr lang="pl-PL" sz="1200" u="sng" dirty="0">
                <a:latin typeface="Baskerville Old Face" panose="02020602080505020303" pitchFamily="18" charset="0"/>
                <a:hlinkClick r:id="rId10"/>
              </a:rPr>
              <a:t>http://pinkbowling.pl/krakow/</a:t>
            </a:r>
            <a:endParaRPr lang="pl-PL" sz="1200" dirty="0">
              <a:latin typeface="Baskerville Old Face" panose="02020602080505020303" pitchFamily="18" charset="0"/>
            </a:endParaRPr>
          </a:p>
          <a:p>
            <a:pPr marL="457200" lvl="0" indent="-457200">
              <a:buFont typeface="+mj-lt"/>
              <a:buAutoNum type="arabicPeriod"/>
            </a:pPr>
            <a:r>
              <a:rPr lang="pl-PL" sz="1200" u="sng" dirty="0">
                <a:latin typeface="Baskerville Old Face" panose="02020602080505020303" pitchFamily="18" charset="0"/>
                <a:hlinkClick r:id="rId11"/>
              </a:rPr>
              <a:t>http://www.groteska.pl/</a:t>
            </a:r>
            <a:endParaRPr lang="pl-PL" sz="1200" dirty="0">
              <a:latin typeface="Baskerville Old Face" panose="02020602080505020303" pitchFamily="18" charset="0"/>
            </a:endParaRPr>
          </a:p>
          <a:p>
            <a:pPr marL="457200" lvl="0" indent="-457200">
              <a:buFont typeface="+mj-lt"/>
              <a:buAutoNum type="arabicPeriod"/>
            </a:pPr>
            <a:r>
              <a:rPr lang="pl-PL" sz="1200" u="sng" dirty="0">
                <a:latin typeface="Baskerville Old Face" panose="02020602080505020303" pitchFamily="18" charset="0"/>
                <a:hlinkClick r:id="rId12"/>
              </a:rPr>
              <a:t>http://www.kina.krakow.pl/</a:t>
            </a:r>
            <a:endParaRPr lang="pl-PL" sz="1200" dirty="0">
              <a:latin typeface="Baskerville Old Face" panose="02020602080505020303" pitchFamily="18" charset="0"/>
            </a:endParaRPr>
          </a:p>
          <a:p>
            <a:pPr marL="457200" lvl="0" indent="-457200">
              <a:buFont typeface="+mj-lt"/>
              <a:buAutoNum type="arabicPeriod"/>
            </a:pPr>
            <a:r>
              <a:rPr lang="pl-PL" sz="1200" u="sng" dirty="0">
                <a:latin typeface="Baskerville Old Face" panose="02020602080505020303" pitchFamily="18" charset="0"/>
                <a:hlinkClick r:id="rId13"/>
              </a:rPr>
              <a:t>http://www.zwiedzanie-krakowa.pl/wpis.php?id=126</a:t>
            </a:r>
            <a:endParaRPr lang="pl-PL" sz="1200" dirty="0">
              <a:latin typeface="Baskerville Old Face" panose="02020602080505020303" pitchFamily="18" charset="0"/>
            </a:endParaRPr>
          </a:p>
          <a:p>
            <a:pPr marL="457200" lvl="0" indent="-457200">
              <a:buFont typeface="+mj-lt"/>
              <a:buAutoNum type="arabicPeriod"/>
            </a:pPr>
            <a:r>
              <a:rPr lang="pl-PL" sz="1200" u="sng" dirty="0">
                <a:latin typeface="Baskerville Old Face" panose="02020602080505020303" pitchFamily="18" charset="0"/>
                <a:hlinkClick r:id="rId14"/>
              </a:rPr>
              <a:t>http://www.opera.krakow.pl/</a:t>
            </a:r>
            <a:endParaRPr lang="pl-PL" sz="1200" dirty="0">
              <a:latin typeface="Baskerville Old Face" panose="02020602080505020303" pitchFamily="18" charset="0"/>
            </a:endParaRPr>
          </a:p>
          <a:p>
            <a:pPr marL="457200" lvl="0" indent="-457200">
              <a:buFont typeface="+mj-lt"/>
              <a:buAutoNum type="arabicPeriod"/>
            </a:pPr>
            <a:r>
              <a:rPr lang="pl-PL" sz="1200" u="sng" dirty="0">
                <a:latin typeface="Baskerville Old Face" panose="02020602080505020303" pitchFamily="18" charset="0"/>
                <a:hlinkClick r:id="rId15"/>
              </a:rPr>
              <a:t>http://rozklady.mda.malopolska.pl/</a:t>
            </a:r>
            <a:endParaRPr lang="pl-PL" sz="1200" u="sng" dirty="0">
              <a:latin typeface="Baskerville Old Face" panose="02020602080505020303" pitchFamily="18" charset="0"/>
            </a:endParaRPr>
          </a:p>
          <a:p>
            <a:pPr marL="457200" lvl="0" indent="-457200">
              <a:buFont typeface="+mj-lt"/>
              <a:buAutoNum type="arabicPeriod"/>
            </a:pPr>
            <a:r>
              <a:rPr lang="pl-PL" sz="1200" u="sng" dirty="0">
                <a:latin typeface="Baskerville Old Face" panose="02020602080505020303" pitchFamily="18" charset="0"/>
                <a:hlinkClick r:id="rId16"/>
              </a:rPr>
              <a:t>http://rozklad-pkp.pl/</a:t>
            </a:r>
            <a:endParaRPr lang="pl-PL" sz="1200" u="sng" dirty="0">
              <a:latin typeface="Baskerville Old Face" panose="02020602080505020303" pitchFamily="18" charset="0"/>
            </a:endParaRPr>
          </a:p>
          <a:p>
            <a:pPr marL="457200" lvl="0" indent="-457200">
              <a:buFont typeface="+mj-lt"/>
              <a:buAutoNum type="arabicPeriod"/>
            </a:pPr>
            <a:r>
              <a:rPr lang="pl-PL" sz="1200" u="sng" dirty="0">
                <a:latin typeface="Baskerville Old Face" panose="02020602080505020303" pitchFamily="18" charset="0"/>
                <a:hlinkClick r:id="rId17"/>
              </a:rPr>
              <a:t>https://zadane.pl/zadanie/48314</a:t>
            </a:r>
            <a:endParaRPr lang="pl-PL" sz="1200" u="sng" dirty="0">
              <a:latin typeface="Baskerville Old Face" panose="02020602080505020303" pitchFamily="18" charset="0"/>
            </a:endParaRPr>
          </a:p>
          <a:p>
            <a:pPr marL="457200" lvl="0" indent="-457200">
              <a:buFont typeface="+mj-lt"/>
              <a:buAutoNum type="arabicPeriod"/>
            </a:pPr>
            <a:r>
              <a:rPr lang="pl-PL" sz="1200" u="sng" dirty="0">
                <a:latin typeface="Baskerville Old Face" panose="02020602080505020303" pitchFamily="18" charset="0"/>
                <a:hlinkClick r:id="rId18"/>
              </a:rPr>
              <a:t>http://zapytaj.onet.pl/Category/011,009/2,</a:t>
            </a:r>
            <a:r>
              <a:rPr lang="pl-PL" sz="1200" b="1" u="sng" kern="1200" dirty="0">
                <a:latin typeface="Baskerville Old Face" panose="02020602080505020303" pitchFamily="18" charset="0"/>
                <a:ea typeface="+mn-ea"/>
                <a:cs typeface="+mn-cs"/>
                <a:hlinkClick r:id="rId18"/>
              </a:rPr>
              <a:t>24296898</a:t>
            </a:r>
            <a:r>
              <a:rPr lang="pl-PL" sz="1200" u="sng" dirty="0">
                <a:latin typeface="Baskerville Old Face" panose="02020602080505020303" pitchFamily="18" charset="0"/>
                <a:hlinkClick r:id="rId18"/>
              </a:rPr>
              <a:t>,Co_zabrac_ze_soba_na_wycieczke_szkolna__poradnik.html</a:t>
            </a:r>
            <a:endParaRPr lang="pl-PL" sz="1200" dirty="0">
              <a:latin typeface="Baskerville Old Face" panose="02020602080505020303" pitchFamily="18" charset="0"/>
            </a:endParaRPr>
          </a:p>
          <a:p>
            <a:pPr marL="0" indent="0">
              <a:buNone/>
            </a:pPr>
            <a:r>
              <a:rPr lang="pl-PL" sz="1200" dirty="0">
                <a:latin typeface="Baskerville Old Face" panose="02020602080505020303" pitchFamily="18" charset="0"/>
              </a:rPr>
              <a:t> </a:t>
            </a:r>
          </a:p>
          <a:p>
            <a:endParaRPr lang="pl-PL" sz="900" dirty="0"/>
          </a:p>
        </p:txBody>
      </p:sp>
    </p:spTree>
    <p:extLst>
      <p:ext uri="{BB962C8B-B14F-4D97-AF65-F5344CB8AC3E}">
        <p14:creationId xmlns:p14="http://schemas.microsoft.com/office/powerpoint/2010/main" val="4194632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764373"/>
            <a:ext cx="10820400" cy="1293028"/>
          </a:xfrm>
        </p:spPr>
        <p:txBody>
          <a:bodyPr/>
          <a:lstStyle/>
          <a:p>
            <a:pPr algn="ctr"/>
            <a:r>
              <a:rPr lang="pl-PL" dirty="0">
                <a:solidFill>
                  <a:srgbClr val="0070C0"/>
                </a:solidFill>
              </a:rPr>
              <a:t>EWALUACJA</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772167497"/>
              </p:ext>
            </p:extLst>
          </p:nvPr>
        </p:nvGraphicFramePr>
        <p:xfrm>
          <a:off x="685799" y="2193925"/>
          <a:ext cx="11159456" cy="3967480"/>
        </p:xfrm>
        <a:graphic>
          <a:graphicData uri="http://schemas.openxmlformats.org/drawingml/2006/table">
            <a:tbl>
              <a:tblPr firstRow="1" bandRow="1">
                <a:tableStyleId>{5C22544A-7EE6-4342-B048-85BDC9FD1C3A}</a:tableStyleId>
              </a:tblPr>
              <a:tblGrid>
                <a:gridCol w="2789864">
                  <a:extLst>
                    <a:ext uri="{9D8B030D-6E8A-4147-A177-3AD203B41FA5}">
                      <a16:colId xmlns:a16="http://schemas.microsoft.com/office/drawing/2014/main" xmlns="" val="3467523235"/>
                    </a:ext>
                  </a:extLst>
                </a:gridCol>
                <a:gridCol w="2789864">
                  <a:extLst>
                    <a:ext uri="{9D8B030D-6E8A-4147-A177-3AD203B41FA5}">
                      <a16:colId xmlns:a16="http://schemas.microsoft.com/office/drawing/2014/main" xmlns="" val="2281014452"/>
                    </a:ext>
                  </a:extLst>
                </a:gridCol>
                <a:gridCol w="2789864">
                  <a:extLst>
                    <a:ext uri="{9D8B030D-6E8A-4147-A177-3AD203B41FA5}">
                      <a16:colId xmlns:a16="http://schemas.microsoft.com/office/drawing/2014/main" xmlns="" val="594951659"/>
                    </a:ext>
                  </a:extLst>
                </a:gridCol>
                <a:gridCol w="2789864">
                  <a:extLst>
                    <a:ext uri="{9D8B030D-6E8A-4147-A177-3AD203B41FA5}">
                      <a16:colId xmlns:a16="http://schemas.microsoft.com/office/drawing/2014/main" xmlns="" val="3350437843"/>
                    </a:ext>
                  </a:extLst>
                </a:gridCol>
              </a:tblGrid>
              <a:tr h="370840">
                <a:tc>
                  <a:txBody>
                    <a:bodyPr/>
                    <a:lstStyle/>
                    <a:p>
                      <a:pPr marL="0" marR="0" lvl="0" indent="0" algn="ctr" rtl="0" hangingPunct="0">
                        <a:lnSpc>
                          <a:spcPct val="100000"/>
                        </a:lnSpc>
                        <a:spcBef>
                          <a:spcPts val="0"/>
                        </a:spcBef>
                        <a:spcAft>
                          <a:spcPts val="0"/>
                        </a:spcAft>
                        <a:buNone/>
                        <a:tabLst/>
                      </a:pPr>
                      <a:r>
                        <a:rPr lang="pl-PL" dirty="0">
                          <a:solidFill>
                            <a:schemeClr val="bg1"/>
                          </a:solidFill>
                        </a:rPr>
                        <a:t>Liczba punktów</a:t>
                      </a:r>
                    </a:p>
                  </a:txBody>
                  <a:tcPr/>
                </a:tc>
                <a:tc>
                  <a:txBody>
                    <a:bodyPr/>
                    <a:lstStyle/>
                    <a:p>
                      <a:pPr marL="0" marR="0" lvl="0" indent="0" algn="ctr" rtl="0" hangingPunct="0">
                        <a:lnSpc>
                          <a:spcPct val="100000"/>
                        </a:lnSpc>
                        <a:spcBef>
                          <a:spcPts val="0"/>
                        </a:spcBef>
                        <a:spcAft>
                          <a:spcPts val="0"/>
                        </a:spcAft>
                        <a:buNone/>
                        <a:tabLst/>
                      </a:pPr>
                      <a:r>
                        <a:rPr lang="pl-PL" dirty="0">
                          <a:solidFill>
                            <a:schemeClr val="bg1"/>
                          </a:solidFill>
                        </a:rPr>
                        <a:t>1</a:t>
                      </a:r>
                    </a:p>
                  </a:txBody>
                  <a:tcPr/>
                </a:tc>
                <a:tc>
                  <a:txBody>
                    <a:bodyPr/>
                    <a:lstStyle/>
                    <a:p>
                      <a:pPr marL="0" marR="0" lvl="0" indent="0" algn="ctr" rtl="0" hangingPunct="0">
                        <a:lnSpc>
                          <a:spcPct val="100000"/>
                        </a:lnSpc>
                        <a:spcBef>
                          <a:spcPts val="0"/>
                        </a:spcBef>
                        <a:spcAft>
                          <a:spcPts val="0"/>
                        </a:spcAft>
                        <a:buNone/>
                        <a:tabLst/>
                      </a:pPr>
                      <a:r>
                        <a:rPr lang="pl-PL" dirty="0">
                          <a:solidFill>
                            <a:schemeClr val="bg1"/>
                          </a:solidFill>
                        </a:rPr>
                        <a:t>2</a:t>
                      </a:r>
                    </a:p>
                  </a:txBody>
                  <a:tcPr/>
                </a:tc>
                <a:tc>
                  <a:txBody>
                    <a:bodyPr/>
                    <a:lstStyle/>
                    <a:p>
                      <a:pPr marL="0" marR="0" lvl="0" indent="0" algn="ctr" rtl="0" hangingPunct="0">
                        <a:lnSpc>
                          <a:spcPct val="100000"/>
                        </a:lnSpc>
                        <a:spcBef>
                          <a:spcPts val="0"/>
                        </a:spcBef>
                        <a:spcAft>
                          <a:spcPts val="0"/>
                        </a:spcAft>
                        <a:buNone/>
                        <a:tabLst/>
                      </a:pPr>
                      <a:r>
                        <a:rPr lang="pl-PL" dirty="0">
                          <a:solidFill>
                            <a:schemeClr val="bg1"/>
                          </a:solidFill>
                        </a:rPr>
                        <a:t>3</a:t>
                      </a:r>
                    </a:p>
                  </a:txBody>
                  <a:tcPr/>
                </a:tc>
                <a:extLst>
                  <a:ext uri="{0D108BD9-81ED-4DB2-BD59-A6C34878D82A}">
                    <a16:rowId xmlns:a16="http://schemas.microsoft.com/office/drawing/2014/main" xmlns="" val="3175500249"/>
                  </a:ext>
                </a:extLst>
              </a:tr>
              <a:tr h="370840">
                <a:tc>
                  <a:txBody>
                    <a:bodyPr/>
                    <a:lstStyle/>
                    <a:p>
                      <a:pPr marL="0" marR="0" lvl="0" indent="0" algn="ctr" rtl="0" hangingPunct="0">
                        <a:lnSpc>
                          <a:spcPct val="100000"/>
                        </a:lnSpc>
                        <a:spcBef>
                          <a:spcPts val="0"/>
                        </a:spcBef>
                        <a:spcAft>
                          <a:spcPts val="0"/>
                        </a:spcAft>
                        <a:buNone/>
                        <a:tabLst/>
                      </a:pPr>
                      <a:endParaRPr lang="pl-PL" sz="1600" b="0" i="0" u="none" strike="noStrike" kern="120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600" b="0" i="0" u="none" strike="noStrike" kern="1200" dirty="0">
                          <a:solidFill>
                            <a:srgbClr val="FF0000"/>
                          </a:solidFill>
                          <a:latin typeface="Trebuchet MS" pitchFamily="34"/>
                          <a:ea typeface="Lucida Sans Unicode" pitchFamily="2"/>
                          <a:cs typeface="Mangal" pitchFamily="2"/>
                        </a:rPr>
                        <a:t>Zawartość merytoryczna prezentacji Power Point</a:t>
                      </a:r>
                    </a:p>
                  </a:txBody>
                  <a:tcPr/>
                </a:tc>
                <a:tc>
                  <a:txBody>
                    <a:bodyPr/>
                    <a:lstStyle/>
                    <a:p>
                      <a:pPr marL="0" marR="0" lvl="0" indent="0" algn="just"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Niepełne informacje.</a:t>
                      </a:r>
                    </a:p>
                    <a:p>
                      <a:pPr marL="0" marR="0" lvl="0" indent="0" algn="just"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Informacje nie na temat. Błędne informacje.</a:t>
                      </a:r>
                    </a:p>
                    <a:p>
                      <a:pPr marL="0" marR="0" lvl="0" indent="0" algn="just"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Słabe wykorzystanie</a:t>
                      </a:r>
                    </a:p>
                    <a:p>
                      <a:pPr marL="0" marR="0" lvl="0" indent="0" algn="just"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źródeł.</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Dobre, poprawne informacji. Ewentualnie niewielkie błędy.</a:t>
                      </a:r>
                    </a:p>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Informacje na temat. Dobre wykorzystanie źródeł.</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Pełne informacje.</a:t>
                      </a:r>
                    </a:p>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Informacje na temat. </a:t>
                      </a:r>
                    </a:p>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Wyczerpujące wykorzystanie podanych źródeł, ewentualne korzystanie z innych źródeł.</a:t>
                      </a:r>
                    </a:p>
                  </a:txBody>
                  <a:tcPr/>
                </a:tc>
                <a:extLst>
                  <a:ext uri="{0D108BD9-81ED-4DB2-BD59-A6C34878D82A}">
                    <a16:rowId xmlns:a16="http://schemas.microsoft.com/office/drawing/2014/main" xmlns="" val="1413387382"/>
                  </a:ext>
                </a:extLst>
              </a:tr>
              <a:tr h="370840">
                <a:tc>
                  <a:txBody>
                    <a:bodyPr/>
                    <a:lstStyle/>
                    <a:p>
                      <a:pPr marL="0" marR="0" lvl="0" indent="0" algn="ctr" rtl="0" hangingPunct="0">
                        <a:lnSpc>
                          <a:spcPct val="100000"/>
                        </a:lnSpc>
                        <a:spcBef>
                          <a:spcPts val="0"/>
                        </a:spcBef>
                        <a:spcAft>
                          <a:spcPts val="0"/>
                        </a:spcAft>
                        <a:buNone/>
                        <a:tabLst/>
                      </a:pPr>
                      <a:endParaRPr lang="pl-PL" sz="1600" b="0" i="0" u="none" strike="noStrike" kern="120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600" b="0" i="0" u="none" strike="noStrike" kern="1200" dirty="0">
                          <a:solidFill>
                            <a:srgbClr val="FF0000"/>
                          </a:solidFill>
                          <a:latin typeface="Trebuchet MS" pitchFamily="34"/>
                          <a:ea typeface="Lucida Sans Unicode" pitchFamily="2"/>
                          <a:cs typeface="Mangal" pitchFamily="2"/>
                        </a:rPr>
                        <a:t>Wrażenia estetyczne prezentacji</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a:latin typeface="Trebuchet MS" pitchFamily="34"/>
                          <a:ea typeface="Lucida Sans Unicode" pitchFamily="2"/>
                          <a:cs typeface="Mangal" pitchFamily="2"/>
                        </a:rPr>
                        <a:t>Prezentacja mało czytelna, nieestetyczna.</a:t>
                      </a:r>
                    </a:p>
                    <a:p>
                      <a:pPr marL="0" marR="0" lvl="0" indent="0" rtl="0" hangingPunct="0">
                        <a:lnSpc>
                          <a:spcPct val="100000"/>
                        </a:lnSpc>
                        <a:spcBef>
                          <a:spcPts val="0"/>
                        </a:spcBef>
                        <a:spcAft>
                          <a:spcPts val="0"/>
                        </a:spcAft>
                        <a:buNone/>
                        <a:tabLst/>
                      </a:pPr>
                      <a:r>
                        <a:rPr lang="pl-PL" sz="1600" b="0" i="0" u="none" strike="noStrike" kern="1200">
                          <a:latin typeface="Trebuchet MS" pitchFamily="34"/>
                          <a:ea typeface="Lucida Sans Unicode" pitchFamily="2"/>
                          <a:cs typeface="Mangal" pitchFamily="2"/>
                        </a:rPr>
                        <a:t>Złe rozplanowanie informacji  na stronie.</a:t>
                      </a:r>
                    </a:p>
                    <a:p>
                      <a:pPr marL="0" marR="0" lvl="0" indent="0" rtl="0" hangingPunct="0">
                        <a:lnSpc>
                          <a:spcPct val="100000"/>
                        </a:lnSpc>
                        <a:spcBef>
                          <a:spcPts val="0"/>
                        </a:spcBef>
                        <a:spcAft>
                          <a:spcPts val="0"/>
                        </a:spcAft>
                        <a:buNone/>
                        <a:tabLst/>
                      </a:pPr>
                      <a:r>
                        <a:rPr lang="pl-PL" sz="1600" b="0" i="0" u="none" strike="noStrike" kern="1200">
                          <a:latin typeface="Trebuchet MS" pitchFamily="34"/>
                          <a:ea typeface="Lucida Sans Unicode" pitchFamily="2"/>
                          <a:cs typeface="Mangal" pitchFamily="2"/>
                        </a:rPr>
                        <a:t>Brak elementów graficznych.</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Prezentacja czytelna, estetyczna.</a:t>
                      </a:r>
                    </a:p>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Dobre rozplanowanie informacji na stronie.</a:t>
                      </a:r>
                    </a:p>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Prezentacja na zadawalającym poziomie.</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Prezentacja estetyczna, czytelna, przejrzysta, zachęcająca do zapoznania się z nią.</a:t>
                      </a:r>
                    </a:p>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Dobre, twórcze rozplanowanie informacji na stronie. Dobrze dobrana grafika.</a:t>
                      </a:r>
                    </a:p>
                  </a:txBody>
                  <a:tcPr/>
                </a:tc>
                <a:extLst>
                  <a:ext uri="{0D108BD9-81ED-4DB2-BD59-A6C34878D82A}">
                    <a16:rowId xmlns:a16="http://schemas.microsoft.com/office/drawing/2014/main" xmlns="" val="1775771961"/>
                  </a:ext>
                </a:extLst>
              </a:tr>
            </a:tbl>
          </a:graphicData>
        </a:graphic>
      </p:graphicFrame>
      <p:pic>
        <p:nvPicPr>
          <p:cNvPr id="6" name="Picture 2" descr="Grafika, Wykres, Wynik, Obroty, Zysk">
            <a:extLst>
              <a:ext uri="{FF2B5EF4-FFF2-40B4-BE49-F238E27FC236}">
                <a16:creationId xmlns:a16="http://schemas.microsoft.com/office/drawing/2014/main" xmlns="" id="{077286FA-D99A-4CA8-AA29-6D6B30F1B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0"/>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1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318783"/>
            <a:ext cx="10820400" cy="1224792"/>
          </a:xfrm>
        </p:spPr>
        <p:txBody>
          <a:bodyPr/>
          <a:lstStyle/>
          <a:p>
            <a:pPr algn="ctr"/>
            <a:r>
              <a:rPr lang="pl-PL" dirty="0">
                <a:solidFill>
                  <a:srgbClr val="0070C0"/>
                </a:solidFill>
              </a:rPr>
              <a:t>EWALUACJA</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649477557"/>
              </p:ext>
            </p:extLst>
          </p:nvPr>
        </p:nvGraphicFramePr>
        <p:xfrm>
          <a:off x="685800" y="2193925"/>
          <a:ext cx="10820400" cy="3967480"/>
        </p:xfrm>
        <a:graphic>
          <a:graphicData uri="http://schemas.openxmlformats.org/drawingml/2006/table">
            <a:tbl>
              <a:tblPr firstRow="1" bandRow="1">
                <a:tableStyleId>{5C22544A-7EE6-4342-B048-85BDC9FD1C3A}</a:tableStyleId>
              </a:tblPr>
              <a:tblGrid>
                <a:gridCol w="2705100">
                  <a:extLst>
                    <a:ext uri="{9D8B030D-6E8A-4147-A177-3AD203B41FA5}">
                      <a16:colId xmlns:a16="http://schemas.microsoft.com/office/drawing/2014/main" xmlns="" val="28109292"/>
                    </a:ext>
                  </a:extLst>
                </a:gridCol>
                <a:gridCol w="2705100">
                  <a:extLst>
                    <a:ext uri="{9D8B030D-6E8A-4147-A177-3AD203B41FA5}">
                      <a16:colId xmlns:a16="http://schemas.microsoft.com/office/drawing/2014/main" xmlns="" val="3967428616"/>
                    </a:ext>
                  </a:extLst>
                </a:gridCol>
                <a:gridCol w="2705100">
                  <a:extLst>
                    <a:ext uri="{9D8B030D-6E8A-4147-A177-3AD203B41FA5}">
                      <a16:colId xmlns:a16="http://schemas.microsoft.com/office/drawing/2014/main" xmlns="" val="3551511034"/>
                    </a:ext>
                  </a:extLst>
                </a:gridCol>
                <a:gridCol w="2705100">
                  <a:extLst>
                    <a:ext uri="{9D8B030D-6E8A-4147-A177-3AD203B41FA5}">
                      <a16:colId xmlns:a16="http://schemas.microsoft.com/office/drawing/2014/main" xmlns="" val="595716234"/>
                    </a:ext>
                  </a:extLst>
                </a:gridCol>
              </a:tblGrid>
              <a:tr h="370840">
                <a:tc>
                  <a:txBody>
                    <a:bodyPr/>
                    <a:lstStyle/>
                    <a:p>
                      <a:pPr marL="0" marR="0" lvl="0" indent="0" algn="ctr" rtl="0" hangingPunct="0">
                        <a:lnSpc>
                          <a:spcPct val="100000"/>
                        </a:lnSpc>
                        <a:spcBef>
                          <a:spcPts val="0"/>
                        </a:spcBef>
                        <a:spcAft>
                          <a:spcPts val="0"/>
                        </a:spcAft>
                        <a:buNone/>
                        <a:tabLst/>
                      </a:pPr>
                      <a:r>
                        <a:rPr lang="pl-PL" sz="1800" b="0" i="0" u="none" strike="noStrike" kern="1200" dirty="0">
                          <a:solidFill>
                            <a:schemeClr val="bg1"/>
                          </a:solidFill>
                          <a:latin typeface="Baskerville Old Face" panose="02020602080505020303" pitchFamily="18" charset="0"/>
                          <a:ea typeface="Lucida Sans Unicode" pitchFamily="2"/>
                          <a:cs typeface="Mangal" pitchFamily="2"/>
                        </a:rPr>
                        <a:t>Liczba punktów </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dirty="0">
                          <a:solidFill>
                            <a:schemeClr val="bg1"/>
                          </a:solidFill>
                          <a:latin typeface="Baskerville Old Face" panose="02020602080505020303" pitchFamily="18" charset="0"/>
                          <a:ea typeface="Lucida Sans Unicode" pitchFamily="2"/>
                          <a:cs typeface="Mangal" pitchFamily="2"/>
                        </a:rPr>
                        <a:t>1</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dirty="0">
                          <a:solidFill>
                            <a:schemeClr val="bg1"/>
                          </a:solidFill>
                          <a:latin typeface="Baskerville Old Face" panose="02020602080505020303" pitchFamily="18" charset="0"/>
                          <a:ea typeface="Lucida Sans Unicode" pitchFamily="2"/>
                          <a:cs typeface="Mangal" pitchFamily="2"/>
                        </a:rPr>
                        <a:t>2</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dirty="0">
                          <a:solidFill>
                            <a:schemeClr val="bg1"/>
                          </a:solidFill>
                          <a:latin typeface="Baskerville Old Face" panose="02020602080505020303" pitchFamily="18" charset="0"/>
                          <a:ea typeface="Lucida Sans Unicode" pitchFamily="2"/>
                          <a:cs typeface="Mangal" pitchFamily="2"/>
                        </a:rPr>
                        <a:t>3</a:t>
                      </a:r>
                    </a:p>
                  </a:txBody>
                  <a:tcPr/>
                </a:tc>
                <a:extLst>
                  <a:ext uri="{0D108BD9-81ED-4DB2-BD59-A6C34878D82A}">
                    <a16:rowId xmlns:a16="http://schemas.microsoft.com/office/drawing/2014/main" xmlns="" val="1844204901"/>
                  </a:ext>
                </a:extLst>
              </a:tr>
              <a:tr h="1798320">
                <a:tc>
                  <a:txBody>
                    <a:bodyPr/>
                    <a:lstStyle/>
                    <a:p>
                      <a:pPr marL="0" marR="0" lvl="0" indent="0" algn="ctr" rtl="0" hangingPunct="0">
                        <a:lnSpc>
                          <a:spcPct val="100000"/>
                        </a:lnSpc>
                        <a:spcBef>
                          <a:spcPts val="0"/>
                        </a:spcBef>
                        <a:spcAft>
                          <a:spcPts val="0"/>
                        </a:spcAft>
                        <a:buNone/>
                        <a:tabLst/>
                      </a:pPr>
                      <a:r>
                        <a:rPr lang="pl-PL" sz="1600" b="0" i="0" u="none" strike="noStrike" kern="1200" dirty="0">
                          <a:solidFill>
                            <a:srgbClr val="FF0000"/>
                          </a:solidFill>
                          <a:latin typeface="Trebuchet MS" pitchFamily="34"/>
                          <a:ea typeface="Lucida Sans Unicode" pitchFamily="2"/>
                          <a:cs typeface="Mangal" pitchFamily="2"/>
                        </a:rPr>
                        <a:t>Zaangażowanie grupy w pracę  </a:t>
                      </a:r>
                      <a:br>
                        <a:rPr lang="pl-PL" sz="1600" b="0" i="0" u="none" strike="noStrike" kern="1200" dirty="0">
                          <a:solidFill>
                            <a:srgbClr val="FF0000"/>
                          </a:solidFill>
                          <a:latin typeface="Trebuchet MS" pitchFamily="34"/>
                          <a:ea typeface="Lucida Sans Unicode" pitchFamily="2"/>
                          <a:cs typeface="Mangal" pitchFamily="2"/>
                        </a:rPr>
                      </a:br>
                      <a:r>
                        <a:rPr lang="pl-PL" sz="1600" b="0" i="0" u="none" strike="noStrike" kern="1200" dirty="0">
                          <a:solidFill>
                            <a:srgbClr val="FF0000"/>
                          </a:solidFill>
                          <a:latin typeface="Trebuchet MS" pitchFamily="34"/>
                          <a:ea typeface="Lucida Sans Unicode" pitchFamily="2"/>
                          <a:cs typeface="Mangal" pitchFamily="2"/>
                        </a:rPr>
                        <a:t>i</a:t>
                      </a:r>
                      <a:br>
                        <a:rPr lang="pl-PL" sz="1600" b="0" i="0" u="none" strike="noStrike" kern="1200" dirty="0">
                          <a:solidFill>
                            <a:srgbClr val="FF0000"/>
                          </a:solidFill>
                          <a:latin typeface="Trebuchet MS" pitchFamily="34"/>
                          <a:ea typeface="Lucida Sans Unicode" pitchFamily="2"/>
                          <a:cs typeface="Mangal" pitchFamily="2"/>
                        </a:rPr>
                      </a:br>
                      <a:r>
                        <a:rPr lang="pl-PL" sz="1600" b="0" i="0" u="none" strike="noStrike" kern="1200" dirty="0">
                          <a:solidFill>
                            <a:srgbClr val="FF0000"/>
                          </a:solidFill>
                          <a:latin typeface="Trebuchet MS" pitchFamily="34"/>
                          <a:ea typeface="Lucida Sans Unicode" pitchFamily="2"/>
                          <a:cs typeface="Mangal" pitchFamily="2"/>
                        </a:rPr>
                        <a:t> umiejętność współpracy</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Brak zaangażowania wszystkich członków grupy w pracę i kreatywną współpracę. Słaba umiejętność współpracy.</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Dobre zaangażowanie w pracę wszystkich członków grupy. Umiejętność współpracy na zadawalającym poziomie.</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Pełne zaangażowanie w pracę wszystkich członków grupy. Wzajemne motywowanie się do pracy. Umiejętność współpracy w grupie na wysokim poziomie.</a:t>
                      </a:r>
                    </a:p>
                  </a:txBody>
                  <a:tcPr/>
                </a:tc>
                <a:extLst>
                  <a:ext uri="{0D108BD9-81ED-4DB2-BD59-A6C34878D82A}">
                    <a16:rowId xmlns:a16="http://schemas.microsoft.com/office/drawing/2014/main" xmlns="" val="103903858"/>
                  </a:ext>
                </a:extLst>
              </a:tr>
              <a:tr h="1798320">
                <a:tc>
                  <a:txBody>
                    <a:bodyPr/>
                    <a:lstStyle/>
                    <a:p>
                      <a:pPr marL="0" marR="0" lvl="0" indent="0" algn="ctr" rtl="0" hangingPunct="0">
                        <a:lnSpc>
                          <a:spcPct val="100000"/>
                        </a:lnSpc>
                        <a:spcBef>
                          <a:spcPts val="0"/>
                        </a:spcBef>
                        <a:spcAft>
                          <a:spcPts val="0"/>
                        </a:spcAft>
                        <a:buNone/>
                        <a:tabLst/>
                      </a:pPr>
                      <a:r>
                        <a:rPr lang="pl-PL" sz="1600" b="0" i="0" u="none" strike="noStrike" kern="1200">
                          <a:solidFill>
                            <a:srgbClr val="FF0000"/>
                          </a:solidFill>
                          <a:latin typeface="Trebuchet MS" pitchFamily="34"/>
                          <a:ea typeface="Lucida Sans Unicode" pitchFamily="2"/>
                          <a:cs typeface="Mangal" pitchFamily="2"/>
                        </a:rPr>
                        <a:t>Prezentacja</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a:latin typeface="Trebuchet MS" pitchFamily="34"/>
                          <a:ea typeface="Lucida Sans Unicode" pitchFamily="2"/>
                          <a:cs typeface="Mangal" pitchFamily="2"/>
                        </a:rPr>
                        <a:t>Prezentacja tylko odczytana. Brak odpowiedzi na pytania sprawdzające ze strony nauczyciela oraz pytania innych uczniów.</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Prezentacja częściowo wygłaszana z pamięci, częściowo odczytana. Brak zadawalającej odpowiedzi na pytania sprawdzające nauczyciela oraz pytania uczniów.</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Prezentacja wygłoszona z pamięci. Poprawne odpowiedzi na pytania sprawdzające nauczyciela oraz pytania uczniów.</a:t>
                      </a:r>
                    </a:p>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Ambitne podejście do prezentacji.</a:t>
                      </a:r>
                    </a:p>
                  </a:txBody>
                  <a:tcPr/>
                </a:tc>
                <a:extLst>
                  <a:ext uri="{0D108BD9-81ED-4DB2-BD59-A6C34878D82A}">
                    <a16:rowId xmlns:a16="http://schemas.microsoft.com/office/drawing/2014/main" xmlns="" val="2081947565"/>
                  </a:ext>
                </a:extLst>
              </a:tr>
            </a:tbl>
          </a:graphicData>
        </a:graphic>
      </p:graphicFrame>
      <p:pic>
        <p:nvPicPr>
          <p:cNvPr id="5" name="Picture 2" descr="Grafika, Wykres, Wynik, Obroty, Zysk">
            <a:extLst>
              <a:ext uri="{FF2B5EF4-FFF2-40B4-BE49-F238E27FC236}">
                <a16:creationId xmlns:a16="http://schemas.microsoft.com/office/drawing/2014/main" xmlns="" id="{A7576FD5-347A-4869-8536-5CA5DC74C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9313" y="0"/>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18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157A980-17C8-4EE0-B6B2-34F2D6543903}"/>
              </a:ext>
            </a:extLst>
          </p:cNvPr>
          <p:cNvSpPr>
            <a:spLocks noGrp="1"/>
          </p:cNvSpPr>
          <p:nvPr>
            <p:ph type="title"/>
          </p:nvPr>
        </p:nvSpPr>
        <p:spPr>
          <a:xfrm>
            <a:off x="685800" y="764373"/>
            <a:ext cx="10820400" cy="1293028"/>
          </a:xfrm>
        </p:spPr>
        <p:txBody>
          <a:bodyPr/>
          <a:lstStyle/>
          <a:p>
            <a:pPr algn="ctr"/>
            <a:r>
              <a:rPr lang="pl-PL" dirty="0">
                <a:solidFill>
                  <a:srgbClr val="0070C0"/>
                </a:solidFill>
              </a:rPr>
              <a:t>EWALUACJA - OCENA</a:t>
            </a:r>
          </a:p>
        </p:txBody>
      </p:sp>
      <p:graphicFrame>
        <p:nvGraphicFramePr>
          <p:cNvPr id="4" name="Symbol zastępczy zawartości 3">
            <a:extLst>
              <a:ext uri="{FF2B5EF4-FFF2-40B4-BE49-F238E27FC236}">
                <a16:creationId xmlns:a16="http://schemas.microsoft.com/office/drawing/2014/main" xmlns="" id="{D095D10C-807D-4F1E-B90F-DD919FE16093}"/>
              </a:ext>
            </a:extLst>
          </p:cNvPr>
          <p:cNvGraphicFramePr>
            <a:graphicFrameLocks noGrp="1"/>
          </p:cNvGraphicFramePr>
          <p:nvPr>
            <p:ph idx="1"/>
            <p:extLst>
              <p:ext uri="{D42A27DB-BD31-4B8C-83A1-F6EECF244321}">
                <p14:modId xmlns:p14="http://schemas.microsoft.com/office/powerpoint/2010/main" val="3537352201"/>
              </p:ext>
            </p:extLst>
          </p:nvPr>
        </p:nvGraphicFramePr>
        <p:xfrm>
          <a:off x="685800" y="2193925"/>
          <a:ext cx="10820400" cy="3114040"/>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xmlns="" val="1859854478"/>
                    </a:ext>
                  </a:extLst>
                </a:gridCol>
                <a:gridCol w="5410200">
                  <a:extLst>
                    <a:ext uri="{9D8B030D-6E8A-4147-A177-3AD203B41FA5}">
                      <a16:colId xmlns:a16="http://schemas.microsoft.com/office/drawing/2014/main" xmlns="" val="813379307"/>
                    </a:ext>
                  </a:extLst>
                </a:gridCol>
              </a:tblGrid>
              <a:tr h="370840">
                <a:tc>
                  <a:txBody>
                    <a:bodyPr/>
                    <a:lstStyle/>
                    <a:p>
                      <a:pPr algn="ctr"/>
                      <a:r>
                        <a:rPr lang="pl-PL" dirty="0"/>
                        <a:t>PUNKTY</a:t>
                      </a:r>
                    </a:p>
                  </a:txBody>
                  <a:tcPr/>
                </a:tc>
                <a:tc>
                  <a:txBody>
                    <a:bodyPr/>
                    <a:lstStyle/>
                    <a:p>
                      <a:pPr algn="ctr"/>
                      <a:r>
                        <a:rPr lang="pl-PL" dirty="0"/>
                        <a:t>OCENA</a:t>
                      </a:r>
                    </a:p>
                  </a:txBody>
                  <a:tcPr/>
                </a:tc>
                <a:extLst>
                  <a:ext uri="{0D108BD9-81ED-4DB2-BD59-A6C34878D82A}">
                    <a16:rowId xmlns:a16="http://schemas.microsoft.com/office/drawing/2014/main" xmlns="" val="538192294"/>
                  </a:ext>
                </a:extLst>
              </a:tr>
              <a:tr h="370840">
                <a:tc>
                  <a:txBody>
                    <a:bodyPr/>
                    <a:lstStyle/>
                    <a:p>
                      <a:pPr algn="ctr"/>
                      <a:r>
                        <a:rPr lang="pl-PL" sz="2400" dirty="0">
                          <a:latin typeface="Garamond" panose="02020404030301010803" pitchFamily="18" charset="0"/>
                        </a:rPr>
                        <a:t>&lt;4</a:t>
                      </a:r>
                    </a:p>
                  </a:txBody>
                  <a:tcPr/>
                </a:tc>
                <a:tc>
                  <a:txBody>
                    <a:bodyPr/>
                    <a:lstStyle/>
                    <a:p>
                      <a:pPr algn="ctr"/>
                      <a:r>
                        <a:rPr lang="pl-PL" sz="2400" dirty="0">
                          <a:latin typeface="Garamond" panose="02020404030301010803" pitchFamily="18" charset="0"/>
                        </a:rPr>
                        <a:t>niedostateczna</a:t>
                      </a:r>
                    </a:p>
                  </a:txBody>
                  <a:tcPr/>
                </a:tc>
                <a:extLst>
                  <a:ext uri="{0D108BD9-81ED-4DB2-BD59-A6C34878D82A}">
                    <a16:rowId xmlns:a16="http://schemas.microsoft.com/office/drawing/2014/main" xmlns="" val="4177799546"/>
                  </a:ext>
                </a:extLst>
              </a:tr>
              <a:tr h="370840">
                <a:tc>
                  <a:txBody>
                    <a:bodyPr/>
                    <a:lstStyle/>
                    <a:p>
                      <a:pPr algn="ctr"/>
                      <a:r>
                        <a:rPr lang="pl-PL" sz="2400" dirty="0">
                          <a:latin typeface="Garamond" panose="02020404030301010803" pitchFamily="18" charset="0"/>
                        </a:rPr>
                        <a:t>4-5</a:t>
                      </a:r>
                    </a:p>
                  </a:txBody>
                  <a:tcPr/>
                </a:tc>
                <a:tc>
                  <a:txBody>
                    <a:bodyPr/>
                    <a:lstStyle/>
                    <a:p>
                      <a:pPr algn="ctr"/>
                      <a:r>
                        <a:rPr lang="pl-PL" sz="2400" dirty="0">
                          <a:latin typeface="Garamond" panose="02020404030301010803" pitchFamily="18" charset="0"/>
                        </a:rPr>
                        <a:t>dopuszczająca</a:t>
                      </a:r>
                    </a:p>
                  </a:txBody>
                  <a:tcPr/>
                </a:tc>
                <a:extLst>
                  <a:ext uri="{0D108BD9-81ED-4DB2-BD59-A6C34878D82A}">
                    <a16:rowId xmlns:a16="http://schemas.microsoft.com/office/drawing/2014/main" xmlns="" val="1472197936"/>
                  </a:ext>
                </a:extLst>
              </a:tr>
              <a:tr h="370840">
                <a:tc>
                  <a:txBody>
                    <a:bodyPr/>
                    <a:lstStyle/>
                    <a:p>
                      <a:pPr algn="ctr"/>
                      <a:r>
                        <a:rPr lang="pl-PL" sz="2400" dirty="0">
                          <a:latin typeface="Garamond" panose="02020404030301010803" pitchFamily="18" charset="0"/>
                        </a:rPr>
                        <a:t>6-7</a:t>
                      </a:r>
                    </a:p>
                  </a:txBody>
                  <a:tcPr/>
                </a:tc>
                <a:tc>
                  <a:txBody>
                    <a:bodyPr/>
                    <a:lstStyle/>
                    <a:p>
                      <a:pPr algn="ctr"/>
                      <a:r>
                        <a:rPr lang="pl-PL" sz="2400" dirty="0">
                          <a:latin typeface="Garamond" panose="02020404030301010803" pitchFamily="18" charset="0"/>
                        </a:rPr>
                        <a:t>dostateczna</a:t>
                      </a:r>
                    </a:p>
                  </a:txBody>
                  <a:tcPr/>
                </a:tc>
                <a:extLst>
                  <a:ext uri="{0D108BD9-81ED-4DB2-BD59-A6C34878D82A}">
                    <a16:rowId xmlns:a16="http://schemas.microsoft.com/office/drawing/2014/main" xmlns="" val="736880513"/>
                  </a:ext>
                </a:extLst>
              </a:tr>
              <a:tr h="370840">
                <a:tc>
                  <a:txBody>
                    <a:bodyPr/>
                    <a:lstStyle/>
                    <a:p>
                      <a:pPr algn="ctr"/>
                      <a:r>
                        <a:rPr lang="pl-PL" sz="2400" dirty="0">
                          <a:latin typeface="Garamond" panose="02020404030301010803" pitchFamily="18" charset="0"/>
                        </a:rPr>
                        <a:t>8-9</a:t>
                      </a:r>
                    </a:p>
                  </a:txBody>
                  <a:tcPr/>
                </a:tc>
                <a:tc>
                  <a:txBody>
                    <a:bodyPr/>
                    <a:lstStyle/>
                    <a:p>
                      <a:pPr algn="ctr"/>
                      <a:r>
                        <a:rPr lang="pl-PL" sz="2400" dirty="0">
                          <a:latin typeface="Garamond" panose="02020404030301010803" pitchFamily="18" charset="0"/>
                        </a:rPr>
                        <a:t>dobra</a:t>
                      </a:r>
                    </a:p>
                  </a:txBody>
                  <a:tcPr/>
                </a:tc>
                <a:extLst>
                  <a:ext uri="{0D108BD9-81ED-4DB2-BD59-A6C34878D82A}">
                    <a16:rowId xmlns:a16="http://schemas.microsoft.com/office/drawing/2014/main" xmlns="" val="4243105485"/>
                  </a:ext>
                </a:extLst>
              </a:tr>
              <a:tr h="370840">
                <a:tc>
                  <a:txBody>
                    <a:bodyPr/>
                    <a:lstStyle/>
                    <a:p>
                      <a:pPr algn="ctr"/>
                      <a:r>
                        <a:rPr lang="pl-PL" sz="2400" dirty="0">
                          <a:latin typeface="Garamond" panose="02020404030301010803" pitchFamily="18" charset="0"/>
                        </a:rPr>
                        <a:t>10-11</a:t>
                      </a:r>
                    </a:p>
                  </a:txBody>
                  <a:tcPr/>
                </a:tc>
                <a:tc>
                  <a:txBody>
                    <a:bodyPr/>
                    <a:lstStyle/>
                    <a:p>
                      <a:pPr algn="ctr"/>
                      <a:r>
                        <a:rPr lang="pl-PL" sz="2400" dirty="0">
                          <a:latin typeface="Garamond" panose="02020404030301010803" pitchFamily="18" charset="0"/>
                        </a:rPr>
                        <a:t>bardzo dobra</a:t>
                      </a:r>
                    </a:p>
                  </a:txBody>
                  <a:tcPr/>
                </a:tc>
                <a:extLst>
                  <a:ext uri="{0D108BD9-81ED-4DB2-BD59-A6C34878D82A}">
                    <a16:rowId xmlns:a16="http://schemas.microsoft.com/office/drawing/2014/main" xmlns="" val="1695384229"/>
                  </a:ext>
                </a:extLst>
              </a:tr>
              <a:tr h="370840">
                <a:tc>
                  <a:txBody>
                    <a:bodyPr/>
                    <a:lstStyle/>
                    <a:p>
                      <a:pPr algn="ctr"/>
                      <a:r>
                        <a:rPr lang="pl-PL" sz="2400" dirty="0">
                          <a:latin typeface="Garamond" panose="02020404030301010803" pitchFamily="18" charset="0"/>
                        </a:rPr>
                        <a:t>12</a:t>
                      </a:r>
                    </a:p>
                  </a:txBody>
                  <a:tcPr/>
                </a:tc>
                <a:tc>
                  <a:txBody>
                    <a:bodyPr/>
                    <a:lstStyle/>
                    <a:p>
                      <a:pPr algn="ctr"/>
                      <a:r>
                        <a:rPr lang="pl-PL" sz="2400" dirty="0">
                          <a:latin typeface="Garamond" panose="02020404030301010803" pitchFamily="18" charset="0"/>
                        </a:rPr>
                        <a:t>celująca</a:t>
                      </a:r>
                    </a:p>
                  </a:txBody>
                  <a:tcPr/>
                </a:tc>
                <a:extLst>
                  <a:ext uri="{0D108BD9-81ED-4DB2-BD59-A6C34878D82A}">
                    <a16:rowId xmlns:a16="http://schemas.microsoft.com/office/drawing/2014/main" xmlns="" val="1133309365"/>
                  </a:ext>
                </a:extLst>
              </a:tr>
            </a:tbl>
          </a:graphicData>
        </a:graphic>
      </p:graphicFrame>
      <p:pic>
        <p:nvPicPr>
          <p:cNvPr id="5" name="Picture 2" descr="Grafika, Wykres, Wynik, Obroty, Zysk">
            <a:extLst>
              <a:ext uri="{FF2B5EF4-FFF2-40B4-BE49-F238E27FC236}">
                <a16:creationId xmlns:a16="http://schemas.microsoft.com/office/drawing/2014/main" xmlns="" id="{59995C0F-F468-4AAF-AED4-C806DFD32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0"/>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907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owa, Ptak, Książka, Wise, Natura, Znak">
            <a:extLst>
              <a:ext uri="{FF2B5EF4-FFF2-40B4-BE49-F238E27FC236}">
                <a16:creationId xmlns:a16="http://schemas.microsoft.com/office/drawing/2014/main" xmlns="" id="{ABFD24BC-54EA-4999-9A09-7272B0E43B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30705" y="1845309"/>
            <a:ext cx="3644962" cy="3442464"/>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4673600" y="764373"/>
            <a:ext cx="6832600" cy="1293028"/>
          </a:xfrm>
        </p:spPr>
        <p:txBody>
          <a:bodyPr>
            <a:normAutofit/>
          </a:bodyPr>
          <a:lstStyle/>
          <a:p>
            <a:r>
              <a:rPr lang="pl-PL" dirty="0"/>
              <a:t>konkluzja</a:t>
            </a:r>
            <a:endParaRPr lang="pl-PL"/>
          </a:p>
        </p:txBody>
      </p:sp>
      <p:sp>
        <p:nvSpPr>
          <p:cNvPr id="3" name="Symbol zastępczy zawartości 2"/>
          <p:cNvSpPr>
            <a:spLocks noGrp="1"/>
          </p:cNvSpPr>
          <p:nvPr>
            <p:ph idx="1"/>
          </p:nvPr>
        </p:nvSpPr>
        <p:spPr>
          <a:xfrm>
            <a:off x="4673600" y="2194560"/>
            <a:ext cx="6832600" cy="4024125"/>
          </a:xfrm>
        </p:spPr>
        <p:txBody>
          <a:bodyPr>
            <a:normAutofit/>
          </a:bodyPr>
          <a:lstStyle/>
          <a:p>
            <a:pPr marL="0" lvl="0" indent="0">
              <a:buNone/>
            </a:pPr>
            <a:r>
              <a:rPr lang="pl-PL" sz="1500" b="1"/>
              <a:t>Jakie korzyści osiągnęliście z realizacji tego projektu?</a:t>
            </a:r>
          </a:p>
          <a:p>
            <a:pPr marL="0" lvl="0" indent="0">
              <a:buNone/>
            </a:pPr>
            <a:endParaRPr lang="pl-PL" sz="1500" b="1"/>
          </a:p>
          <a:p>
            <a:pPr marL="342900" lvl="0" indent="-342900">
              <a:buAutoNum type="arabicPeriod"/>
            </a:pPr>
            <a:r>
              <a:rPr lang="pl-PL" sz="1500"/>
              <a:t>Zobaczyliście, że organizacja dobrej wycieczki to wiele godzin pracy.</a:t>
            </a:r>
          </a:p>
          <a:p>
            <a:pPr marL="342900" lvl="0" indent="-342900">
              <a:buAutoNum type="arabicPeriod"/>
            </a:pPr>
            <a:r>
              <a:rPr lang="pl-PL" sz="1500"/>
              <a:t>Zobaczyliście, jak to jest być odpowiedzialnym za planowanie wycieczki.</a:t>
            </a:r>
          </a:p>
          <a:p>
            <a:pPr marL="342900" lvl="0" indent="-342900">
              <a:buAutoNum type="arabicPeriod"/>
            </a:pPr>
            <a:r>
              <a:rPr lang="pl-PL" sz="1500"/>
              <a:t>Mogliście poćwiczyć matematykę przy tworzeniu kosztorysu wycieczki.</a:t>
            </a:r>
          </a:p>
          <a:p>
            <a:pPr marL="342900" lvl="0" indent="-342900">
              <a:buAutoNum type="arabicPeriod"/>
            </a:pPr>
            <a:r>
              <a:rPr lang="pl-PL" sz="1500"/>
              <a:t>Mogliście już wstępnie zapoznać się z zabytkami Krakowa.</a:t>
            </a:r>
          </a:p>
          <a:p>
            <a:pPr marL="342900" lvl="0" indent="-342900">
              <a:buAutoNum type="arabicPeriod"/>
            </a:pPr>
            <a:r>
              <a:rPr lang="pl-PL" sz="1500"/>
              <a:t>Nauczyliście się wykorzystywać Internet jako źródło informacji.</a:t>
            </a:r>
          </a:p>
          <a:p>
            <a:pPr marL="342900" lvl="0" indent="-342900">
              <a:buAutoNum type="arabicPeriod"/>
            </a:pPr>
            <a:r>
              <a:rPr lang="pl-PL" sz="1500"/>
              <a:t>Nauczyliście się opracowywać te informacje za pomocą prezentacji multimedialnej Power Point.</a:t>
            </a:r>
          </a:p>
          <a:p>
            <a:pPr marL="342900" lvl="0" indent="-342900">
              <a:buAutoNum type="arabicPeriod"/>
            </a:pPr>
            <a:r>
              <a:rPr lang="pl-PL" sz="1500"/>
              <a:t>Uczyliście się trudnej sztuki współpracy w grupie.</a:t>
            </a:r>
          </a:p>
          <a:p>
            <a:endParaRPr lang="pl-PL" sz="1500"/>
          </a:p>
        </p:txBody>
      </p:sp>
      <p:pic>
        <p:nvPicPr>
          <p:cNvPr id="5" name="Obraz 4" descr="Obraz zawierający rzecz, clipart&#10;&#10;Opis wygenerowany przy wysokim poziomie pewności">
            <a:extLst>
              <a:ext uri="{FF2B5EF4-FFF2-40B4-BE49-F238E27FC236}">
                <a16:creationId xmlns:a16="http://schemas.microsoft.com/office/drawing/2014/main" xmlns="" id="{BEEC2D4B-10E1-4998-B63E-08F04FD1A751}"/>
              </a:ext>
            </a:extLst>
          </p:cNvPr>
          <p:cNvPicPr>
            <a:picLocks noChangeAspect="1"/>
          </p:cNvPicPr>
          <p:nvPr/>
        </p:nvPicPr>
        <p:blipFill>
          <a:blip r:embed="rId3"/>
          <a:stretch>
            <a:fillRect/>
          </a:stretch>
        </p:blipFill>
        <p:spPr>
          <a:xfrm>
            <a:off x="9337377" y="135114"/>
            <a:ext cx="2593910" cy="1426985"/>
          </a:xfrm>
          <a:prstGeom prst="rect">
            <a:avLst/>
          </a:prstGeom>
        </p:spPr>
      </p:pic>
    </p:spTree>
    <p:extLst>
      <p:ext uri="{BB962C8B-B14F-4D97-AF65-F5344CB8AC3E}">
        <p14:creationId xmlns:p14="http://schemas.microsoft.com/office/powerpoint/2010/main" val="1501669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owa, Ptak, Książka, Wise, Natura, Znak">
            <a:extLst>
              <a:ext uri="{FF2B5EF4-FFF2-40B4-BE49-F238E27FC236}">
                <a16:creationId xmlns:a16="http://schemas.microsoft.com/office/drawing/2014/main" xmlns="" id="{75663D12-E4E6-4DA8-8877-0FEBFE282F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318892" y="2272748"/>
            <a:ext cx="3853415" cy="3639337"/>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2895600" y="764373"/>
            <a:ext cx="8610600" cy="1293028"/>
          </a:xfrm>
        </p:spPr>
        <p:txBody>
          <a:bodyPr>
            <a:normAutofit/>
          </a:bodyPr>
          <a:lstStyle/>
          <a:p>
            <a:r>
              <a:rPr lang="pl-PL"/>
              <a:t>Poradnik dla nauczyciela</a:t>
            </a:r>
          </a:p>
        </p:txBody>
      </p:sp>
      <p:sp>
        <p:nvSpPr>
          <p:cNvPr id="3" name="Symbol zastępczy zawartości 2"/>
          <p:cNvSpPr>
            <a:spLocks noGrp="1"/>
          </p:cNvSpPr>
          <p:nvPr>
            <p:ph idx="1"/>
          </p:nvPr>
        </p:nvSpPr>
        <p:spPr>
          <a:xfrm>
            <a:off x="677333" y="2194560"/>
            <a:ext cx="5816600" cy="4024125"/>
          </a:xfrm>
        </p:spPr>
        <p:txBody>
          <a:bodyPr>
            <a:normAutofit/>
          </a:bodyPr>
          <a:lstStyle/>
          <a:p>
            <a:pPr lvl="0">
              <a:spcBef>
                <a:spcPts val="475"/>
              </a:spcBef>
              <a:spcAft>
                <a:spcPts val="600"/>
              </a:spcAft>
            </a:pPr>
            <a:r>
              <a:rPr lang="pl-PL" sz="1700">
                <a:latin typeface="Trebuchet MS" pitchFamily="34"/>
              </a:rPr>
              <a:t>Podział na grupy powinien być dokonany ze względu na możliwości poznawcze uczniów, ich umiejętności, zainteresowania, tak aby „równo” rozłożyć siły w poszczególnych grupach.</a:t>
            </a:r>
          </a:p>
          <a:p>
            <a:pPr lvl="0">
              <a:spcBef>
                <a:spcPts val="475"/>
              </a:spcBef>
              <a:spcAft>
                <a:spcPts val="600"/>
              </a:spcAft>
            </a:pPr>
            <a:r>
              <a:rPr lang="pl-PL" sz="1700">
                <a:latin typeface="Trebuchet MS" pitchFamily="34"/>
              </a:rPr>
              <a:t>Nauczyciel  powinien dokładnie przeanalizować treści Web </a:t>
            </a:r>
            <a:r>
              <a:rPr lang="pl-PL" sz="1700" err="1">
                <a:latin typeface="Trebuchet MS" pitchFamily="34"/>
              </a:rPr>
              <a:t>Questa</a:t>
            </a:r>
            <a:r>
              <a:rPr lang="pl-PL" sz="1700">
                <a:latin typeface="Trebuchet MS" pitchFamily="34"/>
              </a:rPr>
              <a:t> wspólnie z uczniami, aż do momentu ich zrozumienia przez uczniów. Powinien jednak bardziej służyć im pomocą, radą, wyjaśnieniami, a nie wyręczeniem, czy gotowymi rozwiązaniami. Taka metoda będzie też dobrą formą do wdrażania do samodzielności.</a:t>
            </a:r>
          </a:p>
          <a:p>
            <a:pPr lvl="0">
              <a:spcBef>
                <a:spcPts val="475"/>
              </a:spcBef>
              <a:spcAft>
                <a:spcPts val="600"/>
              </a:spcAft>
            </a:pPr>
            <a:r>
              <a:rPr lang="pl-PL" sz="1700">
                <a:latin typeface="Trebuchet MS" pitchFamily="34"/>
              </a:rPr>
              <a:t>Nauczyciel powinien służyć pomocą przy zapoznawaniu się uczniów z materiałami źródłowymi. Powinien wyjaśnić niezrozumiałe słownictwo lub odesłać do odpowiedniego słownika.</a:t>
            </a:r>
          </a:p>
          <a:p>
            <a:pPr marL="0" indent="0">
              <a:buNone/>
            </a:pPr>
            <a:endParaRPr lang="pl-PL" sz="1700"/>
          </a:p>
        </p:txBody>
      </p:sp>
    </p:spTree>
    <p:extLst>
      <p:ext uri="{BB962C8B-B14F-4D97-AF65-F5344CB8AC3E}">
        <p14:creationId xmlns:p14="http://schemas.microsoft.com/office/powerpoint/2010/main" val="369026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764373"/>
            <a:ext cx="10820400" cy="1293028"/>
          </a:xfrm>
        </p:spPr>
        <p:txBody>
          <a:bodyPr/>
          <a:lstStyle/>
          <a:p>
            <a:pPr algn="ctr"/>
            <a:r>
              <a:rPr lang="pl-PL" dirty="0">
                <a:solidFill>
                  <a:srgbClr val="00B0F0"/>
                </a:solidFill>
                <a:latin typeface="Baskerville Old Face" panose="02020602080505020303" pitchFamily="18" charset="0"/>
              </a:rPr>
              <a:t>wpr0pwadzenie</a:t>
            </a:r>
          </a:p>
        </p:txBody>
      </p:sp>
      <p:sp>
        <p:nvSpPr>
          <p:cNvPr id="3" name="Symbol zastępczy zawartości 2"/>
          <p:cNvSpPr>
            <a:spLocks noGrp="1"/>
          </p:cNvSpPr>
          <p:nvPr>
            <p:ph idx="1"/>
          </p:nvPr>
        </p:nvSpPr>
        <p:spPr/>
        <p:txBody>
          <a:bodyPr/>
          <a:lstStyle/>
          <a:p>
            <a:pPr marL="0" indent="0">
              <a:buNone/>
            </a:pPr>
            <a:r>
              <a:rPr lang="pl-PL" dirty="0">
                <a:solidFill>
                  <a:srgbClr val="FF0000"/>
                </a:solidFill>
                <a:latin typeface="Baskerville Old Face" panose="02020602080505020303" pitchFamily="18" charset="0"/>
              </a:rPr>
              <a:t>Witajcie Drodzy Gimnazjaliści!</a:t>
            </a:r>
          </a:p>
          <a:p>
            <a:pPr marL="0" indent="0">
              <a:buNone/>
            </a:pPr>
            <a:r>
              <a:rPr lang="pl-PL" dirty="0">
                <a:solidFill>
                  <a:srgbClr val="FF0000"/>
                </a:solidFill>
                <a:latin typeface="Baskerville Old Face" panose="02020602080505020303" pitchFamily="18" charset="0"/>
              </a:rPr>
              <a:t>Czy lubicie podróżować? Oderwać się na kilka dni od szkoły, nauki, codziennych obowiązków? Zapewne nieraz byliście już na wycieczce szkolnej. Ale czy zajmowaliście się kiedyś organizacją wycieczki? Czy zastanawialiście się kiedyś, ile czynności trzeba wykonać wcześniej? Ile spraw załatwić?</a:t>
            </a:r>
          </a:p>
          <a:p>
            <a:pPr marL="0" indent="0">
              <a:buNone/>
            </a:pPr>
            <a:r>
              <a:rPr lang="pl-PL" dirty="0">
                <a:solidFill>
                  <a:srgbClr val="FF0000"/>
                </a:solidFill>
                <a:latin typeface="Baskerville Old Face" panose="02020602080505020303" pitchFamily="18" charset="0"/>
              </a:rPr>
              <a:t>Dzisiaj chcę Wam zaproponować, abyście sami spróbowali przygotować plan i kosztorys ( plan wydatków) wycieczki szkolnej. Może będzie to dla Was coś zupełnie nowego. Początki mogą być trudne, ale warto spróbować, bo ta umiejętność planowania, przewidywania bardzo przydaje się w życiu.</a:t>
            </a:r>
          </a:p>
          <a:p>
            <a:pPr marL="0" indent="0">
              <a:buNone/>
            </a:pPr>
            <a:r>
              <a:rPr lang="pl-PL" dirty="0">
                <a:solidFill>
                  <a:srgbClr val="FF0000"/>
                </a:solidFill>
                <a:latin typeface="Baskerville Old Face" panose="02020602080505020303" pitchFamily="18" charset="0"/>
              </a:rPr>
              <a:t>A satysfakcja z wycieczki, którą sami przygotujecie, będzie gwarantowana.</a:t>
            </a:r>
          </a:p>
          <a:p>
            <a:pPr marL="0" indent="0">
              <a:buNone/>
            </a:pPr>
            <a:r>
              <a:rPr lang="pl-PL" dirty="0">
                <a:solidFill>
                  <a:srgbClr val="FF0000"/>
                </a:solidFill>
                <a:latin typeface="Baskerville Old Face" panose="02020602080505020303" pitchFamily="18" charset="0"/>
              </a:rPr>
              <a:t>Powodzenia</a:t>
            </a:r>
            <a:r>
              <a:rPr lang="pl-PL" dirty="0">
                <a:solidFill>
                  <a:srgbClr val="FF0000"/>
                </a:solidFill>
                <a:latin typeface="Baskerville Old Face" panose="02020602080505020303" pitchFamily="18" charset="0"/>
                <a:sym typeface="Wingdings" panose="05000000000000000000" pitchFamily="2" charset="2"/>
              </a:rPr>
              <a:t></a:t>
            </a:r>
            <a:endParaRPr lang="pl-PL" dirty="0">
              <a:solidFill>
                <a:srgbClr val="FF0000"/>
              </a:solidFill>
              <a:latin typeface="Baskerville Old Face" panose="02020602080505020303" pitchFamily="18" charset="0"/>
            </a:endParaRPr>
          </a:p>
        </p:txBody>
      </p:sp>
      <p:pic>
        <p:nvPicPr>
          <p:cNvPr id="5" name="Grafika 4" descr="Monety"/>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3677" y="307173"/>
            <a:ext cx="914400" cy="914400"/>
          </a:xfrm>
          <a:prstGeom prst="rect">
            <a:avLst/>
          </a:prstGeom>
        </p:spPr>
      </p:pic>
      <p:pic>
        <p:nvPicPr>
          <p:cNvPr id="7" name="Grafika 6" descr="Stope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05281" y="267887"/>
            <a:ext cx="914400" cy="914400"/>
          </a:xfrm>
          <a:prstGeom prst="rect">
            <a:avLst/>
          </a:prstGeom>
        </p:spPr>
      </p:pic>
      <p:pic>
        <p:nvPicPr>
          <p:cNvPr id="9" name="Grafika 8" descr="Widelec i nóż"/>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054604" y="0"/>
            <a:ext cx="914400" cy="914400"/>
          </a:xfrm>
          <a:prstGeom prst="rect">
            <a:avLst/>
          </a:prstGeom>
        </p:spPr>
      </p:pic>
    </p:spTree>
    <p:extLst>
      <p:ext uri="{BB962C8B-B14F-4D97-AF65-F5344CB8AC3E}">
        <p14:creationId xmlns:p14="http://schemas.microsoft.com/office/powerpoint/2010/main" val="1975658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Sukienka, Edukacja, Stos, Czerwony, Kobieta, Blask">
            <a:extLst>
              <a:ext uri="{FF2B5EF4-FFF2-40B4-BE49-F238E27FC236}">
                <a16:creationId xmlns:a16="http://schemas.microsoft.com/office/drawing/2014/main" xmlns="" id="{E6E442FF-91A9-4691-B13E-EAF237D35F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944" r="5450" b="-3"/>
          <a:stretch/>
        </p:blipFill>
        <p:spPr bwMode="auto">
          <a:xfrm>
            <a:off x="783573" y="2502976"/>
            <a:ext cx="2755693" cy="413742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4006626" y="2550152"/>
            <a:ext cx="6832600" cy="1293028"/>
          </a:xfrm>
        </p:spPr>
        <p:txBody>
          <a:bodyPr>
            <a:normAutofit/>
          </a:bodyPr>
          <a:lstStyle/>
          <a:p>
            <a:pPr algn="ctr"/>
            <a:r>
              <a:rPr lang="pl-PL" sz="3500" dirty="0">
                <a:solidFill>
                  <a:schemeClr val="bg1"/>
                </a:solidFill>
              </a:rPr>
              <a:t>PORADNIK DLA NAUCZYCIELA</a:t>
            </a:r>
          </a:p>
        </p:txBody>
      </p:sp>
      <p:sp>
        <p:nvSpPr>
          <p:cNvPr id="3" name="Symbol zastępczy zawartości 2"/>
          <p:cNvSpPr>
            <a:spLocks noGrp="1"/>
          </p:cNvSpPr>
          <p:nvPr>
            <p:ph idx="1"/>
          </p:nvPr>
        </p:nvSpPr>
        <p:spPr>
          <a:xfrm>
            <a:off x="3295291" y="3754463"/>
            <a:ext cx="7759088" cy="2502977"/>
          </a:xfrm>
        </p:spPr>
        <p:txBody>
          <a:bodyPr>
            <a:normAutofit/>
          </a:bodyPr>
          <a:lstStyle/>
          <a:p>
            <a:pPr lvl="0">
              <a:spcBef>
                <a:spcPts val="475"/>
              </a:spcBef>
              <a:spcAft>
                <a:spcPts val="600"/>
              </a:spcAft>
            </a:pPr>
            <a:r>
              <a:rPr lang="pl-PL" sz="1800" dirty="0">
                <a:solidFill>
                  <a:schemeClr val="bg1"/>
                </a:solidFill>
                <a:latin typeface="Trebuchet MS" pitchFamily="34"/>
              </a:rPr>
              <a:t>Czas na realizację projektu powinien być dostosowany do możliwości uczniów. Nie jest </a:t>
            </a:r>
            <a:br>
              <a:rPr lang="pl-PL" sz="1800" dirty="0">
                <a:solidFill>
                  <a:schemeClr val="bg1"/>
                </a:solidFill>
                <a:latin typeface="Trebuchet MS" pitchFamily="34"/>
              </a:rPr>
            </a:br>
            <a:r>
              <a:rPr lang="pl-PL" sz="1800" dirty="0">
                <a:solidFill>
                  <a:schemeClr val="bg1"/>
                </a:solidFill>
                <a:latin typeface="Trebuchet MS" pitchFamily="34"/>
              </a:rPr>
              <a:t>z góry narzucony.</a:t>
            </a:r>
          </a:p>
          <a:p>
            <a:pPr lvl="0">
              <a:spcBef>
                <a:spcPts val="475"/>
              </a:spcBef>
              <a:spcAft>
                <a:spcPts val="600"/>
              </a:spcAft>
            </a:pPr>
            <a:r>
              <a:rPr lang="pl-PL" sz="1800" dirty="0">
                <a:solidFill>
                  <a:schemeClr val="bg1"/>
                </a:solidFill>
                <a:latin typeface="Trebuchet MS" pitchFamily="34"/>
              </a:rPr>
              <a:t> Można też wprowadzić anonimową ocenę zaprezentowanej pracy danej grupy przez uczniów z innych grup.</a:t>
            </a:r>
          </a:p>
          <a:p>
            <a:pPr lvl="0">
              <a:spcBef>
                <a:spcPts val="475"/>
              </a:spcBef>
              <a:spcAft>
                <a:spcPts val="600"/>
              </a:spcAft>
            </a:pPr>
            <a:r>
              <a:rPr lang="pl-PL" sz="1800" dirty="0">
                <a:solidFill>
                  <a:schemeClr val="bg1"/>
                </a:solidFill>
                <a:latin typeface="Trebuchet MS" pitchFamily="34"/>
              </a:rPr>
              <a:t> Prezentacje mogą posłużyć jako materiały dydaktyczne na lekcje informatyki lub lekcje wychowawcze.</a:t>
            </a:r>
          </a:p>
          <a:p>
            <a:endParaRPr lang="pl-PL" dirty="0"/>
          </a:p>
        </p:txBody>
      </p:sp>
      <p:pic>
        <p:nvPicPr>
          <p:cNvPr id="5" name="Obraz 4">
            <a:extLst>
              <a:ext uri="{FF2B5EF4-FFF2-40B4-BE49-F238E27FC236}">
                <a16:creationId xmlns:a16="http://schemas.microsoft.com/office/drawing/2014/main" xmlns="" id="{C4F78B79-A5B9-43F3-9CAE-83D05CB850C6}"/>
              </a:ext>
            </a:extLst>
          </p:cNvPr>
          <p:cNvPicPr>
            <a:picLocks noChangeAspect="1"/>
          </p:cNvPicPr>
          <p:nvPr/>
        </p:nvPicPr>
        <p:blipFill>
          <a:blip r:embed="rId3"/>
          <a:stretch>
            <a:fillRect/>
          </a:stretch>
        </p:blipFill>
        <p:spPr>
          <a:xfrm>
            <a:off x="0" y="0"/>
            <a:ext cx="12192000" cy="2502976"/>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1828"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38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aca Zespołowa, Zespół, Bieg, Deska">
            <a:extLst>
              <a:ext uri="{FF2B5EF4-FFF2-40B4-BE49-F238E27FC236}">
                <a16:creationId xmlns:a16="http://schemas.microsoft.com/office/drawing/2014/main" xmlns="" id="{D38EB0E0-D72F-4930-9533-CC681F6C5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65" r="14548" b="3"/>
          <a:stretch/>
        </p:blipFill>
        <p:spPr bwMode="auto">
          <a:xfrm>
            <a:off x="6985000" y="2501159"/>
            <a:ext cx="4521200" cy="341092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2895600" y="764373"/>
            <a:ext cx="8610600" cy="1293028"/>
          </a:xfrm>
        </p:spPr>
        <p:txBody>
          <a:bodyPr>
            <a:normAutofit/>
          </a:bodyPr>
          <a:lstStyle/>
          <a:p>
            <a:r>
              <a:rPr lang="pl-PL"/>
              <a:t>zadanie</a:t>
            </a:r>
          </a:p>
        </p:txBody>
      </p:sp>
      <p:sp>
        <p:nvSpPr>
          <p:cNvPr id="3" name="Symbol zastępczy zawartości 2"/>
          <p:cNvSpPr>
            <a:spLocks noGrp="1"/>
          </p:cNvSpPr>
          <p:nvPr>
            <p:ph idx="1"/>
          </p:nvPr>
        </p:nvSpPr>
        <p:spPr>
          <a:xfrm>
            <a:off x="677333" y="2194560"/>
            <a:ext cx="5816600" cy="4024125"/>
          </a:xfrm>
        </p:spPr>
        <p:txBody>
          <a:bodyPr>
            <a:normAutofit/>
          </a:bodyPr>
          <a:lstStyle/>
          <a:p>
            <a:r>
              <a:rPr lang="pl-PL" sz="1700" b="1">
                <a:latin typeface="Baskerville Old Face" panose="02020602080505020303" pitchFamily="18" charset="0"/>
              </a:rPr>
              <a:t>Będziecie pracować w </a:t>
            </a:r>
            <a:r>
              <a:rPr lang="pl-PL" sz="1700" b="1" kern="1200">
                <a:latin typeface="Baskerville Old Face" panose="02020602080505020303" pitchFamily="18" charset="0"/>
                <a:ea typeface="+mn-ea"/>
                <a:cs typeface="+mn-cs"/>
              </a:rPr>
              <a:t>2</a:t>
            </a:r>
            <a:r>
              <a:rPr lang="pl-PL" sz="1700" b="1">
                <a:latin typeface="Baskerville Old Face" panose="02020602080505020303" pitchFamily="18" charset="0"/>
              </a:rPr>
              <a:t> grupach.</a:t>
            </a:r>
          </a:p>
          <a:p>
            <a:r>
              <a:rPr lang="pl-PL" sz="1700" b="1">
                <a:latin typeface="Baskerville Old Face" panose="02020602080505020303" pitchFamily="18" charset="0"/>
              </a:rPr>
              <a:t> Każda grupa będzie wykonywać to samo zadanie. </a:t>
            </a:r>
          </a:p>
          <a:p>
            <a:r>
              <a:rPr lang="pl-PL" sz="1700" b="1">
                <a:latin typeface="Baskerville Old Face" panose="02020602080505020303" pitchFamily="18" charset="0"/>
              </a:rPr>
              <a:t>Na końcu każda grupa zaprezentuje swój plan wycieczki całej klasie.</a:t>
            </a:r>
          </a:p>
          <a:p>
            <a:r>
              <a:rPr lang="pl-PL" sz="1700" b="1">
                <a:latin typeface="Baskerville Old Face" panose="02020602080505020303" pitchFamily="18" charset="0"/>
              </a:rPr>
              <a:t>Na końcu będziecie też  mogli porównać Wasze plany wycieczki i zobaczyć, co ciekawego, innego proponują Wasi koledzy z drugiej grupy. </a:t>
            </a:r>
          </a:p>
          <a:p>
            <a:r>
              <a:rPr lang="pl-PL" sz="1700" b="1">
                <a:latin typeface="Baskerville Old Face" panose="02020602080505020303" pitchFamily="18" charset="0"/>
              </a:rPr>
              <a:t>Wasz plan wycieczki powinien mieć formę prezentacji Power Point.</a:t>
            </a:r>
          </a:p>
          <a:p>
            <a:r>
              <a:rPr lang="pl-PL" sz="1700" b="1">
                <a:latin typeface="Baskerville Old Face" panose="02020602080505020303" pitchFamily="18" charset="0"/>
              </a:rPr>
              <a:t>Niektóre informacje będziecie czerpać z życia, z Waszego dotychczasowego doświadczenia, inne ze stron internetowych – potrzebne linki są na stronie Źródła tego projektu.</a:t>
            </a:r>
          </a:p>
          <a:p>
            <a:pPr marL="457200" indent="-457200">
              <a:buFont typeface="+mj-lt"/>
              <a:buAutoNum type="arabicPeriod"/>
            </a:pPr>
            <a:endParaRPr lang="pl-PL" sz="1700">
              <a:latin typeface="Baskerville Old Face" panose="02020602080505020303" pitchFamily="18" charset="0"/>
            </a:endParaRPr>
          </a:p>
        </p:txBody>
      </p:sp>
    </p:spTree>
    <p:extLst>
      <p:ext uri="{BB962C8B-B14F-4D97-AF65-F5344CB8AC3E}">
        <p14:creationId xmlns:p14="http://schemas.microsoft.com/office/powerpoint/2010/main" val="2612411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alendarz, New Year'S Day, Sylwester">
            <a:extLst>
              <a:ext uri="{FF2B5EF4-FFF2-40B4-BE49-F238E27FC236}">
                <a16:creationId xmlns:a16="http://schemas.microsoft.com/office/drawing/2014/main" xmlns="" id="{AFCBA460-1001-4696-8D18-D12171467B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3" b="2"/>
          <a:stretch/>
        </p:blipFill>
        <p:spPr bwMode="auto">
          <a:xfrm>
            <a:off x="6985000" y="2501159"/>
            <a:ext cx="4521200" cy="341092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2895600" y="764373"/>
            <a:ext cx="8610600" cy="1293028"/>
          </a:xfrm>
        </p:spPr>
        <p:txBody>
          <a:bodyPr>
            <a:normAutofit/>
          </a:bodyPr>
          <a:lstStyle/>
          <a:p>
            <a:r>
              <a:rPr lang="pl-PL" dirty="0"/>
              <a:t>Proces – i  ZAJĘCIA</a:t>
            </a:r>
            <a:endParaRPr lang="pl-PL"/>
          </a:p>
        </p:txBody>
      </p:sp>
      <p:sp>
        <p:nvSpPr>
          <p:cNvPr id="3" name="Symbol zastępczy zawartości 2"/>
          <p:cNvSpPr>
            <a:spLocks noGrp="1"/>
          </p:cNvSpPr>
          <p:nvPr>
            <p:ph idx="1"/>
          </p:nvPr>
        </p:nvSpPr>
        <p:spPr>
          <a:xfrm>
            <a:off x="677333" y="2194560"/>
            <a:ext cx="5816600" cy="4024125"/>
          </a:xfrm>
        </p:spPr>
        <p:txBody>
          <a:bodyPr vert="horz" lIns="91440" tIns="45720" rIns="91440" bIns="45720" rtlCol="0">
            <a:normAutofit/>
          </a:bodyPr>
          <a:lstStyle/>
          <a:p>
            <a:pPr marL="0" indent="0">
              <a:buNone/>
            </a:pPr>
            <a:r>
              <a:rPr lang="pl-PL" sz="1700" b="1">
                <a:latin typeface="Baskerville Old Face" panose="02020602080505020303" pitchFamily="18" charset="0"/>
              </a:rPr>
              <a:t>Waszym zadaniem będzie kolejno:</a:t>
            </a:r>
            <a:endParaRPr lang="en-US" sz="1700" b="1">
              <a:latin typeface="Baskerville Old Face" panose="02020602080505020303" pitchFamily="18" charset="0"/>
            </a:endParaRPr>
          </a:p>
          <a:p>
            <a:pPr marL="0" indent="0">
              <a:buNone/>
            </a:pPr>
            <a:endParaRPr lang="pl-PL" sz="1700">
              <a:latin typeface="Baskerville Old Face" panose="02020602080505020303" pitchFamily="18" charset="0"/>
            </a:endParaRPr>
          </a:p>
          <a:p>
            <a:pPr marL="457200" indent="-457200">
              <a:buFont typeface="+mj-lt"/>
              <a:buAutoNum type="arabicPeriod"/>
            </a:pPr>
            <a:r>
              <a:rPr lang="pl-PL" sz="1700">
                <a:latin typeface="Baskerville Old Face" panose="02020602080505020303" pitchFamily="18" charset="0"/>
              </a:rPr>
              <a:t>Wybrać termin wycieczki.</a:t>
            </a:r>
          </a:p>
          <a:p>
            <a:pPr marL="457200" indent="-457200">
              <a:buFont typeface="+mj-lt"/>
              <a:buAutoNum type="arabicPeriod"/>
            </a:pPr>
            <a:r>
              <a:rPr lang="pl-PL" sz="1700">
                <a:latin typeface="Baskerville Old Face" panose="02020602080505020303" pitchFamily="18" charset="0"/>
              </a:rPr>
              <a:t>Określić jak długo wycieczka będzie trwała.</a:t>
            </a:r>
          </a:p>
          <a:p>
            <a:pPr marL="457200" indent="-457200">
              <a:buFont typeface="+mj-lt"/>
              <a:buAutoNum type="arabicPeriod"/>
            </a:pPr>
            <a:r>
              <a:rPr lang="pl-PL" sz="1700">
                <a:latin typeface="Baskerville Old Face" panose="02020602080505020303" pitchFamily="18" charset="0"/>
              </a:rPr>
              <a:t>Wybrać miejsce Waszego noclegu i wyżywienia.</a:t>
            </a:r>
          </a:p>
          <a:p>
            <a:pPr marL="457200" indent="-457200">
              <a:buFont typeface="+mj-lt"/>
              <a:buAutoNum type="arabicPeriod"/>
            </a:pPr>
            <a:r>
              <a:rPr lang="pl-PL" sz="1700">
                <a:latin typeface="Baskerville Old Face" panose="02020602080505020303" pitchFamily="18" charset="0"/>
              </a:rPr>
              <a:t>Wybrać miejsca (zabytki), które zechcecie zobaczyć w Krakowie</a:t>
            </a:r>
            <a:br>
              <a:rPr lang="pl-PL" sz="1700">
                <a:latin typeface="Baskerville Old Face" panose="02020602080505020303" pitchFamily="18" charset="0"/>
              </a:rPr>
            </a:br>
            <a:r>
              <a:rPr lang="pl-PL" sz="1700">
                <a:latin typeface="Baskerville Old Face" panose="02020602080505020303" pitchFamily="18" charset="0"/>
              </a:rPr>
              <a:t> i okolicy. </a:t>
            </a:r>
          </a:p>
          <a:p>
            <a:pPr marL="457200" indent="-457200">
              <a:buFont typeface="+mj-lt"/>
              <a:buAutoNum type="arabicPeriod"/>
            </a:pPr>
            <a:r>
              <a:rPr lang="pl-PL" sz="1700">
                <a:latin typeface="Baskerville Old Face" panose="02020602080505020303" pitchFamily="18" charset="0"/>
              </a:rPr>
              <a:t>Przygotować podstawowe informacje o zabytkach i zapoznać się z nimi, jako wprowadzenie do zwiedzania.</a:t>
            </a:r>
          </a:p>
          <a:p>
            <a:pPr marL="457200" indent="-457200">
              <a:buFont typeface="+mj-lt"/>
              <a:buAutoNum type="arabicPeriod"/>
            </a:pPr>
            <a:r>
              <a:rPr lang="pl-PL" sz="1700">
                <a:latin typeface="Baskerville Old Face" panose="02020602080505020303" pitchFamily="18" charset="0"/>
              </a:rPr>
              <a:t>Zorganizować przewodnika – jeżeli się zdecydujecie na przewodnika.</a:t>
            </a:r>
          </a:p>
          <a:p>
            <a:endParaRPr lang="pl-PL" sz="1700"/>
          </a:p>
        </p:txBody>
      </p:sp>
    </p:spTree>
    <p:extLst>
      <p:ext uri="{BB962C8B-B14F-4D97-AF65-F5344CB8AC3E}">
        <p14:creationId xmlns:p14="http://schemas.microsoft.com/office/powerpoint/2010/main" val="1949562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descr="Obraz zawierający wewnątrz, siedzi&#10;&#10;Opis wygenerowany przy wysokim poziomie pewności"/>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r="50000"/>
          <a:stretch/>
        </p:blipFill>
        <p:spPr>
          <a:xfrm>
            <a:off x="0" y="0"/>
            <a:ext cx="6096000" cy="1441450"/>
          </a:xfrm>
          <a:prstGeom prst="rect">
            <a:avLst/>
          </a:prstGeom>
        </p:spPr>
      </p:pic>
      <p:pic>
        <p:nvPicPr>
          <p:cNvPr id="4104" name="Picture 8" descr="Streszczenie, Plama, Brytanii, British">
            <a:extLst>
              <a:ext uri="{FF2B5EF4-FFF2-40B4-BE49-F238E27FC236}">
                <a16:creationId xmlns:a16="http://schemas.microsoft.com/office/drawing/2014/main" xmlns="" id="{10428DE1-1F1D-42B4-8D2E-97A0D1182A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05" r="28532" b="-1"/>
          <a:stretch/>
        </p:blipFill>
        <p:spPr bwMode="auto">
          <a:xfrm>
            <a:off x="6417734" y="10"/>
            <a:ext cx="3270176" cy="393348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Kraków, Polska, Europa, Rzeźba, Głowa">
            <a:extLst>
              <a:ext uri="{FF2B5EF4-FFF2-40B4-BE49-F238E27FC236}">
                <a16:creationId xmlns:a16="http://schemas.microsoft.com/office/drawing/2014/main" xmlns="" id="{E10B4B00-4160-4A3B-81D9-E368B18216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98" r="2" b="14209"/>
          <a:stretch/>
        </p:blipFill>
        <p:spPr bwMode="auto">
          <a:xfrm>
            <a:off x="6417734" y="4019723"/>
            <a:ext cx="5774266" cy="28382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image.shutterstock.com/display_pic_with_logo/1172675/179479142/stock-photo-boy-has-into-pool-after-going-down-water-slide-during-summer-179479142.jpg">
            <a:extLst>
              <a:ext uri="{FF2B5EF4-FFF2-40B4-BE49-F238E27FC236}">
                <a16:creationId xmlns:a16="http://schemas.microsoft.com/office/drawing/2014/main" xmlns="" id="{684BF220-02CA-4A44-8E60-DBEB5CF303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047" r="19542" b="-5"/>
          <a:stretch/>
        </p:blipFill>
        <p:spPr bwMode="auto">
          <a:xfrm>
            <a:off x="9782174" y="10"/>
            <a:ext cx="2409826" cy="25382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raków, Polska, Ptak Wodny, Woda, Natura">
            <a:extLst>
              <a:ext uri="{FF2B5EF4-FFF2-40B4-BE49-F238E27FC236}">
                <a16:creationId xmlns:a16="http://schemas.microsoft.com/office/drawing/2014/main" xmlns="" id="{C2ECC1C6-EC2A-42EA-89C8-40B9A229339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4867" r="3" b="24394"/>
          <a:stretch/>
        </p:blipFill>
        <p:spPr bwMode="auto">
          <a:xfrm>
            <a:off x="9782173" y="2624474"/>
            <a:ext cx="2409827" cy="1309023"/>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619760" y="764373"/>
            <a:ext cx="5450152" cy="1293028"/>
          </a:xfrm>
        </p:spPr>
        <p:txBody>
          <a:bodyPr>
            <a:normAutofit/>
          </a:bodyPr>
          <a:lstStyle/>
          <a:p>
            <a:r>
              <a:rPr lang="pl-PL" sz="3200" dirty="0"/>
              <a:t>Proces – II  i iii zajęcia</a:t>
            </a:r>
            <a:endParaRPr lang="pl-PL" sz="3200"/>
          </a:p>
        </p:txBody>
      </p:sp>
      <p:sp>
        <p:nvSpPr>
          <p:cNvPr id="3" name="Symbol zastępczy zawartości 2"/>
          <p:cNvSpPr>
            <a:spLocks noGrp="1"/>
          </p:cNvSpPr>
          <p:nvPr>
            <p:ph idx="1"/>
          </p:nvPr>
        </p:nvSpPr>
        <p:spPr>
          <a:xfrm>
            <a:off x="619760" y="2194560"/>
            <a:ext cx="5450152" cy="4024125"/>
          </a:xfrm>
        </p:spPr>
        <p:txBody>
          <a:bodyPr>
            <a:normAutofit/>
          </a:bodyPr>
          <a:lstStyle/>
          <a:p>
            <a:pPr marL="0" indent="0">
              <a:buNone/>
            </a:pPr>
            <a:r>
              <a:rPr lang="pl-PL" sz="1500">
                <a:latin typeface="Baskerville Old Face" panose="02020602080505020303" pitchFamily="18" charset="0"/>
              </a:rPr>
              <a:t>7. Wybrać miejsca sportu lub rekreacji, które zechcecie odwiedzić.</a:t>
            </a:r>
          </a:p>
          <a:p>
            <a:pPr marL="0" indent="0">
              <a:buNone/>
            </a:pPr>
            <a:r>
              <a:rPr lang="pl-PL" sz="1500">
                <a:latin typeface="Baskerville Old Face" panose="02020602080505020303" pitchFamily="18" charset="0"/>
              </a:rPr>
              <a:t>8. Wybrać instytucje kulturalne, z których zechcecie skorzystać.</a:t>
            </a:r>
          </a:p>
          <a:p>
            <a:pPr marL="0" indent="0">
              <a:buNone/>
            </a:pPr>
            <a:r>
              <a:rPr lang="pl-PL" sz="1500">
                <a:latin typeface="Baskerville Old Face" panose="02020602080505020303" pitchFamily="18" charset="0"/>
              </a:rPr>
              <a:t>9. Wybrać środek transportu najbardziej optymalny dla Was.</a:t>
            </a:r>
          </a:p>
          <a:p>
            <a:pPr marL="0" indent="0">
              <a:buNone/>
            </a:pPr>
            <a:r>
              <a:rPr lang="pl-PL" sz="1500">
                <a:latin typeface="Baskerville Old Face" panose="02020602080505020303" pitchFamily="18" charset="0"/>
              </a:rPr>
              <a:t>10. Zrobić kosztorys - plan wydatków związanych z wycieczką (gdy zna się koszty wycieczki, wtedy łatwiej zdecydować </a:t>
            </a:r>
            <a:br>
              <a:rPr lang="pl-PL" sz="1500">
                <a:latin typeface="Baskerville Old Face" panose="02020602080505020303" pitchFamily="18" charset="0"/>
              </a:rPr>
            </a:br>
            <a:r>
              <a:rPr lang="pl-PL" sz="1500">
                <a:latin typeface="Baskerville Old Face" panose="02020602080505020303" pitchFamily="18" charset="0"/>
              </a:rPr>
              <a:t>o uczestnictwie).</a:t>
            </a:r>
          </a:p>
          <a:p>
            <a:pPr marL="0" indent="0">
              <a:buNone/>
            </a:pPr>
            <a:r>
              <a:rPr lang="pl-PL" sz="1500">
                <a:latin typeface="Baskerville Old Face" panose="02020602080505020303" pitchFamily="18" charset="0"/>
              </a:rPr>
              <a:t>11. Zrobić listę uczestników.</a:t>
            </a:r>
          </a:p>
          <a:p>
            <a:pPr marL="0" indent="0">
              <a:buNone/>
            </a:pPr>
            <a:r>
              <a:rPr lang="pl-PL" sz="1500">
                <a:latin typeface="Baskerville Old Face" panose="02020602080505020303" pitchFamily="18" charset="0"/>
              </a:rPr>
              <a:t>12. Zrobić listę ważnych rzeczy, które każdy powinien zabrać ze sobą.</a:t>
            </a:r>
          </a:p>
          <a:p>
            <a:pPr marL="0" indent="0">
              <a:buNone/>
            </a:pPr>
            <a:r>
              <a:rPr lang="pl-PL" sz="1500">
                <a:latin typeface="Baskerville Old Face" panose="02020602080505020303" pitchFamily="18" charset="0"/>
              </a:rPr>
              <a:t>13. Zrobić plan wycieczki. </a:t>
            </a:r>
          </a:p>
          <a:p>
            <a:pPr marL="0" indent="0">
              <a:buNone/>
            </a:pPr>
            <a:r>
              <a:rPr lang="pl-PL" sz="1500">
                <a:latin typeface="Baskerville Old Face" panose="02020602080505020303" pitchFamily="18" charset="0"/>
              </a:rPr>
              <a:t>14. Zatroszczyć się o opiekunów Waszej wycieczki </a:t>
            </a:r>
            <a:br>
              <a:rPr lang="pl-PL" sz="1500">
                <a:latin typeface="Baskerville Old Face" panose="02020602080505020303" pitchFamily="18" charset="0"/>
              </a:rPr>
            </a:br>
            <a:r>
              <a:rPr lang="pl-PL" sz="1500">
                <a:latin typeface="Baskerville Old Face" panose="02020602080505020303" pitchFamily="18" charset="0"/>
              </a:rPr>
              <a:t>( nauczyciele, rodzice).</a:t>
            </a:r>
          </a:p>
          <a:p>
            <a:pPr marL="0" indent="0">
              <a:buNone/>
            </a:pPr>
            <a:endParaRPr lang="pl-PL" sz="1500">
              <a:latin typeface="Baskerville Old Face" panose="02020602080505020303" pitchFamily="18" charset="0"/>
            </a:endParaRPr>
          </a:p>
          <a:p>
            <a:endParaRPr lang="pl-PL" sz="1500"/>
          </a:p>
        </p:txBody>
      </p:sp>
    </p:spTree>
    <p:extLst>
      <p:ext uri="{BB962C8B-B14F-4D97-AF65-F5344CB8AC3E}">
        <p14:creationId xmlns:p14="http://schemas.microsoft.com/office/powerpoint/2010/main" val="522211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descr="Obraz zawierający wewnątrz, siedzi&#10;&#10;Opis wygenerowany przy wysokim poziomie pewności"/>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7" name="Obraz 6"/>
          <p:cNvPicPr>
            <a:picLocks noChangeAspect="1"/>
          </p:cNvPicPr>
          <p:nvPr/>
        </p:nvPicPr>
        <p:blipFill rotWithShape="1">
          <a:blip r:embed="rId3"/>
          <a:srcRect l="38253" r="29425" b="-2"/>
          <a:stretch/>
        </p:blipFill>
        <p:spPr>
          <a:xfrm>
            <a:off x="5349607" y="746125"/>
            <a:ext cx="3314451" cy="3358380"/>
          </a:xfrm>
          <a:prstGeom prst="rect">
            <a:avLst/>
          </a:prstGeom>
        </p:spPr>
      </p:pic>
      <p:pic>
        <p:nvPicPr>
          <p:cNvPr id="5122" name="Picture 2" descr="Prezentacja, Plik, Miniatura, Ikona">
            <a:extLst>
              <a:ext uri="{FF2B5EF4-FFF2-40B4-BE49-F238E27FC236}">
                <a16:creationId xmlns:a16="http://schemas.microsoft.com/office/drawing/2014/main" xmlns="" id="{8BA6267D-294A-42C6-A06A-71E16EB742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82" r="12525"/>
          <a:stretch/>
        </p:blipFill>
        <p:spPr bwMode="auto">
          <a:xfrm>
            <a:off x="8810817" y="2822889"/>
            <a:ext cx="2695383" cy="3532955"/>
          </a:xfrm>
          <a:prstGeom prst="rect">
            <a:avLst/>
          </a:prstGeom>
          <a:noFill/>
          <a:extLst>
            <a:ext uri="{909E8E84-426E-40DD-AFC4-6F175D3DCCD1}">
              <a14:hiddenFill xmlns:a14="http://schemas.microsoft.com/office/drawing/2010/main">
                <a:solidFill>
                  <a:srgbClr val="FFFFFF"/>
                </a:solidFill>
              </a14:hiddenFill>
            </a:ext>
          </a:extLst>
        </p:spPr>
      </p:pic>
      <p:sp>
        <p:nvSpPr>
          <p:cNvPr id="75" name="Round Single Corner 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6241840" y="4259603"/>
            <a:ext cx="2417253" cy="1840846"/>
          </a:xfrm>
          <a:prstGeom prst="round1Rect">
            <a:avLst>
              <a:gd name="adj" fmla="val 11295"/>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Single Corner 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10817" y="1002026"/>
            <a:ext cx="2309217" cy="1684338"/>
          </a:xfrm>
          <a:prstGeom prst="round1Rect">
            <a:avLst>
              <a:gd name="adj" fmla="val 11295"/>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85799" y="764373"/>
            <a:ext cx="4124396" cy="1600200"/>
          </a:xfrm>
        </p:spPr>
        <p:txBody>
          <a:bodyPr anchor="b">
            <a:normAutofit/>
          </a:bodyPr>
          <a:lstStyle/>
          <a:p>
            <a:pPr algn="l"/>
            <a:r>
              <a:rPr lang="pl-PL" sz="3200"/>
              <a:t>proces</a:t>
            </a:r>
          </a:p>
        </p:txBody>
      </p:sp>
      <p:sp>
        <p:nvSpPr>
          <p:cNvPr id="3" name="Symbol zastępczy zawartości 2"/>
          <p:cNvSpPr>
            <a:spLocks noGrp="1"/>
          </p:cNvSpPr>
          <p:nvPr>
            <p:ph idx="1"/>
          </p:nvPr>
        </p:nvSpPr>
        <p:spPr>
          <a:xfrm>
            <a:off x="685800" y="2364573"/>
            <a:ext cx="4124395" cy="3854112"/>
          </a:xfrm>
        </p:spPr>
        <p:txBody>
          <a:bodyPr>
            <a:normAutofit/>
          </a:bodyPr>
          <a:lstStyle/>
          <a:p>
            <a:pPr marL="0" indent="0">
              <a:buNone/>
            </a:pPr>
            <a:r>
              <a:rPr lang="pl-PL" sz="1200" b="1"/>
              <a:t>Pamiętajcie, co będzie ważne w Waszej pracy, co będzie oceniane przez nauczyciela:</a:t>
            </a:r>
          </a:p>
          <a:p>
            <a:pPr>
              <a:buFontTx/>
              <a:buChar char="-"/>
            </a:pPr>
            <a:r>
              <a:rPr lang="pl-PL" sz="1200"/>
              <a:t>Czy Wasza prezentacja ( zawarte w niej treści, informacje) są poprawne i pełne?</a:t>
            </a:r>
          </a:p>
          <a:p>
            <a:pPr>
              <a:buFontTx/>
              <a:buChar char="-"/>
            </a:pPr>
            <a:r>
              <a:rPr lang="pl-PL" sz="1200"/>
              <a:t>Czy ilustracje, rysunki, zdjęcia są dobrze dobrane?</a:t>
            </a:r>
          </a:p>
          <a:p>
            <a:pPr>
              <a:buFontTx/>
              <a:buChar char="-"/>
            </a:pPr>
            <a:r>
              <a:rPr lang="pl-PL" sz="1200"/>
              <a:t>Czy w sposób pełny wykorzystaliście Źródła </a:t>
            </a:r>
            <a:br>
              <a:rPr lang="pl-PL" sz="1200"/>
            </a:br>
            <a:r>
              <a:rPr lang="pl-PL" sz="1200"/>
              <a:t>( a może skorzystaliście z dodatkowych źródeł)?</a:t>
            </a:r>
          </a:p>
          <a:p>
            <a:pPr>
              <a:buFontTx/>
              <a:buChar char="-"/>
            </a:pPr>
            <a:r>
              <a:rPr lang="pl-PL" sz="1200"/>
              <a:t>Czy Wasza prezentacja jest estetyczna, ładna, ciekawa?</a:t>
            </a:r>
          </a:p>
          <a:p>
            <a:pPr>
              <a:buFontTx/>
              <a:buChar char="-"/>
            </a:pPr>
            <a:r>
              <a:rPr lang="pl-PL" sz="1200"/>
              <a:t>Czy w czasie planowania wycieczki współpracowaliście ze sobą, czy dzieliliście się zadaniami?</a:t>
            </a:r>
          </a:p>
          <a:p>
            <a:pPr>
              <a:buFontTx/>
              <a:buChar char="-"/>
            </a:pPr>
            <a:r>
              <a:rPr lang="pl-PL" sz="1200"/>
              <a:t>Czy w sposób ciekawy, poprawny zaprezentowaliście Waszą pracę?</a:t>
            </a:r>
          </a:p>
        </p:txBody>
      </p:sp>
    </p:spTree>
    <p:extLst>
      <p:ext uri="{BB962C8B-B14F-4D97-AF65-F5344CB8AC3E}">
        <p14:creationId xmlns:p14="http://schemas.microsoft.com/office/powerpoint/2010/main" val="361957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raków, Polska, Kopiec Krakusa, Historia">
            <a:extLst>
              <a:ext uri="{FF2B5EF4-FFF2-40B4-BE49-F238E27FC236}">
                <a16:creationId xmlns:a16="http://schemas.microsoft.com/office/drawing/2014/main" xmlns="" id="{0975A7D6-D9F5-4174-B673-10A6E40DD5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32" r="3877" b="2"/>
          <a:stretch/>
        </p:blipFill>
        <p:spPr bwMode="auto">
          <a:xfrm>
            <a:off x="685800" y="2501159"/>
            <a:ext cx="4521200" cy="341092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2895600" y="764373"/>
            <a:ext cx="8610600" cy="1293028"/>
          </a:xfrm>
        </p:spPr>
        <p:txBody>
          <a:bodyPr>
            <a:normAutofit/>
          </a:bodyPr>
          <a:lstStyle/>
          <a:p>
            <a:r>
              <a:rPr lang="pl-PL" dirty="0"/>
              <a:t>proces</a:t>
            </a:r>
            <a:endParaRPr lang="pl-PL"/>
          </a:p>
        </p:txBody>
      </p:sp>
      <p:sp>
        <p:nvSpPr>
          <p:cNvPr id="3" name="Symbol zastępczy zawartości 2"/>
          <p:cNvSpPr>
            <a:spLocks noGrp="1"/>
          </p:cNvSpPr>
          <p:nvPr>
            <p:ph idx="1"/>
          </p:nvPr>
        </p:nvSpPr>
        <p:spPr>
          <a:xfrm>
            <a:off x="5689600" y="1820412"/>
            <a:ext cx="5816600" cy="4398274"/>
          </a:xfrm>
        </p:spPr>
        <p:txBody>
          <a:bodyPr>
            <a:noAutofit/>
          </a:bodyPr>
          <a:lstStyle/>
          <a:p>
            <a:pPr marL="0" indent="0">
              <a:buNone/>
            </a:pPr>
            <a:r>
              <a:rPr lang="pl-PL" sz="1400" dirty="0">
                <a:latin typeface="Baskerville Old Face" panose="02020602080505020303" pitchFamily="18" charset="0"/>
              </a:rPr>
              <a:t>1. TERMIN WYCIECZKI</a:t>
            </a:r>
          </a:p>
          <a:p>
            <a:pPr marL="0" indent="0">
              <a:buNone/>
            </a:pPr>
            <a:r>
              <a:rPr lang="pl-PL" sz="1400" dirty="0">
                <a:latin typeface="Baskerville Old Face" panose="02020602080505020303" pitchFamily="18" charset="0"/>
              </a:rPr>
              <a:t>Zastanówcie się, co będzie ważne przy wyborze terminu wycieczki – np. Wasze możliwości czasowe, kalendarz szkolny,  pora roku….</a:t>
            </a:r>
          </a:p>
          <a:p>
            <a:pPr marL="0" indent="0">
              <a:buNone/>
            </a:pPr>
            <a:r>
              <a:rPr lang="pl-PL" sz="1400" dirty="0">
                <a:latin typeface="Baskerville Old Face" panose="02020602080505020303" pitchFamily="18" charset="0"/>
              </a:rPr>
              <a:t>2. CZAS TRWANIA WYCIECZKI</a:t>
            </a:r>
          </a:p>
          <a:p>
            <a:pPr marL="0" indent="0">
              <a:buNone/>
            </a:pPr>
            <a:r>
              <a:rPr lang="pl-PL" sz="1400" dirty="0">
                <a:latin typeface="Baskerville Old Face" panose="02020602080505020303" pitchFamily="18" charset="0"/>
              </a:rPr>
              <a:t>Zastanówcie się, na czym Wam naprawdę zależy, co i ile chcecie zobaczyć?</a:t>
            </a:r>
          </a:p>
          <a:p>
            <a:pPr marL="0" indent="0">
              <a:buNone/>
            </a:pPr>
            <a:r>
              <a:rPr lang="pl-PL" sz="1400" dirty="0">
                <a:latin typeface="Baskerville Old Face" panose="02020602080505020303" pitchFamily="18" charset="0"/>
              </a:rPr>
              <a:t>Czy będziecie tylko zwiedzać? </a:t>
            </a:r>
          </a:p>
          <a:p>
            <a:pPr marL="0" indent="0">
              <a:buNone/>
            </a:pPr>
            <a:r>
              <a:rPr lang="pl-PL" sz="1400" dirty="0">
                <a:latin typeface="Baskerville Old Face" panose="02020602080505020303" pitchFamily="18" charset="0"/>
              </a:rPr>
              <a:t>A może wybierzecie się przy okazji do kina lub do Aquaparku?</a:t>
            </a:r>
          </a:p>
          <a:p>
            <a:pPr marL="0" indent="0">
              <a:buNone/>
            </a:pPr>
            <a:r>
              <a:rPr lang="pl-PL" sz="1400" dirty="0">
                <a:latin typeface="Baskerville Old Face" panose="02020602080505020303" pitchFamily="18" charset="0"/>
              </a:rPr>
              <a:t>3. MIEJSCE NOCLEGU I WYŻYWIENIA</a:t>
            </a:r>
          </a:p>
          <a:p>
            <a:pPr marL="0" indent="0">
              <a:buNone/>
            </a:pPr>
            <a:r>
              <a:rPr lang="pl-PL" sz="1400" dirty="0">
                <a:latin typeface="Baskerville Old Face" panose="02020602080505020303" pitchFamily="18" charset="0"/>
              </a:rPr>
              <a:t>Chcecie mieszkać w hotelu, w schronisku młodzieżowym, a może w zaprzyjaźnionym ośrodku dla niesłyszących?</a:t>
            </a:r>
          </a:p>
          <a:p>
            <a:pPr marL="0" indent="0">
              <a:buNone/>
            </a:pPr>
            <a:r>
              <a:rPr lang="pl-PL" sz="1400" dirty="0">
                <a:latin typeface="Baskerville Old Face" panose="02020602080505020303" pitchFamily="18" charset="0"/>
              </a:rPr>
              <a:t> Musicie się dobrze zastanowić i pamiętać, że sprawę noclegów trzeba załatwiać dużo wcześniej przed terminem wycieczki.</a:t>
            </a:r>
          </a:p>
          <a:p>
            <a:pPr marL="0" indent="0">
              <a:buNone/>
            </a:pPr>
            <a:r>
              <a:rPr lang="pl-PL" sz="1400" dirty="0">
                <a:latin typeface="Baskerville Old Face" panose="02020602080505020303" pitchFamily="18" charset="0"/>
              </a:rPr>
              <a:t> Jeżeli chodzi o posiłki, to możecie jeść w restauracji, w barze, w zaprzyjaźnionej stołówce. A może będziecie kupować tylko obiady? A śniadania i kolacje przygotujecie sami. Wybór należy do Was.</a:t>
            </a:r>
          </a:p>
        </p:txBody>
      </p:sp>
    </p:spTree>
    <p:extLst>
      <p:ext uri="{BB962C8B-B14F-4D97-AF65-F5344CB8AC3E}">
        <p14:creationId xmlns:p14="http://schemas.microsoft.com/office/powerpoint/2010/main" val="3052944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aszyjnik, Frezowanie, Czerwony, Rynek">
            <a:extLst>
              <a:ext uri="{FF2B5EF4-FFF2-40B4-BE49-F238E27FC236}">
                <a16:creationId xmlns:a16="http://schemas.microsoft.com/office/drawing/2014/main" xmlns="" id="{E4351E2C-78E6-4FFD-896B-9D4DCB0357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8" r="8301" b="-3"/>
          <a:stretch/>
        </p:blipFill>
        <p:spPr bwMode="auto">
          <a:xfrm>
            <a:off x="6985000" y="2501159"/>
            <a:ext cx="4521200" cy="341092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2895600" y="764373"/>
            <a:ext cx="8610600" cy="1293028"/>
          </a:xfrm>
        </p:spPr>
        <p:txBody>
          <a:bodyPr>
            <a:normAutofit/>
          </a:bodyPr>
          <a:lstStyle/>
          <a:p>
            <a:r>
              <a:rPr lang="pl-PL"/>
              <a:t>PROCES</a:t>
            </a:r>
          </a:p>
        </p:txBody>
      </p:sp>
      <p:sp>
        <p:nvSpPr>
          <p:cNvPr id="3" name="Symbol zastępczy zawartości 2"/>
          <p:cNvSpPr>
            <a:spLocks noGrp="1"/>
          </p:cNvSpPr>
          <p:nvPr>
            <p:ph idx="1"/>
          </p:nvPr>
        </p:nvSpPr>
        <p:spPr>
          <a:xfrm>
            <a:off x="123825" y="1314450"/>
            <a:ext cx="6370108" cy="4904235"/>
          </a:xfrm>
        </p:spPr>
        <p:txBody>
          <a:bodyPr>
            <a:normAutofit/>
          </a:bodyPr>
          <a:lstStyle/>
          <a:p>
            <a:pPr marL="0" indent="0">
              <a:buNone/>
            </a:pPr>
            <a:r>
              <a:rPr lang="pl-PL" sz="1600" dirty="0">
                <a:latin typeface="Baskerville Old Face" panose="02020602080505020303" pitchFamily="18" charset="0"/>
              </a:rPr>
              <a:t>4. ZABYTKI, KTÓRE CHCECIE ZOBACZYĆ</a:t>
            </a:r>
          </a:p>
          <a:p>
            <a:pPr marL="0" indent="0">
              <a:buNone/>
            </a:pPr>
            <a:r>
              <a:rPr lang="pl-PL" sz="1600" dirty="0">
                <a:latin typeface="Baskerville Old Face" panose="02020602080505020303" pitchFamily="18" charset="0"/>
              </a:rPr>
              <a:t>Musicie wiedzieć, że w Krakowie i okolicy jest bardzo dużo miejsc, które warto zobaczyć. Przykładowe to: Zamek na Wawelu, Katedra na Wawelu, Panorama Krakowa, Smok Wawelski nad Wisłą, Kościół na Skałce, ul. Grodzka, Kościół Dominikanów, Kościół Franciszkanów, Okno Papieskie, Rynek Główny, Muzeum „Podziemia Rynku”, Mały Rynek, Kościół Mariacki ( z Ołtarzem Wita Stwosza), Ratusz, Sukiennice, Pomnik Adama Mickiewicza, Kościół św. Wojciecha, Brama Floriańska, Barbakan, Plac Matejki, Kościół św. Floriana, Kazimierz, Kopiec Kościuszki, Kopiec Piłsudskiego, Kopiec Kraka, Kopalnia Soli w Wieliczce i inne…</a:t>
            </a:r>
          </a:p>
          <a:p>
            <a:pPr marL="0" indent="0">
              <a:buNone/>
            </a:pPr>
            <a:r>
              <a:rPr lang="pl-PL" sz="1600" dirty="0">
                <a:latin typeface="Baskerville Old Face" panose="02020602080505020303" pitchFamily="18" charset="0"/>
              </a:rPr>
              <a:t>Przed Wami zadanie, aby się zdecydować na zwiedzenie wybranych zabytków.</a:t>
            </a:r>
          </a:p>
          <a:p>
            <a:pPr marL="0" indent="0">
              <a:buNone/>
            </a:pPr>
            <a:endParaRPr lang="pl-PL" sz="1600" dirty="0">
              <a:latin typeface="Baskerville Old Face" panose="02020602080505020303" pitchFamily="18" charset="0"/>
            </a:endParaRPr>
          </a:p>
          <a:p>
            <a:pPr marL="0" indent="0">
              <a:buNone/>
            </a:pPr>
            <a:r>
              <a:rPr lang="pl-PL" sz="1600" dirty="0">
                <a:latin typeface="Baskerville Old Face" panose="02020602080505020303" pitchFamily="18" charset="0"/>
              </a:rPr>
              <a:t>5. PODSTAWOWE INFORMACJE O WYBRANYCH ZABYTKACH.</a:t>
            </a:r>
          </a:p>
          <a:p>
            <a:pPr marL="0" indent="0">
              <a:buNone/>
            </a:pPr>
            <a:r>
              <a:rPr lang="pl-PL" sz="1600" dirty="0">
                <a:latin typeface="Baskerville Old Face" panose="02020602080505020303" pitchFamily="18" charset="0"/>
              </a:rPr>
              <a:t>W tej części zróbcie krótki opis wybranych zabytków. Nie zapomnijcie o fotografii. Możecie też zamieścić jakąś ciekawą historię, opowiadanie, anegdotę związaną z wybranym zabytkiem. Takie informacje sprawiają, że łatwiej zapamiętać, co to jest.</a:t>
            </a:r>
          </a:p>
          <a:p>
            <a:pPr marL="0" indent="0">
              <a:buNone/>
            </a:pPr>
            <a:endParaRPr lang="pl-PL" sz="1400" dirty="0">
              <a:latin typeface="Baskerville Old Face" panose="02020602080505020303" pitchFamily="18" charset="0"/>
            </a:endParaRPr>
          </a:p>
        </p:txBody>
      </p:sp>
    </p:spTree>
    <p:extLst>
      <p:ext uri="{BB962C8B-B14F-4D97-AF65-F5344CB8AC3E}">
        <p14:creationId xmlns:p14="http://schemas.microsoft.com/office/powerpoint/2010/main" val="240820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descr="Obraz zawierający wewnątrz, siedzi&#10;&#10;Opis wygenerowany przy wysokim poziomie pewności"/>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8196" name="Picture 4" descr="Gokart, Działanie, Fura, Motor, Prędkość">
            <a:extLst>
              <a:ext uri="{FF2B5EF4-FFF2-40B4-BE49-F238E27FC236}">
                <a16:creationId xmlns:a16="http://schemas.microsoft.com/office/drawing/2014/main" xmlns="" id="{B5E1AB07-AEC0-4043-BD7B-6D27C7F0A2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44" r="16772" b="-1"/>
          <a:stretch/>
        </p:blipFill>
        <p:spPr bwMode="auto">
          <a:xfrm>
            <a:off x="5349607" y="746125"/>
            <a:ext cx="3314451" cy="33583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Kręgle, Bocce, Rozrywka, Sportowy Kryty">
            <a:extLst>
              <a:ext uri="{FF2B5EF4-FFF2-40B4-BE49-F238E27FC236}">
                <a16:creationId xmlns:a16="http://schemas.microsoft.com/office/drawing/2014/main" xmlns="" id="{7C81B6B3-7F7F-4973-9C23-0E6DD2183C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268" r="19515" b="4"/>
          <a:stretch/>
        </p:blipFill>
        <p:spPr bwMode="auto">
          <a:xfrm>
            <a:off x="8810817" y="2822889"/>
            <a:ext cx="2695383" cy="3532955"/>
          </a:xfrm>
          <a:prstGeom prst="rect">
            <a:avLst/>
          </a:prstGeom>
          <a:noFill/>
          <a:extLst>
            <a:ext uri="{909E8E84-426E-40DD-AFC4-6F175D3DCCD1}">
              <a14:hiddenFill xmlns:a14="http://schemas.microsoft.com/office/drawing/2010/main">
                <a:solidFill>
                  <a:srgbClr val="FFFFFF"/>
                </a:solidFill>
              </a14:hiddenFill>
            </a:ext>
          </a:extLst>
        </p:spPr>
      </p:pic>
      <p:sp>
        <p:nvSpPr>
          <p:cNvPr id="77" name="Round Single Corner 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6241840" y="4259603"/>
            <a:ext cx="2417253" cy="1840846"/>
          </a:xfrm>
          <a:prstGeom prst="round1Rect">
            <a:avLst>
              <a:gd name="adj" fmla="val 11295"/>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Single Corner 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10817" y="1002026"/>
            <a:ext cx="2309217" cy="1684338"/>
          </a:xfrm>
          <a:prstGeom prst="round1Rect">
            <a:avLst>
              <a:gd name="adj" fmla="val 11295"/>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85799" y="764373"/>
            <a:ext cx="4124396" cy="1600200"/>
          </a:xfrm>
        </p:spPr>
        <p:txBody>
          <a:bodyPr anchor="b">
            <a:normAutofit/>
          </a:bodyPr>
          <a:lstStyle/>
          <a:p>
            <a:pPr algn="l"/>
            <a:r>
              <a:rPr lang="pl-PL" sz="3200"/>
              <a:t>PROCES</a:t>
            </a:r>
          </a:p>
        </p:txBody>
      </p:sp>
      <p:sp>
        <p:nvSpPr>
          <p:cNvPr id="3" name="Symbol zastępczy zawartości 2"/>
          <p:cNvSpPr>
            <a:spLocks noGrp="1"/>
          </p:cNvSpPr>
          <p:nvPr>
            <p:ph idx="1"/>
          </p:nvPr>
        </p:nvSpPr>
        <p:spPr>
          <a:xfrm>
            <a:off x="685800" y="2364573"/>
            <a:ext cx="4124395" cy="3854112"/>
          </a:xfrm>
        </p:spPr>
        <p:txBody>
          <a:bodyPr>
            <a:normAutofit/>
          </a:bodyPr>
          <a:lstStyle/>
          <a:p>
            <a:pPr marL="0" indent="0">
              <a:buNone/>
            </a:pPr>
            <a:r>
              <a:rPr lang="pl-PL" sz="1400">
                <a:latin typeface="Baskerville Old Face" panose="02020602080505020303" pitchFamily="18" charset="0"/>
              </a:rPr>
              <a:t>6. PRZEWODNIK</a:t>
            </a:r>
          </a:p>
          <a:p>
            <a:pPr marL="0" indent="0">
              <a:buNone/>
            </a:pPr>
            <a:r>
              <a:rPr lang="pl-PL" sz="1400">
                <a:latin typeface="Baskerville Old Face" panose="02020602080505020303" pitchFamily="18" charset="0"/>
              </a:rPr>
              <a:t>W tej części zaproponujcie, w jaki sposób będziecie zwiedzać Kraków? Czy będzie to zwiedzanie samodzielne, czy z przewodnikiem? Jeżeli z przewodnikiem, to przedstawcie, w jaki sposób nawiążecie z nim kontakt ( np. formularz internetowy z zapotrzebowaniem na przewodnika), a może ktoś z dorosłych zadzwoni i zorganizuje odpowiednią osobę. A może Wasi Nauczyciele lub Rodzice mają znajomego przewodnika?  Jak widzicie – jest wiele możliwości. Wybór należy do Was.</a:t>
            </a:r>
          </a:p>
          <a:p>
            <a:pPr marL="0" indent="0">
              <a:buNone/>
            </a:pPr>
            <a:r>
              <a:rPr lang="pl-PL" sz="1400">
                <a:latin typeface="Baskerville Old Face" panose="02020602080505020303" pitchFamily="18" charset="0"/>
              </a:rPr>
              <a:t>7. MIEJSCA SPORTU LUB REKREACJI.</a:t>
            </a:r>
          </a:p>
          <a:p>
            <a:pPr marL="0" indent="0">
              <a:buNone/>
            </a:pPr>
            <a:r>
              <a:rPr lang="pl-PL" sz="1400">
                <a:latin typeface="Baskerville Old Face" panose="02020602080505020303" pitchFamily="18" charset="0"/>
              </a:rPr>
              <a:t>A może będąc w Krakowie zechcecie pójść na kręgle, gokarty, do  Aquaparku lub w inne ciekawe miejsce, w zależności od Waszych zainteresowań. Napiszcie, czy w Waszym planie będzie miejsce na takie działania? Opowiedzcie o tym.</a:t>
            </a:r>
          </a:p>
          <a:p>
            <a:pPr marL="0" indent="0">
              <a:buNone/>
            </a:pPr>
            <a:endParaRPr lang="pl-PL" sz="1400">
              <a:latin typeface="Baskerville Old Face" panose="02020602080505020303" pitchFamily="18" charset="0"/>
            </a:endParaRPr>
          </a:p>
          <a:p>
            <a:pPr marL="0" indent="0">
              <a:buNone/>
            </a:pPr>
            <a:endParaRPr lang="pl-PL" sz="1400">
              <a:latin typeface="Baskerville Old Face" panose="02020602080505020303" pitchFamily="18" charset="0"/>
            </a:endParaRPr>
          </a:p>
        </p:txBody>
      </p:sp>
    </p:spTree>
    <p:extLst>
      <p:ext uri="{BB962C8B-B14F-4D97-AF65-F5344CB8AC3E}">
        <p14:creationId xmlns:p14="http://schemas.microsoft.com/office/powerpoint/2010/main" val="1717229326"/>
      </p:ext>
    </p:extLst>
  </p:cSld>
  <p:clrMapOvr>
    <a:masterClrMapping/>
  </p:clrMapOvr>
</p:sld>
</file>

<file path=ppt/theme/theme1.xml><?xml version="1.0" encoding="utf-8"?>
<a:theme xmlns:a="http://schemas.openxmlformats.org/drawingml/2006/main" name="Para">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
  <TotalTime>928</TotalTime>
  <Words>1737</Words>
  <Application>Microsoft Office PowerPoint</Application>
  <PresentationFormat>Panoramiczny</PresentationFormat>
  <Paragraphs>192</Paragraphs>
  <Slides>20</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20</vt:i4>
      </vt:variant>
    </vt:vector>
  </HeadingPairs>
  <TitlesOfParts>
    <vt:vector size="29" baseType="lpstr">
      <vt:lpstr>Arial</vt:lpstr>
      <vt:lpstr>Baskerville Old Face</vt:lpstr>
      <vt:lpstr>Century Gothic</vt:lpstr>
      <vt:lpstr>Garamond</vt:lpstr>
      <vt:lpstr>Lucida Sans Unicode</vt:lpstr>
      <vt:lpstr>Mangal</vt:lpstr>
      <vt:lpstr>Trebuchet MS</vt:lpstr>
      <vt:lpstr>Wingdings</vt:lpstr>
      <vt:lpstr>Para</vt:lpstr>
      <vt:lpstr>Planowanie wycieczki klasowej do Krakowa</vt:lpstr>
      <vt:lpstr>wpr0pwadzenie</vt:lpstr>
      <vt:lpstr>zadanie</vt:lpstr>
      <vt:lpstr>Proces – i  ZAJĘCIA</vt:lpstr>
      <vt:lpstr>Proces – II  i iii zajęcia</vt:lpstr>
      <vt:lpstr>proces</vt:lpstr>
      <vt:lpstr>proces</vt:lpstr>
      <vt:lpstr>PROCES</vt:lpstr>
      <vt:lpstr>PROCES</vt:lpstr>
      <vt:lpstr>PROCES</vt:lpstr>
      <vt:lpstr>PROCES</vt:lpstr>
      <vt:lpstr>PROCES</vt:lpstr>
      <vt:lpstr>Źródła</vt:lpstr>
      <vt:lpstr>ŹRÓDŁA</vt:lpstr>
      <vt:lpstr>EWALUACJA</vt:lpstr>
      <vt:lpstr>EWALUACJA</vt:lpstr>
      <vt:lpstr>EWALUACJA - OCENA</vt:lpstr>
      <vt:lpstr>konkluzja</vt:lpstr>
      <vt:lpstr>Poradnik dla nauczyciela</vt:lpstr>
      <vt:lpstr>PORADNIK DLA NAUCZYCIELA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Planowanie wycieczki klasowej</dc:title>
  <dc:creator>Sabina Folwarska</dc:creator>
  <cp:lastModifiedBy>Anna Basta</cp:lastModifiedBy>
  <cp:revision>45</cp:revision>
  <dcterms:created xsi:type="dcterms:W3CDTF">2017-05-08T07:33:27Z</dcterms:created>
  <dcterms:modified xsi:type="dcterms:W3CDTF">2020-01-20T13:45:55Z</dcterms:modified>
</cp:coreProperties>
</file>