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68" r:id="rId4"/>
    <p:sldId id="280" r:id="rId5"/>
    <p:sldId id="270" r:id="rId6"/>
    <p:sldId id="271" r:id="rId7"/>
    <p:sldId id="284" r:id="rId8"/>
    <p:sldId id="281" r:id="rId9"/>
    <p:sldId id="282" r:id="rId10"/>
    <p:sldId id="272" r:id="rId11"/>
    <p:sldId id="286" r:id="rId12"/>
    <p:sldId id="283" r:id="rId13"/>
    <p:sldId id="279" r:id="rId14"/>
    <p:sldId id="274" r:id="rId15"/>
    <p:sldId id="275" r:id="rId16"/>
    <p:sldId id="285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otebookHP" initials="N" lastIdx="1" clrIdx="0">
    <p:extLst>
      <p:ext uri="{19B8F6BF-5375-455C-9EA6-DF929625EA0E}">
        <p15:presenceInfo xmlns:p15="http://schemas.microsoft.com/office/powerpoint/2012/main" userId="NotebookHP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C961F-1352-4822-BF84-639C3BB06915}" type="datetimeFigureOut">
              <a:rPr lang="cs-CZ" smtClean="0"/>
              <a:pPr/>
              <a:t>21.01.2020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6DF9-8BCB-44BD-AC79-C8D200B0F0DE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1943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C961F-1352-4822-BF84-639C3BB06915}" type="datetimeFigureOut">
              <a:rPr lang="cs-CZ" smtClean="0"/>
              <a:pPr/>
              <a:t>21.01.2020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6DF9-8BCB-44BD-AC79-C8D200B0F0D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1022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C961F-1352-4822-BF84-639C3BB06915}" type="datetimeFigureOut">
              <a:rPr lang="cs-CZ" smtClean="0"/>
              <a:pPr/>
              <a:t>21.01.2020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6DF9-8BCB-44BD-AC79-C8D200B0F0D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61251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C961F-1352-4822-BF84-639C3BB06915}" type="datetimeFigureOut">
              <a:rPr lang="cs-CZ" smtClean="0"/>
              <a:pPr/>
              <a:t>21.01.2020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6DF9-8BCB-44BD-AC79-C8D200B0F0D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539292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C961F-1352-4822-BF84-639C3BB06915}" type="datetimeFigureOut">
              <a:rPr lang="cs-CZ" smtClean="0"/>
              <a:pPr/>
              <a:t>21.01.2020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6DF9-8BCB-44BD-AC79-C8D200B0F0D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97497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C961F-1352-4822-BF84-639C3BB06915}" type="datetimeFigureOut">
              <a:rPr lang="cs-CZ" smtClean="0"/>
              <a:pPr/>
              <a:t>21.01.2020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6DF9-8BCB-44BD-AC79-C8D200B0F0D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672296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C961F-1352-4822-BF84-639C3BB06915}" type="datetimeFigureOut">
              <a:rPr lang="cs-CZ" smtClean="0"/>
              <a:pPr/>
              <a:t>21.01.2020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6DF9-8BCB-44BD-AC79-C8D200B0F0D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67375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C961F-1352-4822-BF84-639C3BB06915}" type="datetimeFigureOut">
              <a:rPr lang="cs-CZ" smtClean="0"/>
              <a:pPr/>
              <a:t>21.01.2020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6DF9-8BCB-44BD-AC79-C8D200B0F0D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80701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C961F-1352-4822-BF84-639C3BB06915}" type="datetimeFigureOut">
              <a:rPr lang="cs-CZ" smtClean="0"/>
              <a:pPr/>
              <a:t>21.01.2020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6DF9-8BCB-44BD-AC79-C8D200B0F0D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8104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C961F-1352-4822-BF84-639C3BB06915}" type="datetimeFigureOut">
              <a:rPr lang="cs-CZ" smtClean="0"/>
              <a:pPr/>
              <a:t>21.01.2020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6DF9-8BCB-44BD-AC79-C8D200B0F0D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4147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C961F-1352-4822-BF84-639C3BB06915}" type="datetimeFigureOut">
              <a:rPr lang="cs-CZ" smtClean="0"/>
              <a:pPr/>
              <a:t>21.01.2020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6DF9-8BCB-44BD-AC79-C8D200B0F0D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8529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C961F-1352-4822-BF84-639C3BB06915}" type="datetimeFigureOut">
              <a:rPr lang="cs-CZ" smtClean="0"/>
              <a:pPr/>
              <a:t>21.01.2020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6DF9-8BCB-44BD-AC79-C8D200B0F0D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9747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C961F-1352-4822-BF84-639C3BB06915}" type="datetimeFigureOut">
              <a:rPr lang="cs-CZ" smtClean="0"/>
              <a:pPr/>
              <a:t>21.01.2020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6DF9-8BCB-44BD-AC79-C8D200B0F0D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1506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C961F-1352-4822-BF84-639C3BB06915}" type="datetimeFigureOut">
              <a:rPr lang="cs-CZ" smtClean="0"/>
              <a:pPr/>
              <a:t>21.01.2020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6DF9-8BCB-44BD-AC79-C8D200B0F0D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9518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C961F-1352-4822-BF84-639C3BB06915}" type="datetimeFigureOut">
              <a:rPr lang="cs-CZ" smtClean="0"/>
              <a:pPr/>
              <a:t>21.01.2020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6DF9-8BCB-44BD-AC79-C8D200B0F0D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7577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C961F-1352-4822-BF84-639C3BB06915}" type="datetimeFigureOut">
              <a:rPr lang="cs-CZ" smtClean="0"/>
              <a:pPr/>
              <a:t>21.01.2020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6DF9-8BCB-44BD-AC79-C8D200B0F0D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2805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C961F-1352-4822-BF84-639C3BB06915}" type="datetimeFigureOut">
              <a:rPr lang="cs-CZ" smtClean="0"/>
              <a:pPr/>
              <a:t>21.01.2020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6DF9-8BCB-44BD-AC79-C8D200B0F0D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3360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27C961F-1352-4822-BF84-639C3BB06915}" type="datetimeFigureOut">
              <a:rPr lang="cs-CZ" smtClean="0"/>
              <a:pPr/>
              <a:t>21.01.2020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1696DF9-8BCB-44BD-AC79-C8D200B0F0D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61653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prezydent.pl/aktualnosci/wydarzenia/art,1345,obchody-narodowego-dnia-pamieci-polakow-ratujacych-zydow-pod-okupacja-niemiecka-.html" TargetMode="External"/><Relationship Id="rId3" Type="http://schemas.openxmlformats.org/officeDocument/2006/relationships/hyperlink" Target="https://mamadu.pl/133281,nie-zgadniesz-jakie-sa-3-najwazniejsze-swieta-narodowe-w-nowym-podreczniku-do-historii" TargetMode="External"/><Relationship Id="rId7" Type="http://schemas.openxmlformats.org/officeDocument/2006/relationships/hyperlink" Target="https://ipn.gov.pl/pl/aktualnosci/65887,Narodowy-Dzien-Pamieci-Polakow-ratujacych-Zydow-pod-okupacja-niemiecka-24-marca-.html" TargetMode="External"/><Relationship Id="rId2" Type="http://schemas.openxmlformats.org/officeDocument/2006/relationships/hyperlink" Target="https://pl.wikipedia.org/wiki/%C5%9Awi%C4%99ta_pa%C5%84stwowe_w_Polsce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pl.wikipedia.org/wiki/Narodowy_Dzie%C5%84_Pami%C4%99ci_Polak%C3%B3w_ratuj%C4%85cych_%C5%BByd%C3%B3w_pod_okupacj%C4%85_niemieck%C4%85" TargetMode="External"/><Relationship Id="rId5" Type="http://schemas.openxmlformats.org/officeDocument/2006/relationships/hyperlink" Target="https://www.szkolnictwo.pl/szukaj,%C5%9Awi%C4%99ta_pa%C5%84stwowe_w_Polsce" TargetMode="External"/><Relationship Id="rId4" Type="http://schemas.openxmlformats.org/officeDocument/2006/relationships/hyperlink" Target="http://www.pbmpoludnie.waw.pl/?q=content/polskie-%C5%9Bwi%C4%99ta-pa%C5%84stwowe-i-narodowe" TargetMode="External"/><Relationship Id="rId9" Type="http://schemas.openxmlformats.org/officeDocument/2006/relationships/hyperlink" Target="https://pl.wikipedia.org/wiki/Narodowy_Dzie%C5%84_Pami%C4%99ci_%E2%80%9E%C5%BBo%C5%82nierzy_Wykl%C4%99tych%E2%80%9D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bornesulinowo.pl/?p=30970" TargetMode="External"/><Relationship Id="rId3" Type="http://schemas.openxmlformats.org/officeDocument/2006/relationships/hyperlink" Target="https://pomorska.pl/swieto-pracy-1-maja-co-to-za-swieto-i-kiedy-je-ustanowiono-czy-jest-dniem-wolnym/ar/c3-13133869" TargetMode="External"/><Relationship Id="rId7" Type="http://schemas.openxmlformats.org/officeDocument/2006/relationships/hyperlink" Target="https://pl.wikipedia.org/wiki/Narodowy_Dzie%C5%84_Pami%C4%99ci_Powstania_Warszawskiego" TargetMode="External"/><Relationship Id="rId12" Type="http://schemas.openxmlformats.org/officeDocument/2006/relationships/hyperlink" Target="https://www.nik.gov.pl/aktualnosci/narodowe-swieto-niepodleglosci-2019.html" TargetMode="External"/><Relationship Id="rId2" Type="http://schemas.openxmlformats.org/officeDocument/2006/relationships/hyperlink" Target="https://ipn.gov.pl/pl/aktualnosci/65254,Narodowy-Dzien-Pamieci-Zolnierzy-Wykletych-1-marca-2019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przewodnik-katolicki.pl/Polecane/Narodowy-Dzien-Zwyciestwa" TargetMode="External"/><Relationship Id="rId11" Type="http://schemas.openxmlformats.org/officeDocument/2006/relationships/hyperlink" Target="https://pl.wikipedia.org/wiki/Narodowe_%C5%9Awi%C4%99to_Niepodleg%C5%82o%C5%9Bci" TargetMode="External"/><Relationship Id="rId5" Type="http://schemas.openxmlformats.org/officeDocument/2006/relationships/hyperlink" Target="https://pl.wikipedia.org/wiki/Dzie%C5%84_Zwyci%C4%99stwa" TargetMode="External"/><Relationship Id="rId10" Type="http://schemas.openxmlformats.org/officeDocument/2006/relationships/hyperlink" Target="http://www.solidarnosc.org.pl/gorzow/pl/article/show/category,8,id,483-.html" TargetMode="External"/><Relationship Id="rId4" Type="http://schemas.openxmlformats.org/officeDocument/2006/relationships/hyperlink" Target="https://pl.wikipedia.org/wiki/%C5%9Awi%C4%99to_Pracy" TargetMode="External"/><Relationship Id="rId9" Type="http://schemas.openxmlformats.org/officeDocument/2006/relationships/hyperlink" Target="https://pl.wikipedia.org/wiki/Dzie%C5%84_Solidarno%C5%9Bci_i_Wolno%C5%9Bci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pl.wikipedia.org/wiki/Narodowy_Dzie%C5%84_Pami%C4%99ci_Polak%C3%B3w_ratuj%C4%85cych_%C5%BByd%C3%B3w_pod_okupacj%C4%85_niemieck%C4%85" TargetMode="External"/><Relationship Id="rId2" Type="http://schemas.openxmlformats.org/officeDocument/2006/relationships/hyperlink" Target="https://pl.wikipedia.org/wiki/Narodowy_Dzie%C5%84_Pami%C4%99ci_%E2%80%9E%C5%BBo%C5%82nierzy_Wykl%C4%99tych%E2%80%9D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470724" y="2316636"/>
            <a:ext cx="5763821" cy="1985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b="1" dirty="0">
                <a:solidFill>
                  <a:srgbClr val="C00000"/>
                </a:solidFill>
              </a:rPr>
              <a:t>ŚWIĘTA PAŃSTWOWE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37992" y="4169325"/>
            <a:ext cx="957440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Web Quest przeznaczony jest dla niesłyszących w ramach wiedzy o społeczeństwie</a:t>
            </a:r>
          </a:p>
          <a:p>
            <a:endParaRPr lang="pl-PL" sz="3000" dirty="0"/>
          </a:p>
          <a:p>
            <a:r>
              <a:rPr lang="pl-PL" sz="3000" b="1" dirty="0">
                <a:solidFill>
                  <a:schemeClr val="accent1">
                    <a:lumMod val="75000"/>
                  </a:schemeClr>
                </a:solidFill>
              </a:rPr>
              <a:t>Opracowała: </a:t>
            </a:r>
            <a:r>
              <a:rPr lang="pl-PL" sz="3000" b="1" dirty="0" err="1">
                <a:solidFill>
                  <a:schemeClr val="accent1">
                    <a:lumMod val="75000"/>
                  </a:schemeClr>
                </a:solidFill>
              </a:rPr>
              <a:t>Šárka</a:t>
            </a:r>
            <a:r>
              <a:rPr lang="pl-PL" sz="3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l-PL" sz="3000" b="1" dirty="0" err="1">
                <a:solidFill>
                  <a:schemeClr val="accent1">
                    <a:lumMod val="75000"/>
                  </a:schemeClr>
                </a:solidFill>
              </a:rPr>
              <a:t>Tovaryšová</a:t>
            </a:r>
            <a:endParaRPr lang="pl-PL" sz="30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" name="Obraz 2">
            <a:extLst>
              <a:ext uri="{FF2B5EF4-FFF2-40B4-BE49-F238E27FC236}">
                <a16:creationId xmlns="" xmlns:a16="http://schemas.microsoft.com/office/drawing/2014/main" id="{7D7C25A5-7ABF-43D9-9119-755E827089F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250297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4462" y="6300788"/>
            <a:ext cx="1743075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99962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75138" y="375557"/>
            <a:ext cx="11535507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5400" b="1" dirty="0"/>
              <a:t>4.Źródła</a:t>
            </a:r>
            <a:r>
              <a:rPr lang="cs-CZ" sz="5400" b="1" dirty="0" smtClean="0"/>
              <a:t>:</a:t>
            </a:r>
          </a:p>
          <a:p>
            <a:endParaRPr lang="cs-CZ" sz="54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>
                <a:hlinkClick r:id="rId2"/>
              </a:rPr>
              <a:t>https://pl.wikipedia.org/wiki/%</a:t>
            </a:r>
            <a:r>
              <a:rPr lang="pl-PL" sz="2000" dirty="0" smtClean="0">
                <a:hlinkClick r:id="rId2"/>
              </a:rPr>
              <a:t>C5%9Awi%C4%99ta_pa%C5%84stwowe_w_Polsce</a:t>
            </a:r>
            <a:endParaRPr lang="pl-PL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>
                <a:hlinkClick r:id="rId3"/>
              </a:rPr>
              <a:t>https://</a:t>
            </a:r>
            <a:r>
              <a:rPr lang="pl-PL" sz="2000" dirty="0" smtClean="0">
                <a:hlinkClick r:id="rId3"/>
              </a:rPr>
              <a:t>mamadu.pl/133281,nie-zgadniesz-jakie-sa-3-najwazniejsze-swieta-narodowe-w-nowym-podreczniku-do-historii</a:t>
            </a:r>
            <a:endParaRPr lang="pl-PL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>
                <a:hlinkClick r:id="rId4"/>
              </a:rPr>
              <a:t>http://www.pbmpoludnie.waw.pl/?q=content/polskie-%</a:t>
            </a:r>
            <a:r>
              <a:rPr lang="pl-PL" sz="2000" dirty="0" smtClean="0">
                <a:hlinkClick r:id="rId4"/>
              </a:rPr>
              <a:t>C5%9Bwi%C4%99ta-pa%C5%84stwowe-i-narodowe</a:t>
            </a:r>
            <a:endParaRPr lang="pl-PL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>
                <a:hlinkClick r:id="rId5"/>
              </a:rPr>
              <a:t>https://www.szkolnictwo.pl/szukaj,%</a:t>
            </a:r>
            <a:r>
              <a:rPr lang="pl-PL" sz="2000" dirty="0" smtClean="0">
                <a:hlinkClick r:id="rId5"/>
              </a:rPr>
              <a:t>C5%9Awi%C4%99ta_pa%C5%84stwowe_w_Polsce</a:t>
            </a:r>
            <a:endParaRPr lang="pl-PL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>
                <a:hlinkClick r:id="rId6"/>
              </a:rPr>
              <a:t>https://pl.wikipedia.org/wiki/Narodowy_Dzie%C5%84_Pami%C4%99ci_Polak%C3%B3w_ratuj%C4%85cych_%</a:t>
            </a:r>
            <a:r>
              <a:rPr lang="pl-PL" sz="2000" dirty="0" smtClean="0">
                <a:hlinkClick r:id="rId6"/>
              </a:rPr>
              <a:t>C5%BByd%C3%B3w_pod_okupacj%C4%85_niemieck%C4%85</a:t>
            </a:r>
            <a:endParaRPr lang="pl-PL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>
                <a:hlinkClick r:id="rId7"/>
              </a:rPr>
              <a:t>https://ipn.gov.pl/pl/aktualnosci/65887,Narodowy-Dzien-Pamieci-Polakow-ratujacych-Zydow-pod-okupacja-niemiecka-24-marca-.</a:t>
            </a:r>
            <a:r>
              <a:rPr lang="pl-PL" sz="2000" dirty="0" smtClean="0">
                <a:hlinkClick r:id="rId7"/>
              </a:rPr>
              <a:t>html</a:t>
            </a:r>
            <a:endParaRPr lang="pl-PL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>
                <a:hlinkClick r:id="rId8"/>
              </a:rPr>
              <a:t>https://www.prezydent.pl/aktualnosci/wydarzenia/art,1345,obchody-narodowego-dnia-pamieci-polakow-ratujacych-zydow-pod-okupacja-niemiecka-.</a:t>
            </a:r>
            <a:r>
              <a:rPr lang="pl-PL" sz="2000" dirty="0" smtClean="0">
                <a:hlinkClick r:id="rId8"/>
              </a:rPr>
              <a:t>html</a:t>
            </a:r>
            <a:endParaRPr lang="pl-PL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>
                <a:hlinkClick r:id="rId9"/>
              </a:rPr>
              <a:t>https://pl.wikipedia.org/wiki/Narodowy_Dzie%C5%84_Pami%C4%99ci_%E2%80%9E%C5%BBo%C5%82nierzy_Wykl%C4%99tych%E2%80%9D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5623325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75138" y="351692"/>
            <a:ext cx="11594124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5400" b="1" dirty="0"/>
              <a:t>Źródła</a:t>
            </a:r>
            <a:r>
              <a:rPr lang="cs-CZ" sz="5400" b="1" dirty="0" smtClean="0"/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>
                <a:hlinkClick r:id="rId2"/>
              </a:rPr>
              <a:t>https://</a:t>
            </a:r>
            <a:r>
              <a:rPr lang="pl-PL" sz="2000" dirty="0" smtClean="0">
                <a:hlinkClick r:id="rId2"/>
              </a:rPr>
              <a:t>ipn.gov.pl/pl/aktualnosci/65254,Narodowy-Dzien-Pamieci-Zolnierzy-Wykletych-1-marca-2019.html</a:t>
            </a:r>
            <a:endParaRPr lang="pl-PL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>
                <a:hlinkClick r:id="rId3"/>
              </a:rPr>
              <a:t>https://</a:t>
            </a:r>
            <a:r>
              <a:rPr lang="pl-PL" sz="2000" dirty="0" smtClean="0">
                <a:hlinkClick r:id="rId3"/>
              </a:rPr>
              <a:t>pomorska.pl/swieto-pracy-1-maja-co-to-za-swieto-i-kiedy-je-ustanowiono-czy-jest-dniem-wolnym/ar/c3-13133869</a:t>
            </a:r>
            <a:endParaRPr lang="pl-PL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>
                <a:hlinkClick r:id="rId4"/>
              </a:rPr>
              <a:t>https://pl.wikipedia.org/wiki/%</a:t>
            </a:r>
            <a:r>
              <a:rPr lang="pl-PL" sz="2000" dirty="0" smtClean="0">
                <a:hlinkClick r:id="rId4"/>
              </a:rPr>
              <a:t>C5%9Awi%C4%99to_Pracy</a:t>
            </a:r>
            <a:endParaRPr lang="pl-PL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>
                <a:hlinkClick r:id="rId5"/>
              </a:rPr>
              <a:t>https://</a:t>
            </a:r>
            <a:r>
              <a:rPr lang="pl-PL" sz="2000" dirty="0" smtClean="0">
                <a:hlinkClick r:id="rId5"/>
              </a:rPr>
              <a:t>pl.wikipedia.org/wiki/Dzie%C5%84_Zwyci%C4%99stwa</a:t>
            </a:r>
            <a:endParaRPr lang="pl-PL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>
                <a:hlinkClick r:id="rId6"/>
              </a:rPr>
              <a:t>https://www.przewodnik-katolicki.pl/Polecane/Narodowy-Dzien-Zwyciestwa</a:t>
            </a:r>
            <a:endParaRPr lang="pl-PL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>
                <a:hlinkClick r:id="rId7"/>
              </a:rPr>
              <a:t>https://</a:t>
            </a:r>
            <a:r>
              <a:rPr lang="pl-PL" sz="2000" dirty="0" smtClean="0">
                <a:hlinkClick r:id="rId7"/>
              </a:rPr>
              <a:t>pl.wikipedia.org/wiki/Narodowy_Dzie%C5%84_Pami%C4%99ci_Powstania_Warszawskiego</a:t>
            </a:r>
            <a:endParaRPr lang="pl-PL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>
                <a:hlinkClick r:id="rId8"/>
              </a:rPr>
              <a:t>http://www.bornesulinowo.pl/?</a:t>
            </a:r>
            <a:r>
              <a:rPr lang="pl-PL" sz="2000" dirty="0" smtClean="0">
                <a:hlinkClick r:id="rId8"/>
              </a:rPr>
              <a:t>p=30970</a:t>
            </a:r>
            <a:endParaRPr lang="pl-PL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>
                <a:hlinkClick r:id="rId9"/>
              </a:rPr>
              <a:t>https://pl.wikipedia.org/wiki/Dzie%C5%84_Solidarno%C5%9Bci_i_Wolno%C5%9Bci</a:t>
            </a:r>
            <a:endParaRPr lang="pl-PL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>
                <a:hlinkClick r:id="rId10"/>
              </a:rPr>
              <a:t>http://www.solidarnosc.org.pl/gorzow/pl/article/show/category,8,id,483-.</a:t>
            </a:r>
            <a:r>
              <a:rPr lang="pl-PL" sz="2000" dirty="0" smtClean="0">
                <a:hlinkClick r:id="rId10"/>
              </a:rPr>
              <a:t>html</a:t>
            </a:r>
            <a:endParaRPr lang="pl-PL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>
                <a:hlinkClick r:id="rId11"/>
              </a:rPr>
              <a:t>https://pl.wikipedia.org/wiki/Narodowe_%</a:t>
            </a:r>
            <a:r>
              <a:rPr lang="pl-PL" sz="2000" dirty="0" smtClean="0">
                <a:hlinkClick r:id="rId11"/>
              </a:rPr>
              <a:t>C5%9Awi%C4%99to_Niepodleg%C5%82o%C5%9Bci</a:t>
            </a:r>
            <a:endParaRPr lang="pl-PL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>
                <a:hlinkClick r:id="rId12"/>
              </a:rPr>
              <a:t>https://www.nik.gov.pl/aktualnosci/narodowe-swieto-niepodleglosci-2019.html</a:t>
            </a:r>
            <a:endParaRPr lang="cs-CZ" sz="20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7025997"/>
              </p:ext>
            </p:extLst>
          </p:nvPr>
        </p:nvGraphicFramePr>
        <p:xfrm>
          <a:off x="695567" y="1209447"/>
          <a:ext cx="11297140" cy="66348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428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82428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82428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82428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42516"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entury" panose="02040604050505020304" pitchFamily="18" charset="0"/>
                        </a:rPr>
                        <a:t>ILOŚĆ PUNKTÓW</a:t>
                      </a:r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Century" panose="02040604050505020304" pitchFamily="18" charset="0"/>
                        </a:rPr>
                        <a:t>1</a:t>
                      </a:r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Century" panose="02040604050505020304" pitchFamily="18" charset="0"/>
                        </a:rPr>
                        <a:t>2</a:t>
                      </a:r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Century" panose="02040604050505020304" pitchFamily="18" charset="0"/>
                        </a:rPr>
                        <a:t>3</a:t>
                      </a:r>
                    </a:p>
                  </a:txBody>
                  <a:tcPr marL="96520" marR="9652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514198">
                <a:tc>
                  <a:txBody>
                    <a:bodyPr/>
                    <a:lstStyle/>
                    <a:p>
                      <a:r>
                        <a:rPr lang="cs-CZ" sz="1400" b="1" dirty="0">
                          <a:latin typeface="Century" panose="02040604050505020304" pitchFamily="18" charset="0"/>
                        </a:rPr>
                        <a:t>TREŚĆ</a:t>
                      </a:r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noProof="0" dirty="0">
                          <a:latin typeface="Century" panose="02040604050505020304" pitchFamily="18" charset="0"/>
                        </a:rPr>
                        <a:t>Niekompletne informację, brak informacji</a:t>
                      </a:r>
                      <a:r>
                        <a:rPr lang="pl-PL" sz="1400" baseline="0" noProof="0" dirty="0">
                          <a:latin typeface="Century" panose="02040604050505020304" pitchFamily="18" charset="0"/>
                        </a:rPr>
                        <a:t> oraz informację, które nie są związane z tematem.</a:t>
                      </a:r>
                      <a:endParaRPr lang="pl-PL" sz="1400" noProof="0" dirty="0">
                        <a:latin typeface="Century" panose="020406040505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noProof="0" dirty="0">
                          <a:latin typeface="Century" panose="02040604050505020304" pitchFamily="18" charset="0"/>
                        </a:rPr>
                        <a:t>Słabe wykorzystanie źródeł.</a:t>
                      </a:r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400" noProof="0" dirty="0">
                          <a:latin typeface="Century" panose="02040604050505020304" pitchFamily="18" charset="0"/>
                        </a:rPr>
                        <a:t>Prawidłowe informację. Ewentualnie drobne niedociągnięcia.</a:t>
                      </a:r>
                    </a:p>
                    <a:p>
                      <a:pPr algn="l"/>
                      <a:r>
                        <a:rPr lang="pl-PL" sz="1400" baseline="0" noProof="0" dirty="0">
                          <a:latin typeface="Century" panose="02040604050505020304" pitchFamily="18" charset="0"/>
                        </a:rPr>
                        <a:t>Dobre wykorzystanie źródeł.</a:t>
                      </a:r>
                      <a:endParaRPr lang="pl-PL" sz="1400" noProof="0" dirty="0">
                        <a:latin typeface="Century" panose="02040604050505020304" pitchFamily="18" charset="0"/>
                      </a:endParaRPr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noProof="0" dirty="0">
                          <a:latin typeface="Century" panose="02040604050505020304" pitchFamily="18" charset="0"/>
                        </a:rPr>
                        <a:t>Prawidłowo zrealizowany projekt, odpowiednie, wyczerpujące informację. Bardzo dobre wykorzystanie</a:t>
                      </a:r>
                      <a:r>
                        <a:rPr lang="pl-PL" sz="1400" baseline="0" noProof="0" dirty="0">
                          <a:latin typeface="Century" panose="02040604050505020304" pitchFamily="18" charset="0"/>
                        </a:rPr>
                        <a:t> wskazanych źródeł, ewentualnie innych źródeł</a:t>
                      </a:r>
                      <a:r>
                        <a:rPr lang="pl-PL" sz="1400" noProof="0" dirty="0">
                          <a:latin typeface="Century" panose="02040604050505020304" pitchFamily="18" charset="0"/>
                        </a:rPr>
                        <a:t> oraz dodatkowa wiedza przekraczająca program edukacyjny.</a:t>
                      </a:r>
                    </a:p>
                  </a:txBody>
                  <a:tcPr marL="96520" marR="9652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193005">
                <a:tc>
                  <a:txBody>
                    <a:bodyPr/>
                    <a:lstStyle/>
                    <a:p>
                      <a:r>
                        <a:rPr lang="cs-CZ" sz="1400" b="1" dirty="0">
                          <a:latin typeface="Century" panose="02040604050505020304" pitchFamily="18" charset="0"/>
                        </a:rPr>
                        <a:t>ESTETYKA PRACY</a:t>
                      </a:r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noProof="0" dirty="0">
                          <a:latin typeface="Century" panose="02040604050505020304" pitchFamily="18" charset="0"/>
                        </a:rPr>
                        <a:t>Praca wykonana niedbale, nie</a:t>
                      </a:r>
                      <a:r>
                        <a:rPr lang="pl-PL" sz="1400" baseline="0" noProof="0" dirty="0">
                          <a:latin typeface="Century" panose="02040604050505020304" pitchFamily="18" charset="0"/>
                        </a:rPr>
                        <a:t>czytelnie, brak grafiki i obrazków, brak opisów. Niepoprawne rozplanowanie informacji na stronie</a:t>
                      </a:r>
                      <a:r>
                        <a:rPr lang="cs-CZ" sz="1400" baseline="0" dirty="0">
                          <a:latin typeface="Century" panose="02040604050505020304" pitchFamily="18" charset="0"/>
                        </a:rPr>
                        <a:t>.</a:t>
                      </a:r>
                      <a:endParaRPr lang="cs-CZ" sz="1400" dirty="0">
                        <a:latin typeface="Century" panose="02040604050505020304" pitchFamily="18" charset="0"/>
                      </a:endParaRPr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noProof="0" dirty="0">
                          <a:latin typeface="Century" panose="02040604050505020304" pitchFamily="18" charset="0"/>
                        </a:rPr>
                        <a:t>Praca wykonana staranie, czytelnie. Dobre rozplanowanie informacji na stronie. Odpowiednia grafika.</a:t>
                      </a:r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noProof="0" dirty="0">
                          <a:latin typeface="Century" panose="02040604050505020304" pitchFamily="18" charset="0"/>
                        </a:rPr>
                        <a:t>Praca bardzo estetyczna i kreatywna, praca przejrzysta i motywująca do tego, żeby zapoznać się z jej treścią. Poprawne rozplanowanie grafiki i tekstu. Praca ciekawa i kolorowa.</a:t>
                      </a:r>
                    </a:p>
                  </a:txBody>
                  <a:tcPr marL="96520" marR="9652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084635">
                <a:tc>
                  <a:txBody>
                    <a:bodyPr/>
                    <a:lstStyle/>
                    <a:p>
                      <a:r>
                        <a:rPr lang="cs-CZ" sz="1400" b="1" dirty="0">
                          <a:latin typeface="Century" panose="02040604050505020304" pitchFamily="18" charset="0"/>
                        </a:rPr>
                        <a:t>ZAANGAŻOWANIE GRUPY I ZDOLNOŚĆ</a:t>
                      </a:r>
                      <a:r>
                        <a:rPr lang="cs-CZ" sz="1400" b="1" baseline="0" dirty="0">
                          <a:latin typeface="Century" panose="02040604050505020304" pitchFamily="18" charset="0"/>
                        </a:rPr>
                        <a:t> DO WSPÓŁRACY</a:t>
                      </a:r>
                      <a:endParaRPr lang="cs-CZ" sz="1400" b="1" dirty="0">
                        <a:latin typeface="Century" panose="02040604050505020304" pitchFamily="18" charset="0"/>
                      </a:endParaRPr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noProof="0" dirty="0">
                          <a:latin typeface="Century" panose="02040604050505020304" pitchFamily="18" charset="0"/>
                        </a:rPr>
                        <a:t>Brak zaangażowania</a:t>
                      </a:r>
                      <a:r>
                        <a:rPr lang="pl-PL" sz="1400" baseline="0" noProof="0" dirty="0">
                          <a:latin typeface="Century" panose="02040604050505020304" pitchFamily="18" charset="0"/>
                        </a:rPr>
                        <a:t> wszystkich członków grupy w kreatywną współpracę</a:t>
                      </a:r>
                      <a:r>
                        <a:rPr lang="pl-PL" sz="1400" noProof="0" dirty="0">
                          <a:latin typeface="Century" panose="02040604050505020304" pitchFamily="18" charset="0"/>
                        </a:rPr>
                        <a:t>. </a:t>
                      </a:r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noProof="0" dirty="0">
                          <a:latin typeface="Century" panose="02040604050505020304" pitchFamily="18" charset="0"/>
                        </a:rPr>
                        <a:t>Dobra współpraca w grupie.</a:t>
                      </a:r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noProof="0" dirty="0">
                          <a:latin typeface="Century" panose="02040604050505020304" pitchFamily="18" charset="0"/>
                        </a:rPr>
                        <a:t>Bardzo dobre zaangażowanie</a:t>
                      </a:r>
                      <a:r>
                        <a:rPr lang="pl-PL" sz="1400" baseline="0" noProof="0" dirty="0">
                          <a:latin typeface="Century" panose="02040604050505020304" pitchFamily="18" charset="0"/>
                        </a:rPr>
                        <a:t> wszystkich członków grupy, wzajemna motywacja i pomoc przy pracy. Bardzo wysoki poziom współpracy w grupie</a:t>
                      </a:r>
                      <a:r>
                        <a:rPr lang="pl-PL" sz="1400" noProof="0" dirty="0">
                          <a:latin typeface="Century" panose="02040604050505020304" pitchFamily="18" charset="0"/>
                        </a:rPr>
                        <a:t>.</a:t>
                      </a:r>
                    </a:p>
                  </a:txBody>
                  <a:tcPr marL="96520" marR="9652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514198">
                <a:tc>
                  <a:txBody>
                    <a:bodyPr/>
                    <a:lstStyle/>
                    <a:p>
                      <a:r>
                        <a:rPr lang="cs-CZ" sz="1600" b="1" dirty="0">
                          <a:latin typeface="Century" panose="02040604050505020304" pitchFamily="18" charset="0"/>
                        </a:rPr>
                        <a:t>PREZENTACJA PRACY</a:t>
                      </a:r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noProof="0" dirty="0">
                          <a:latin typeface="Century" panose="02040604050505020304" pitchFamily="18" charset="0"/>
                        </a:rPr>
                        <a:t>Praca tylko czytana. Bez</a:t>
                      </a:r>
                      <a:r>
                        <a:rPr lang="pl-PL" sz="1400" baseline="0" noProof="0" dirty="0">
                          <a:latin typeface="Century" panose="02040604050505020304" pitchFamily="18" charset="0"/>
                        </a:rPr>
                        <a:t> odpowiedzi na pytania kontrolne nauczyciela</a:t>
                      </a:r>
                      <a:r>
                        <a:rPr lang="pl-PL" sz="1400" noProof="0" dirty="0">
                          <a:latin typeface="Century" panose="02040604050505020304" pitchFamily="18" charset="0"/>
                        </a:rPr>
                        <a:t>.</a:t>
                      </a:r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noProof="0" dirty="0">
                          <a:latin typeface="Century" panose="02040604050505020304" pitchFamily="18" charset="0"/>
                        </a:rPr>
                        <a:t>Praca</a:t>
                      </a:r>
                      <a:r>
                        <a:rPr lang="pl-PL" sz="1400" baseline="0" noProof="0" dirty="0">
                          <a:latin typeface="Century" panose="02040604050505020304" pitchFamily="18" charset="0"/>
                        </a:rPr>
                        <a:t> częściowo czytana i częściowo samodzielnie prezentowana</a:t>
                      </a:r>
                      <a:r>
                        <a:rPr lang="pl-PL" sz="1400" noProof="0" dirty="0">
                          <a:latin typeface="Century" panose="02040604050505020304" pitchFamily="18" charset="0"/>
                        </a:rPr>
                        <a:t>. Problemy z</a:t>
                      </a:r>
                      <a:r>
                        <a:rPr lang="pl-PL" sz="1400" baseline="0" noProof="0" dirty="0">
                          <a:latin typeface="Century" panose="02040604050505020304" pitchFamily="18" charset="0"/>
                        </a:rPr>
                        <a:t> odpowiadaniem na pytania nauczyciela</a:t>
                      </a:r>
                      <a:r>
                        <a:rPr lang="pl-PL" sz="1400" noProof="0" dirty="0">
                          <a:latin typeface="Century" panose="02040604050505020304" pitchFamily="18" charset="0"/>
                        </a:rPr>
                        <a:t>.</a:t>
                      </a:r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noProof="0" dirty="0">
                          <a:latin typeface="Century" panose="02040604050505020304" pitchFamily="18" charset="0"/>
                        </a:rPr>
                        <a:t>Praca prezentowana w ciekawy, właściwy i uporządkowany</a:t>
                      </a:r>
                      <a:r>
                        <a:rPr lang="pl-PL" sz="1400" baseline="0" noProof="0" dirty="0">
                          <a:latin typeface="Century" panose="02040604050505020304" pitchFamily="18" charset="0"/>
                        </a:rPr>
                        <a:t> sposób</a:t>
                      </a:r>
                      <a:r>
                        <a:rPr lang="pl-PL" sz="1400" noProof="0" dirty="0">
                          <a:latin typeface="Century" panose="02040604050505020304" pitchFamily="18" charset="0"/>
                        </a:rPr>
                        <a:t>. Dobre zrozumienie treści.</a:t>
                      </a:r>
                      <a:r>
                        <a:rPr lang="pl-PL" sz="1400" baseline="0" noProof="0" dirty="0">
                          <a:latin typeface="Century" panose="02040604050505020304" pitchFamily="18" charset="0"/>
                        </a:rPr>
                        <a:t> Poprawne odpowiedzi na pytania nauczyciela</a:t>
                      </a:r>
                      <a:r>
                        <a:rPr lang="pl-PL" sz="1400" noProof="0" dirty="0">
                          <a:latin typeface="Century" panose="02040604050505020304" pitchFamily="18" charset="0"/>
                        </a:rPr>
                        <a:t>.</a:t>
                      </a:r>
                    </a:p>
                  </a:txBody>
                  <a:tcPr marL="96520" marR="9652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2034898"/>
              </p:ext>
            </p:extLst>
          </p:nvPr>
        </p:nvGraphicFramePr>
        <p:xfrm>
          <a:off x="473529" y="1952687"/>
          <a:ext cx="11234057" cy="3214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1553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81852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effectLst/>
                          <a:latin typeface="Calibri" panose="020F0502020204030204" pitchFamily="34" charset="0"/>
                        </a:rPr>
                        <a:t>PUNKTY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noProof="0" dirty="0">
                          <a:effectLst/>
                          <a:latin typeface="Calibri" panose="020F0502020204030204" pitchFamily="34" charset="0"/>
                        </a:rPr>
                        <a:t>Ocena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57504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effectLst/>
                          <a:latin typeface="Calibri" panose="020F0502020204030204" pitchFamily="34" charset="0"/>
                        </a:rPr>
                        <a:t>         11 - 12  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2800" dirty="0">
                          <a:effectLst/>
                          <a:latin typeface="Calibri" panose="020F0502020204030204" pitchFamily="34" charset="0"/>
                        </a:rPr>
                        <a:t>                        celujący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57504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effectLst/>
                          <a:latin typeface="Calibri" panose="020F0502020204030204" pitchFamily="34" charset="0"/>
                        </a:rPr>
                        <a:t>         9 - 10 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2800" dirty="0">
                          <a:effectLst/>
                          <a:latin typeface="Calibri" panose="020F0502020204030204" pitchFamily="34" charset="0"/>
                        </a:rPr>
                        <a:t>                        bardzo dobry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57504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effectLst/>
                          <a:latin typeface="Calibri" panose="020F0502020204030204" pitchFamily="34" charset="0"/>
                        </a:rPr>
                        <a:t>       7 – 8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2800" dirty="0">
                          <a:effectLst/>
                          <a:latin typeface="Calibri" panose="020F0502020204030204" pitchFamily="34" charset="0"/>
                        </a:rPr>
                        <a:t>                        dobry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57504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effectLst/>
                          <a:latin typeface="Calibri" panose="020F0502020204030204" pitchFamily="34" charset="0"/>
                        </a:rPr>
                        <a:t>       5 – 6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2800" dirty="0">
                          <a:effectLst/>
                          <a:latin typeface="Calibri" panose="020F0502020204030204" pitchFamily="34" charset="0"/>
                        </a:rPr>
                        <a:t>                        dostateczny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57504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effectLst/>
                          <a:latin typeface="Calibri" panose="020F0502020204030204" pitchFamily="34" charset="0"/>
                        </a:rPr>
                        <a:t>4  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2800" dirty="0">
                          <a:effectLst/>
                          <a:latin typeface="Calibri" panose="020F0502020204030204" pitchFamily="34" charset="0"/>
                        </a:rPr>
                        <a:t>                        niedostateczny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189942" y="604452"/>
            <a:ext cx="99017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b="1" dirty="0"/>
              <a:t>5. </a:t>
            </a:r>
            <a:r>
              <a:rPr lang="pl-PL" sz="5400" b="1" dirty="0"/>
              <a:t>Ocena </a:t>
            </a:r>
            <a:r>
              <a:rPr lang="pl-PL" sz="5400" b="1" dirty="0">
                <a:solidFill>
                  <a:srgbClr val="FF0000"/>
                </a:solidFill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5129562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12526" y="216832"/>
            <a:ext cx="11324492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5400" b="1" dirty="0"/>
              <a:t>6. </a:t>
            </a:r>
            <a:r>
              <a:rPr lang="cs-CZ" sz="5400" b="1" dirty="0" err="1"/>
              <a:t>Podsumowanie</a:t>
            </a:r>
            <a:r>
              <a:rPr lang="cs-CZ" sz="5400" b="1" dirty="0"/>
              <a:t>:</a:t>
            </a:r>
          </a:p>
          <a:p>
            <a:pPr indent="0" algn="just">
              <a:buNone/>
            </a:pPr>
            <a:r>
              <a:rPr lang="pl-PL" sz="2800" b="1" dirty="0">
                <a:solidFill>
                  <a:schemeClr val="accent1"/>
                </a:solidFill>
              </a:rPr>
              <a:t>Podsumowanie realizacji projektu:</a:t>
            </a:r>
            <a:br>
              <a:rPr lang="pl-PL" sz="2800" b="1" dirty="0">
                <a:solidFill>
                  <a:schemeClr val="accent1"/>
                </a:solidFill>
              </a:rPr>
            </a:br>
            <a:r>
              <a:rPr lang="pl-PL" sz="2800" b="1" dirty="0">
                <a:solidFill>
                  <a:schemeClr val="accent1"/>
                </a:solidFill>
              </a:rPr>
              <a:t> Nauczyliście się zdobywać i przetwarzać informacje z Internetu.</a:t>
            </a:r>
            <a:br>
              <a:rPr lang="pl-PL" sz="2800" b="1" dirty="0">
                <a:solidFill>
                  <a:schemeClr val="accent1"/>
                </a:solidFill>
              </a:rPr>
            </a:br>
            <a:r>
              <a:rPr lang="pl-PL" sz="2800" b="1" dirty="0">
                <a:solidFill>
                  <a:schemeClr val="accent1"/>
                </a:solidFill>
              </a:rPr>
              <a:t> Udoskonaliliście swoje umiejętności współpracy w grupie i całej klasie.</a:t>
            </a:r>
            <a:br>
              <a:rPr lang="pl-PL" sz="2800" b="1" dirty="0">
                <a:solidFill>
                  <a:schemeClr val="accent1"/>
                </a:solidFill>
              </a:rPr>
            </a:br>
            <a:r>
              <a:rPr lang="pl-PL" sz="2800" b="1" dirty="0">
                <a:solidFill>
                  <a:schemeClr val="accent1"/>
                </a:solidFill>
              </a:rPr>
              <a:t> Dzięki Waszej indywidualnej i grupowej pracy powstały piękne plakaty dotyczące świąt państwowych, które można użyć przy zdobywaniu wiedzy na ten temat.</a:t>
            </a:r>
            <a:br>
              <a:rPr lang="pl-PL" sz="2800" b="1" dirty="0">
                <a:solidFill>
                  <a:schemeClr val="accent1"/>
                </a:solidFill>
              </a:rPr>
            </a:br>
            <a:r>
              <a:rPr lang="pl-PL" sz="2800" b="1" dirty="0">
                <a:solidFill>
                  <a:schemeClr val="accent1"/>
                </a:solidFill>
              </a:rPr>
              <a:t> Samodzielne wyszukiwanie informacji o świętach państwowych pomogło poszerzyć wiedzę o historii naszego państwa.</a:t>
            </a:r>
          </a:p>
        </p:txBody>
      </p:sp>
    </p:spTree>
    <p:extLst>
      <p:ext uri="{BB962C8B-B14F-4D97-AF65-F5344CB8AC3E}">
        <p14:creationId xmlns:p14="http://schemas.microsoft.com/office/powerpoint/2010/main" val="13725601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26572" y="277586"/>
            <a:ext cx="112096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5400" b="1" dirty="0"/>
              <a:t>7. </a:t>
            </a:r>
            <a:r>
              <a:rPr lang="pl-PL" sz="5400" b="1" dirty="0"/>
              <a:t>Poradnik dla nauczyciela</a:t>
            </a:r>
            <a:r>
              <a:rPr lang="cs-CZ" sz="5400" b="1" dirty="0"/>
              <a:t>:</a:t>
            </a:r>
            <a:r>
              <a:rPr lang="cs-CZ" sz="5400" b="1" dirty="0">
                <a:latin typeface="Calibri" panose="020F0502020204030204" pitchFamily="34" charset="0"/>
              </a:rPr>
              <a:t> </a:t>
            </a:r>
            <a:endParaRPr lang="cs-CZ" sz="5400" dirty="0">
              <a:latin typeface="Calibri" panose="020F0502020204030204" pitchFamily="34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326572" y="1101969"/>
            <a:ext cx="11527971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pl-PL" sz="2800" b="1" dirty="0">
                <a:solidFill>
                  <a:schemeClr val="accent1"/>
                </a:solidFill>
              </a:rPr>
              <a:t>Przed rozpoczęciem projektu dokładnie zapoznajcie uczniów z treścią zadania i dostosujcie sposób komunikacji do możliwości uczniów.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l-PL" sz="2800" b="1" dirty="0">
                <a:solidFill>
                  <a:schemeClr val="accent1"/>
                </a:solidFill>
              </a:rPr>
              <a:t>Zapoznajcie uczniów z regułami bezpiecznego używania Internetu. Nauczyciel powinien wraz z uczniami przejrzeć źródła internetowe i pomóc im je zrozumieć.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l-PL" sz="2800" b="1" dirty="0">
                <a:solidFill>
                  <a:schemeClr val="accent1"/>
                </a:solidFill>
              </a:rPr>
              <a:t>Podzielcie klasę na grupy w taki sposób, aby praca była dostosowana do możliwości uczniów i każdy miał szansę uczestniczyć w pracy.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l-PL" sz="2800" b="1" dirty="0">
                <a:solidFill>
                  <a:schemeClr val="accent1"/>
                </a:solidFill>
              </a:rPr>
              <a:t>Na realizację projektu można przeznaczyć trzy - cztery tygodnie – w zależności od możliwości uczniów. Pierwszy tydzień – przedstawienie projektu, zadania, przejrzenie stron internetowych, zdobywanie informacji, wyszukiwanie ilustracji, fotografii. Następnie uczniowie będą mieli 1-2 tygodnie na stworzenie plakatu. Kolejny tydzień przeznaczony będzie na prezentację projektu</a:t>
            </a:r>
            <a:r>
              <a:rPr lang="cs-CZ" sz="2700" b="1" dirty="0">
                <a:solidFill>
                  <a:schemeClr val="accent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558244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25849" y="2659558"/>
            <a:ext cx="7068293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4000" b="1" dirty="0">
                <a:solidFill>
                  <a:schemeClr val="bg1"/>
                </a:solidFill>
              </a:rPr>
              <a:t>Poradnik dla nauczyciela</a:t>
            </a:r>
            <a:r>
              <a:rPr lang="cs-CZ" sz="4000" b="1" dirty="0">
                <a:solidFill>
                  <a:schemeClr val="bg1"/>
                </a:solidFill>
              </a:rPr>
              <a:t>: </a:t>
            </a:r>
          </a:p>
          <a:p>
            <a:endParaRPr lang="cs-CZ" sz="5400" b="1" dirty="0"/>
          </a:p>
        </p:txBody>
      </p:sp>
      <p:sp>
        <p:nvSpPr>
          <p:cNvPr id="3" name="Obdélník 2"/>
          <p:cNvSpPr/>
          <p:nvPr/>
        </p:nvSpPr>
        <p:spPr>
          <a:xfrm>
            <a:off x="595970" y="3429000"/>
            <a:ext cx="1080867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>
              <a:buFont typeface="+mj-lt"/>
              <a:buAutoNum type="arabicPeriod" startAt="5"/>
            </a:pPr>
            <a:r>
              <a:rPr lang="pl-PL" sz="2000" b="1" dirty="0">
                <a:solidFill>
                  <a:schemeClr val="accent1"/>
                </a:solidFill>
              </a:rPr>
              <a:t>Uczniowie powinni przygotować materiały i pomoce do opracowania plakatu: wydruki, karton, markery, plakat powinien być sporządzony podczas lekcji.</a:t>
            </a:r>
          </a:p>
          <a:p>
            <a:pPr marL="514350" indent="-514350" algn="just">
              <a:buFont typeface="+mj-lt"/>
              <a:buAutoNum type="arabicPeriod" startAt="5"/>
            </a:pPr>
            <a:r>
              <a:rPr lang="pl-PL" sz="2000" b="1" dirty="0">
                <a:solidFill>
                  <a:schemeClr val="accent1"/>
                </a:solidFill>
              </a:rPr>
              <a:t>Powstałe plakaty będą po prezentacji wisieć w szkole i będą służyć jako pomoce do nauki. </a:t>
            </a:r>
          </a:p>
          <a:p>
            <a:pPr marL="514350" indent="-514350" algn="just">
              <a:buFont typeface="+mj-lt"/>
              <a:buAutoNum type="arabicPeriod" startAt="5"/>
            </a:pPr>
            <a:r>
              <a:rPr lang="pl-PL" sz="2000" b="1" dirty="0">
                <a:solidFill>
                  <a:schemeClr val="accent1"/>
                </a:solidFill>
              </a:rPr>
              <a:t>Nauczyciele, którzy realizują projekt w innych państwach (Polska, Słowacja) powinni dostosować treść zadań (święta państwowe danego kraju) do swoich potrzeb.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="" xmlns:a16="http://schemas.microsoft.com/office/drawing/2014/main" id="{09066111-2633-49F5-84DC-9634B7181B8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250297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4462" y="6300788"/>
            <a:ext cx="1743075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71499" y="342900"/>
            <a:ext cx="9062357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5400" b="1" dirty="0"/>
              <a:t>Treść:</a:t>
            </a:r>
            <a:endParaRPr lang="pl-PL" sz="3600" b="1" dirty="0"/>
          </a:p>
          <a:p>
            <a:endParaRPr lang="pl-PL" sz="3200" b="1" dirty="0"/>
          </a:p>
          <a:p>
            <a:pPr marL="514350" indent="-514350">
              <a:buFont typeface="+mj-lt"/>
              <a:buAutoNum type="arabicPeriod"/>
            </a:pPr>
            <a:r>
              <a:rPr lang="pl-PL" sz="3600" b="1" dirty="0">
                <a:solidFill>
                  <a:srgbClr val="002060"/>
                </a:solidFill>
              </a:rPr>
              <a:t>Wstęp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3600" b="1" dirty="0">
                <a:solidFill>
                  <a:srgbClr val="002060"/>
                </a:solidFill>
              </a:rPr>
              <a:t>Zadania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3600" b="1" dirty="0">
                <a:solidFill>
                  <a:srgbClr val="002060"/>
                </a:solidFill>
              </a:rPr>
              <a:t>Proces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3600" b="1" dirty="0">
                <a:solidFill>
                  <a:srgbClr val="002060"/>
                </a:solidFill>
              </a:rPr>
              <a:t>Źródła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3600" b="1" dirty="0">
                <a:solidFill>
                  <a:srgbClr val="002060"/>
                </a:solidFill>
              </a:rPr>
              <a:t>Ocena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3600" b="1" dirty="0">
                <a:solidFill>
                  <a:srgbClr val="002060"/>
                </a:solidFill>
              </a:rPr>
              <a:t>Podsumowanie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3600" b="1" dirty="0">
                <a:solidFill>
                  <a:srgbClr val="002060"/>
                </a:solidFill>
              </a:rPr>
              <a:t>Poradnik dla nauczyciela</a:t>
            </a:r>
          </a:p>
          <a:p>
            <a:endParaRPr lang="cs-CZ" sz="54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pic>
        <p:nvPicPr>
          <p:cNvPr id="1026" name="Picture 2" descr="Znalezione obrazy dla zapytania polsk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7197" y="1134373"/>
            <a:ext cx="4092373" cy="2557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1887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8375" y="445477"/>
            <a:ext cx="8383675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buAutoNum type="arabicPeriod"/>
            </a:pPr>
            <a:r>
              <a:rPr lang="pl-PL" sz="5400" b="1" dirty="0"/>
              <a:t>Wstęp: </a:t>
            </a:r>
          </a:p>
          <a:p>
            <a:pPr algn="just"/>
            <a:r>
              <a:rPr lang="pl-PL" sz="2800" b="1" dirty="0">
                <a:solidFill>
                  <a:schemeClr val="accent1"/>
                </a:solidFill>
              </a:rPr>
              <a:t>Święta państwowe ustalają poszczególne państwa, często chodzi o jeden wolny dzień bez pracy. Święta państwowe przypominają nam ważne wydarzenia z naszej historii, wiele z nich ma charakter religijny. Każdy człowiek powinien znać ważne daty z historii swojego kraju i wiedzieć o wydarzeniach historycznych, które z nimi są związane</a:t>
            </a:r>
            <a:r>
              <a:rPr lang="pl-PL" sz="2800" b="1" dirty="0">
                <a:solidFill>
                  <a:srgbClr val="002060"/>
                </a:solidFill>
              </a:rPr>
              <a:t>. </a:t>
            </a:r>
          </a:p>
          <a:p>
            <a:pPr algn="just"/>
            <a:endParaRPr lang="cs-CZ" sz="3200" b="1" dirty="0">
              <a:solidFill>
                <a:srgbClr val="002060"/>
              </a:solidFill>
            </a:endParaRPr>
          </a:p>
        </p:txBody>
      </p:sp>
      <p:pic>
        <p:nvPicPr>
          <p:cNvPr id="5" name="Obrázek 4" descr="Výsledek obrázku pro státní  svátky velký státní znak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82050" y="1491613"/>
            <a:ext cx="3409950" cy="359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21042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4801" y="597877"/>
            <a:ext cx="7397262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indent="-914400"/>
            <a:r>
              <a:rPr lang="pl-PL" sz="5400" b="1" dirty="0"/>
              <a:t>Wstęp: </a:t>
            </a:r>
          </a:p>
          <a:p>
            <a:pPr algn="just"/>
            <a:r>
              <a:rPr lang="pl-PL" sz="2800" b="1" dirty="0">
                <a:solidFill>
                  <a:srgbClr val="002060"/>
                </a:solidFill>
              </a:rPr>
              <a:t>Niestety wiele uczniów traktuje święta państwowe tylko jako wolny dzień, kiedy nie muszą iść do szkoły i nie wiedzą, dlaczego jest święto tak ważne. </a:t>
            </a:r>
          </a:p>
          <a:p>
            <a:pPr algn="just"/>
            <a:endParaRPr lang="pl-PL" sz="2800" b="1" dirty="0">
              <a:solidFill>
                <a:srgbClr val="002060"/>
              </a:solidFill>
            </a:endParaRPr>
          </a:p>
          <a:p>
            <a:pPr algn="just"/>
            <a:r>
              <a:rPr lang="pl-PL" sz="2800" b="1" dirty="0">
                <a:solidFill>
                  <a:srgbClr val="002060"/>
                </a:solidFill>
              </a:rPr>
              <a:t>Celem tego projektu więc będzie poznanie świąt państwowych w Twoim kraju</a:t>
            </a:r>
            <a:r>
              <a:rPr lang="pl-PL" sz="3200" b="1" dirty="0">
                <a:solidFill>
                  <a:srgbClr val="002060"/>
                </a:solidFill>
              </a:rPr>
              <a:t>. </a:t>
            </a:r>
          </a:p>
        </p:txBody>
      </p:sp>
      <p:pic>
        <p:nvPicPr>
          <p:cNvPr id="2050" name="Picture 2" descr="Znalezione obrazy dla zapytania woln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7537" y="1884902"/>
            <a:ext cx="2699768" cy="1412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28246" y="328246"/>
            <a:ext cx="7491046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5400" b="1" dirty="0"/>
              <a:t>2</a:t>
            </a:r>
            <a:r>
              <a:rPr lang="pl-PL" sz="5400" b="1" dirty="0"/>
              <a:t>. Zadanie:</a:t>
            </a:r>
          </a:p>
          <a:p>
            <a:pPr algn="just"/>
            <a:r>
              <a:rPr lang="pl-PL" sz="2800" b="1" dirty="0">
                <a:solidFill>
                  <a:srgbClr val="002060"/>
                </a:solidFill>
              </a:rPr>
              <a:t>Waszym zadaniem będzie przygotowanie plakatów wielkości A3 (minimalna wielkość) lub większy dotyczący wybranego święta państwowego. </a:t>
            </a:r>
          </a:p>
          <a:p>
            <a:pPr algn="just"/>
            <a:r>
              <a:rPr lang="pl-PL" sz="2800" b="1" dirty="0">
                <a:solidFill>
                  <a:srgbClr val="002060"/>
                </a:solidFill>
              </a:rPr>
              <a:t>Następnie będziecie swoją pracę prezentować przed całą klasą. </a:t>
            </a:r>
          </a:p>
        </p:txBody>
      </p:sp>
      <p:sp>
        <p:nvSpPr>
          <p:cNvPr id="11266" name="AutoShape 2" descr="Výsledek obrázku pro den obnovy samostatného &amp;ccaron;eského státu"/>
          <p:cNvSpPr>
            <a:spLocks noChangeAspect="1" noChangeArrowheads="1"/>
          </p:cNvSpPr>
          <p:nvPr/>
        </p:nvSpPr>
        <p:spPr bwMode="auto">
          <a:xfrm>
            <a:off x="155575" y="-1143000"/>
            <a:ext cx="1905000" cy="23812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3074" name="Picture 2" descr="Znalezione obrazy dla zapytania Święto niepodległości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0564" y="1238250"/>
            <a:ext cx="2490165" cy="1532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Znalezione obrazy dla zapytania Święto prac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2898" y="4183148"/>
            <a:ext cx="2381775" cy="1786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Znalezione obrazy dla zapytania Narodowy Dzień Pamięci Powstania warszawskieg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9149" y="4183148"/>
            <a:ext cx="2457644" cy="2457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97807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33754" y="375138"/>
            <a:ext cx="11547231" cy="615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b="1" dirty="0"/>
              <a:t>3</a:t>
            </a:r>
            <a:r>
              <a:rPr lang="pl-PL" sz="5400" b="1" dirty="0"/>
              <a:t>. Proces:</a:t>
            </a:r>
          </a:p>
          <a:p>
            <a:pPr algn="just"/>
            <a:r>
              <a:rPr lang="pl-PL" sz="2800" b="1" dirty="0">
                <a:solidFill>
                  <a:srgbClr val="002060"/>
                </a:solidFill>
              </a:rPr>
              <a:t>Podzielcie się do trzech grup. </a:t>
            </a:r>
          </a:p>
          <a:p>
            <a:pPr algn="just"/>
            <a:r>
              <a:rPr lang="pl-PL" sz="2800" b="1" dirty="0">
                <a:solidFill>
                  <a:srgbClr val="002060"/>
                </a:solidFill>
              </a:rPr>
              <a:t>Z podziałem do grup pomoże Wam nauczyciel. </a:t>
            </a:r>
          </a:p>
          <a:p>
            <a:pPr algn="just"/>
            <a:r>
              <a:rPr lang="pl-PL" sz="2800" b="1" dirty="0">
                <a:solidFill>
                  <a:srgbClr val="002060"/>
                </a:solidFill>
              </a:rPr>
              <a:t>Każda grupa wylosuje jedno święto państwowe z poniższych.</a:t>
            </a:r>
          </a:p>
          <a:p>
            <a:pPr algn="just"/>
            <a:endParaRPr lang="cs-CZ" sz="3200" b="1" dirty="0">
              <a:solidFill>
                <a:srgbClr val="002060"/>
              </a:solidFill>
            </a:endParaRPr>
          </a:p>
          <a:p>
            <a:pPr algn="just"/>
            <a:r>
              <a:rPr lang="cs-CZ" sz="3200" b="1" dirty="0">
                <a:solidFill>
                  <a:srgbClr val="002060"/>
                </a:solidFill>
              </a:rPr>
              <a:t> </a:t>
            </a:r>
          </a:p>
          <a:p>
            <a:pPr algn="just"/>
            <a:endParaRPr lang="cs-CZ" sz="3200" b="1" dirty="0">
              <a:solidFill>
                <a:srgbClr val="002060"/>
              </a:solidFill>
            </a:endParaRPr>
          </a:p>
          <a:p>
            <a:pPr algn="just"/>
            <a:endParaRPr lang="cs-CZ" sz="3200" b="1" dirty="0">
              <a:solidFill>
                <a:srgbClr val="002060"/>
              </a:solidFill>
            </a:endParaRPr>
          </a:p>
          <a:p>
            <a:pPr algn="just"/>
            <a:endParaRPr lang="cs-CZ" sz="3200" b="1" dirty="0">
              <a:solidFill>
                <a:srgbClr val="002060"/>
              </a:solidFill>
            </a:endParaRPr>
          </a:p>
          <a:p>
            <a:pPr algn="just"/>
            <a:endParaRPr lang="cs-CZ" sz="3200" b="1" dirty="0">
              <a:solidFill>
                <a:srgbClr val="002060"/>
              </a:solidFill>
            </a:endParaRPr>
          </a:p>
          <a:p>
            <a:pPr algn="just"/>
            <a:endParaRPr lang="cs-CZ" sz="3200" b="1" dirty="0">
              <a:solidFill>
                <a:srgbClr val="002060"/>
              </a:solidFill>
            </a:endParaRPr>
          </a:p>
          <a:p>
            <a:pPr algn="just"/>
            <a:endParaRPr lang="cs-CZ" sz="32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Tabela 3">
            <a:extLst>
              <a:ext uri="{FF2B5EF4-FFF2-40B4-BE49-F238E27FC236}">
                <a16:creationId xmlns="" xmlns:a16="http://schemas.microsoft.com/office/drawing/2014/main" id="{8C38811B-9782-46F6-AA04-67F5022E53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2324730"/>
              </p:ext>
            </p:extLst>
          </p:nvPr>
        </p:nvGraphicFramePr>
        <p:xfrm>
          <a:off x="1593273" y="2787547"/>
          <a:ext cx="8728364" cy="37431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64182">
                  <a:extLst>
                    <a:ext uri="{9D8B030D-6E8A-4147-A177-3AD203B41FA5}">
                      <a16:colId xmlns="" xmlns:a16="http://schemas.microsoft.com/office/drawing/2014/main" val="3828345387"/>
                    </a:ext>
                  </a:extLst>
                </a:gridCol>
                <a:gridCol w="4364182">
                  <a:extLst>
                    <a:ext uri="{9D8B030D-6E8A-4147-A177-3AD203B41FA5}">
                      <a16:colId xmlns="" xmlns:a16="http://schemas.microsoft.com/office/drawing/2014/main" val="3549337101"/>
                    </a:ext>
                  </a:extLst>
                </a:gridCol>
              </a:tblGrid>
              <a:tr h="3513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Data 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Nazwa święta państwowego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609431119"/>
                  </a:ext>
                </a:extLst>
              </a:tr>
              <a:tr h="6211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1 marca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u="none" strike="noStrike" dirty="0">
                          <a:effectLst/>
                          <a:hlinkClick r:id="rId2"/>
                        </a:rPr>
                        <a:t>Narodowy Dzień Pamięci „Żołnierzy Wyklętych”</a:t>
                      </a:r>
                      <a:r>
                        <a:rPr lang="pl-PL" sz="1400" dirty="0">
                          <a:effectLst/>
                        </a:rPr>
                        <a:t> 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579393995"/>
                  </a:ext>
                </a:extLst>
              </a:tr>
              <a:tr h="9398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24 marca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u="none" strike="noStrike" dirty="0">
                          <a:effectLst/>
                          <a:hlinkClick r:id="rId3"/>
                        </a:rPr>
                        <a:t>Dzień Pamięci Polaków ratujących Żydów pod okupacją niemiecką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980659510"/>
                  </a:ext>
                </a:extLst>
              </a:tr>
              <a:tr h="3024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1 maja 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Święto pracy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404041815"/>
                  </a:ext>
                </a:extLst>
              </a:tr>
              <a:tr h="3024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8 maja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Narodowy Dzień Zwycięstwa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408064947"/>
                  </a:ext>
                </a:extLst>
              </a:tr>
              <a:tr h="6211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1 sierpnia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Narodowy Dzień Pamięci Powstania warszawskiego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902821019"/>
                  </a:ext>
                </a:extLst>
              </a:tr>
              <a:tr h="3024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31 sierpnia 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Dzień solidarności i wolności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666599044"/>
                  </a:ext>
                </a:extLst>
              </a:tr>
              <a:tr h="3024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11 listopada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Święto niepodległości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3626420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81706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261" y="527538"/>
            <a:ext cx="11336216" cy="69557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5400" b="1" dirty="0"/>
              <a:t>3. Proces:</a:t>
            </a:r>
          </a:p>
          <a:p>
            <a:pPr algn="just"/>
            <a:r>
              <a:rPr lang="pl-PL" sz="2800" b="1" dirty="0">
                <a:solidFill>
                  <a:srgbClr val="002060"/>
                </a:solidFill>
              </a:rPr>
              <a:t>Zadaniem każdej grupy będzie znalezienie informacji związanych z wylosowanym świętem.</a:t>
            </a:r>
          </a:p>
          <a:p>
            <a:pPr algn="just"/>
            <a:endParaRPr lang="pl-PL" sz="2800" b="1" dirty="0">
              <a:solidFill>
                <a:srgbClr val="002060"/>
              </a:solidFill>
            </a:endParaRPr>
          </a:p>
          <a:p>
            <a:pPr algn="just"/>
            <a:r>
              <a:rPr lang="pl-PL" sz="2800" b="1" dirty="0">
                <a:solidFill>
                  <a:srgbClr val="002060"/>
                </a:solidFill>
              </a:rPr>
              <a:t>Zdobytą wiedzę, informację, obrazki i fotografie wstawcie na wielkie kartki, aby informacje, obrazki i fotografie były wyraźnie i dobre widoczne. </a:t>
            </a:r>
          </a:p>
          <a:p>
            <a:pPr algn="just"/>
            <a:endParaRPr lang="pl-PL" sz="2800" b="1" dirty="0">
              <a:solidFill>
                <a:srgbClr val="002060"/>
              </a:solidFill>
            </a:endParaRPr>
          </a:p>
          <a:p>
            <a:pPr algn="just"/>
            <a:r>
              <a:rPr lang="pl-PL" sz="2800" b="1" dirty="0">
                <a:solidFill>
                  <a:srgbClr val="002060"/>
                </a:solidFill>
              </a:rPr>
              <a:t>Sposób przygotowania materiałów zależy wyłącznie od Was (mogą być namalowane, wyprodukowane z różnego rodzaju materiałów plastycznych).</a:t>
            </a:r>
          </a:p>
          <a:p>
            <a:pPr algn="just"/>
            <a:endParaRPr lang="pl-PL" sz="2800" b="1" dirty="0">
              <a:solidFill>
                <a:srgbClr val="002060"/>
              </a:solidFill>
            </a:endParaRPr>
          </a:p>
          <a:p>
            <a:pPr algn="just"/>
            <a:r>
              <a:rPr lang="pl-PL" sz="2800" b="1" dirty="0">
                <a:solidFill>
                  <a:srgbClr val="002060"/>
                </a:solidFill>
              </a:rPr>
              <a:t>Na przygotowanie plakatów macie dwa tygodnie – gotowe pracę należy przynieść na zajęcia z wiedzy o społeczeństwie. </a:t>
            </a:r>
          </a:p>
          <a:p>
            <a:pPr algn="just"/>
            <a:endParaRPr lang="cs-CZ" sz="2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22031" y="304800"/>
            <a:ext cx="10398369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5400" b="1" dirty="0"/>
              <a:t>Proces:</a:t>
            </a:r>
          </a:p>
          <a:p>
            <a:pPr algn="just"/>
            <a:r>
              <a:rPr lang="pl-PL" sz="2800" b="1" dirty="0">
                <a:solidFill>
                  <a:srgbClr val="002060"/>
                </a:solidFill>
              </a:rPr>
              <a:t>Na podstawie informacji, które zdobyliście podczas przygotowania plakatów, każda grupa przedstawi swoją pracę i podzieli się z uczniami klasy zdobytymi informacjami. </a:t>
            </a:r>
          </a:p>
          <a:p>
            <a:pPr algn="just"/>
            <a:endParaRPr lang="pl-PL" sz="2800" b="1" dirty="0">
              <a:solidFill>
                <a:srgbClr val="002060"/>
              </a:solidFill>
            </a:endParaRPr>
          </a:p>
          <a:p>
            <a:pPr algn="just"/>
            <a:r>
              <a:rPr lang="pl-PL" sz="2800" b="1" dirty="0">
                <a:solidFill>
                  <a:schemeClr val="accent1"/>
                </a:solidFill>
              </a:rPr>
              <a:t>Na końcu nauczyciel będzie zadawał pytania, aby sprawdzić, ile informacji zapamiętaliście.</a:t>
            </a:r>
          </a:p>
          <a:p>
            <a:pPr algn="just"/>
            <a:endParaRPr lang="pl-PL" sz="2800" b="1" dirty="0">
              <a:solidFill>
                <a:srgbClr val="002060"/>
              </a:solidFill>
            </a:endParaRPr>
          </a:p>
          <a:p>
            <a:pPr algn="just"/>
            <a:r>
              <a:rPr lang="pl-PL" sz="2800" b="1" dirty="0">
                <a:solidFill>
                  <a:schemeClr val="accent1"/>
                </a:solidFill>
              </a:rPr>
              <a:t>Informacje potrzebne do przygotowania zadania szukajcie na poniższych stronach internetowych, lub na innych stronach www, które znacie (proszę napisać o jakie strony chodzi).</a:t>
            </a:r>
            <a:endParaRPr lang="cs-CZ" sz="28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445477" y="316524"/>
            <a:ext cx="11336215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5400" b="1" dirty="0"/>
              <a:t>Proces:</a:t>
            </a:r>
          </a:p>
          <a:p>
            <a:pPr algn="just"/>
            <a:r>
              <a:rPr lang="pl-PL" sz="2800" b="1" dirty="0">
                <a:solidFill>
                  <a:srgbClr val="002060"/>
                </a:solidFill>
              </a:rPr>
              <a:t>Praca musi być estetyczna (ładnie wyglądać), ciekawa, wyczerpująca i różnorodna.</a:t>
            </a:r>
          </a:p>
          <a:p>
            <a:pPr algn="just"/>
            <a:endParaRPr lang="pl-PL" sz="2800" b="1" dirty="0">
              <a:solidFill>
                <a:srgbClr val="002060"/>
              </a:solidFill>
            </a:endParaRPr>
          </a:p>
          <a:p>
            <a:pPr algn="just"/>
            <a:r>
              <a:rPr lang="pl-PL" sz="2800" b="1" dirty="0">
                <a:solidFill>
                  <a:srgbClr val="002060"/>
                </a:solidFill>
              </a:rPr>
              <a:t> Każda praca powinna obejmować:</a:t>
            </a:r>
          </a:p>
          <a:p>
            <a:pPr algn="just"/>
            <a:r>
              <a:rPr lang="pl-PL" sz="2800" b="1" dirty="0">
                <a:solidFill>
                  <a:srgbClr val="002060"/>
                </a:solidFill>
              </a:rPr>
              <a:t>1. Przedmiot (Nazwa święta państwowego).</a:t>
            </a:r>
          </a:p>
          <a:p>
            <a:pPr algn="just"/>
            <a:r>
              <a:rPr lang="pl-PL" sz="2800" b="1" dirty="0">
                <a:solidFill>
                  <a:srgbClr val="002060"/>
                </a:solidFill>
              </a:rPr>
              <a:t>2. Imię i nazwiska uczniów, którzy ją przygotowali.</a:t>
            </a:r>
          </a:p>
          <a:p>
            <a:pPr>
              <a:buFont typeface="Wingdings" pitchFamily="2" charset="2"/>
              <a:buChar char="Ø"/>
            </a:pPr>
            <a:r>
              <a:rPr lang="pl-PL" sz="2800" b="1" dirty="0">
                <a:solidFill>
                  <a:srgbClr val="002060"/>
                </a:solidFill>
              </a:rPr>
              <a:t>Opracowanie zadania według instrukcji.</a:t>
            </a:r>
          </a:p>
          <a:p>
            <a:pPr>
              <a:buFont typeface="Wingdings" pitchFamily="2" charset="2"/>
              <a:buChar char="Ø"/>
            </a:pPr>
            <a:r>
              <a:rPr lang="pl-PL" sz="2800" b="1" dirty="0">
                <a:solidFill>
                  <a:srgbClr val="002060"/>
                </a:solidFill>
              </a:rPr>
              <a:t>Każda grupa prezentować będzie swoją pracę przed całą klasą.</a:t>
            </a:r>
          </a:p>
          <a:p>
            <a:pPr algn="just"/>
            <a:endParaRPr lang="cs-CZ" sz="2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Řez">
  <a:themeElements>
    <a:clrScheme name="Řez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Řez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Řez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1001</TotalTime>
  <Words>970</Words>
  <Application>Microsoft Office PowerPoint</Application>
  <PresentationFormat>Panoramiczny</PresentationFormat>
  <Paragraphs>138</Paragraphs>
  <Slides>16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24" baseType="lpstr">
      <vt:lpstr>Arial</vt:lpstr>
      <vt:lpstr>Calibri</vt:lpstr>
      <vt:lpstr>Century</vt:lpstr>
      <vt:lpstr>Century Gothic</vt:lpstr>
      <vt:lpstr>Times New Roman</vt:lpstr>
      <vt:lpstr>Wingdings</vt:lpstr>
      <vt:lpstr>Wingdings 3</vt:lpstr>
      <vt:lpstr>Řez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NotebookHP</dc:creator>
  <cp:lastModifiedBy>Anna Basta</cp:lastModifiedBy>
  <cp:revision>113</cp:revision>
  <dcterms:created xsi:type="dcterms:W3CDTF">2018-06-04T14:20:04Z</dcterms:created>
  <dcterms:modified xsi:type="dcterms:W3CDTF">2020-01-21T15:03:09Z</dcterms:modified>
</cp:coreProperties>
</file>