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4" r:id="rId11"/>
    <p:sldId id="265" r:id="rId12"/>
    <p:sldId id="266" r:id="rId13"/>
    <p:sldId id="268" r:id="rId14"/>
    <p:sldId id="267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016" autoAdjust="0"/>
  </p:normalViewPr>
  <p:slideViewPr>
    <p:cSldViewPr>
      <p:cViewPr varScale="1">
        <p:scale>
          <a:sx n="83" d="100"/>
          <a:sy n="83" d="100"/>
        </p:scale>
        <p:origin x="1459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063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57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5751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785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7623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100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881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301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58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1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37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25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66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01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724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61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BCD3A-2A9D-4F86-91AD-561E023A540E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16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ciaga.pl/tekst/107296-108-komorka-funkcje-organelli-komorkowych" TargetMode="External"/><Relationship Id="rId2" Type="http://schemas.openxmlformats.org/officeDocument/2006/relationships/hyperlink" Target="https://pl.wikipedia.org/wiki/Kom%C3%B3rka_ro%C5%9Blinn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l.wikipedia.org/wiki/Organellum" TargetMode="External"/><Relationship Id="rId4" Type="http://schemas.openxmlformats.org/officeDocument/2006/relationships/hyperlink" Target="https://sciaga.pl/tekst/88377-89-komorka_zwierzeca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yk.pl/wypracowania/biologia/botanika/11693-struktura-i-funkcja-organelli-komorkowych.html" TargetMode="External"/><Relationship Id="rId2" Type="http://schemas.openxmlformats.org/officeDocument/2006/relationships/hyperlink" Target="https://www.edukator.pl/komorka-roslinna-i-zwierzeca,1589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l.wikibooks.org/wiki/Biologia_dla_liceum/Organelle" TargetMode="External"/><Relationship Id="rId4" Type="http://schemas.openxmlformats.org/officeDocument/2006/relationships/hyperlink" Target="https://biologiadlabystrzakow.wordpress.com/komorka-zwierzeca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39952" y="3501008"/>
            <a:ext cx="3312368" cy="909261"/>
          </a:xfrm>
        </p:spPr>
        <p:txBody>
          <a:bodyPr/>
          <a:lstStyle/>
          <a:p>
            <a:r>
              <a:rPr lang="cs-CZ" dirty="0"/>
              <a:t>KOMÓRKA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003997"/>
            <a:ext cx="8568952" cy="1427465"/>
          </a:xfrm>
        </p:spPr>
        <p:txBody>
          <a:bodyPr>
            <a:normAutofit/>
          </a:bodyPr>
          <a:lstStyle/>
          <a:p>
            <a:pPr algn="l"/>
            <a:r>
              <a:rPr lang="sk-SK" dirty="0">
                <a:solidFill>
                  <a:schemeClr val="tx2"/>
                </a:solidFill>
              </a:rPr>
              <a:t>Web Quest przeznaczony jest dla uc</a:t>
            </a:r>
            <a:r>
              <a:rPr lang="pl-PL" dirty="0" err="1">
                <a:solidFill>
                  <a:schemeClr val="tx2"/>
                </a:solidFill>
              </a:rPr>
              <a:t>zniów</a:t>
            </a:r>
            <a:r>
              <a:rPr lang="pl-PL" dirty="0">
                <a:solidFill>
                  <a:schemeClr val="tx2"/>
                </a:solidFill>
              </a:rPr>
              <a:t> gimnazjów</a:t>
            </a:r>
            <a:r>
              <a:rPr lang="sk-SK" dirty="0">
                <a:solidFill>
                  <a:schemeClr val="tx2"/>
                </a:solidFill>
              </a:rPr>
              <a:t>. Jego celem </a:t>
            </a:r>
            <a:r>
              <a:rPr lang="pl-PL" dirty="0">
                <a:solidFill>
                  <a:schemeClr val="tx2"/>
                </a:solidFill>
              </a:rPr>
              <a:t>jest zwiększenie zainteresowania uczniów biologią i pozyskiwaniem nowych informacji na ten temat</a:t>
            </a:r>
            <a:r>
              <a:rPr lang="sk-SK" dirty="0" smtClean="0">
                <a:solidFill>
                  <a:schemeClr val="tx2"/>
                </a:solidFill>
              </a:rPr>
              <a:t>.</a:t>
            </a:r>
            <a:endParaRPr lang="sk-SK" dirty="0">
              <a:solidFill>
                <a:schemeClr val="tx2"/>
              </a:solidFill>
            </a:endParaRPr>
          </a:p>
          <a:p>
            <a:pPr algn="l"/>
            <a:r>
              <a:rPr lang="sk-SK" dirty="0">
                <a:solidFill>
                  <a:schemeClr val="tx2"/>
                </a:solidFill>
              </a:rPr>
              <a:t>Autorka projektu: Jana </a:t>
            </a:r>
            <a:r>
              <a:rPr lang="sk-SK" dirty="0" err="1">
                <a:solidFill>
                  <a:schemeClr val="tx2"/>
                </a:solidFill>
              </a:rPr>
              <a:t>Holeksová</a:t>
            </a:r>
            <a:endParaRPr lang="sk-SK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074" y="3115545"/>
            <a:ext cx="2448272" cy="1920213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846E7C09-0FFB-433D-8859-B4052F69C6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244891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ŹRÓDŁA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https://</a:t>
            </a:r>
            <a:r>
              <a:rPr lang="pl-PL" dirty="0" smtClean="0">
                <a:hlinkClick r:id="rId2"/>
              </a:rPr>
              <a:t>pl.wikipedia.org/wiki/Kom%C3%B3rka_ro%C5%9Blinna</a:t>
            </a:r>
            <a:endParaRPr lang="pl-PL" dirty="0" smtClean="0"/>
          </a:p>
          <a:p>
            <a:r>
              <a:rPr lang="pl-PL" dirty="0">
                <a:hlinkClick r:id="rId3"/>
              </a:rPr>
              <a:t>https://</a:t>
            </a:r>
            <a:r>
              <a:rPr lang="pl-PL" dirty="0" smtClean="0">
                <a:hlinkClick r:id="rId3"/>
              </a:rPr>
              <a:t>sciaga.pl/tekst/107296-108-komorka-funkcje-organelli-komorkowych</a:t>
            </a:r>
            <a:endParaRPr lang="pl-PL" dirty="0" smtClean="0"/>
          </a:p>
          <a:p>
            <a:r>
              <a:rPr lang="pl-PL" dirty="0">
                <a:hlinkClick r:id="rId4"/>
              </a:rPr>
              <a:t>https://</a:t>
            </a:r>
            <a:r>
              <a:rPr lang="pl-PL" dirty="0" smtClean="0">
                <a:hlinkClick r:id="rId4"/>
              </a:rPr>
              <a:t>sciaga.pl/tekst/88377-89-komorka_zwierzeca</a:t>
            </a:r>
            <a:endParaRPr lang="pl-PL" dirty="0" smtClean="0"/>
          </a:p>
          <a:p>
            <a:r>
              <a:rPr lang="pl-PL" dirty="0">
                <a:hlinkClick r:id="rId5"/>
              </a:rPr>
              <a:t>https://pl.wikipedia.org/wiki/Organellum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579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ŹRÓDŁA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https://</a:t>
            </a:r>
            <a:r>
              <a:rPr lang="pl-PL" dirty="0" smtClean="0">
                <a:hlinkClick r:id="rId2"/>
              </a:rPr>
              <a:t>www.edukator.pl/komorka-roslinna-i-zwierzeca,1589.html</a:t>
            </a:r>
            <a:endParaRPr lang="pl-PL" dirty="0" smtClean="0"/>
          </a:p>
          <a:p>
            <a:r>
              <a:rPr lang="pl-PL" dirty="0">
                <a:hlinkClick r:id="rId3"/>
              </a:rPr>
              <a:t>https://</a:t>
            </a:r>
            <a:r>
              <a:rPr lang="pl-PL" dirty="0" smtClean="0">
                <a:hlinkClick r:id="rId3"/>
              </a:rPr>
              <a:t>www.bryk.pl/wypracowania/biologia/botanika/11693-struktura-i-funkcja-organelli-komorkowych.html</a:t>
            </a:r>
            <a:endParaRPr lang="pl-PL" dirty="0" smtClean="0"/>
          </a:p>
          <a:p>
            <a:r>
              <a:rPr lang="pl-PL" dirty="0">
                <a:hlinkClick r:id="rId4"/>
              </a:rPr>
              <a:t>https://biologiadlabystrzakow.wordpress.com/komorka-zwierzeca</a:t>
            </a:r>
            <a:r>
              <a:rPr lang="pl-PL" dirty="0" smtClean="0">
                <a:hlinkClick r:id="rId4"/>
              </a:rPr>
              <a:t>/</a:t>
            </a:r>
            <a:endParaRPr lang="pl-PL" dirty="0" smtClean="0"/>
          </a:p>
          <a:p>
            <a:r>
              <a:rPr lang="pl-PL" dirty="0">
                <a:hlinkClick r:id="rId5"/>
              </a:rPr>
              <a:t>https://pl.wikibooks.org/wiki/Biologia_dla_liceum/Organelle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425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OCENA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5943403"/>
              </p:ext>
            </p:extLst>
          </p:nvPr>
        </p:nvGraphicFramePr>
        <p:xfrm>
          <a:off x="457200" y="1268760"/>
          <a:ext cx="8229600" cy="60591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85361245"/>
                    </a:ext>
                  </a:extLst>
                </a:gridCol>
                <a:gridCol w="1913384">
                  <a:extLst>
                    <a:ext uri="{9D8B030D-6E8A-4147-A177-3AD203B41FA5}">
                      <a16:colId xmlns="" xmlns:a16="http://schemas.microsoft.com/office/drawing/2014/main" val="2513513112"/>
                    </a:ext>
                  </a:extLst>
                </a:gridCol>
                <a:gridCol w="2201416">
                  <a:extLst>
                    <a:ext uri="{9D8B030D-6E8A-4147-A177-3AD203B41FA5}">
                      <a16:colId xmlns="" xmlns:a16="http://schemas.microsoft.com/office/drawing/2014/main" val="1834931080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718242550"/>
                    </a:ext>
                  </a:extLst>
                </a:gridCol>
              </a:tblGrid>
              <a:tr h="481320">
                <a:tc>
                  <a:txBody>
                    <a:bodyPr/>
                    <a:lstStyle/>
                    <a:p>
                      <a:r>
                        <a:rPr lang="pl-PL" noProof="0" dirty="0"/>
                        <a:t>ILOŚĆ</a:t>
                      </a:r>
                      <a:r>
                        <a:rPr lang="pl-PL" baseline="0" noProof="0" dirty="0"/>
                        <a:t> PUNKTÓW</a:t>
                      </a:r>
                      <a:endParaRPr lang="sk-SK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03695053"/>
                  </a:ext>
                </a:extLst>
              </a:tr>
              <a:tr h="481320">
                <a:tc>
                  <a:txBody>
                    <a:bodyPr/>
                    <a:lstStyle/>
                    <a:p>
                      <a:r>
                        <a:rPr lang="cs-CZ" dirty="0"/>
                        <a:t>TREŚĆ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Z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ebrane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 informacje są niekompletne, brakuje wiele informacji, pojawiają się informacje, które nie są związane z tematem</a:t>
                      </a: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Prawidłowe i prawdziwe informacje. Ewentualnie drobne błędy.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Dobre wykorzystanie źródeł.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Dobrze zrealizowany projekt, poprawne i wyczerpujące informacje. Bardzo dobre wykorzystanie podanych źródeł, ewentualnie innych źródeł, wiedzy i umiejętności, wykraczających poza program nauczania.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77917285"/>
                  </a:ext>
                </a:extLst>
              </a:tr>
              <a:tr h="481320">
                <a:tc>
                  <a:txBody>
                    <a:bodyPr/>
                    <a:lstStyle/>
                    <a:p>
                      <a:r>
                        <a:rPr lang="cs-CZ" dirty="0"/>
                        <a:t>ESTETYKA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raca wykonana niedbałe, nieczytelna, bez grafiki, ilustracji, brakujące opisy. Niewłaściwie rozmieszczone informacje na stronie.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Praca wykonana staranne i czytelnie. Dobre rozmieszczenie informacji na stronie. Dobra grafika.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Praca</a:t>
                      </a: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k-SK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bardzo</a:t>
                      </a: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estetyczna i kreatywna, przejrzysta i motywująca do zapoznania się z nią. Dobrze rozplanowana grafika oraz tekst. Praca ciekawa i kolorowa.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38177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750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OCENA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415704"/>
              </p:ext>
            </p:extLst>
          </p:nvPr>
        </p:nvGraphicFramePr>
        <p:xfrm>
          <a:off x="457200" y="1196752"/>
          <a:ext cx="8363272" cy="672010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090818">
                  <a:extLst>
                    <a:ext uri="{9D8B030D-6E8A-4147-A177-3AD203B41FA5}">
                      <a16:colId xmlns="" xmlns:a16="http://schemas.microsoft.com/office/drawing/2014/main" val="1391919171"/>
                    </a:ext>
                  </a:extLst>
                </a:gridCol>
                <a:gridCol w="2090818">
                  <a:extLst>
                    <a:ext uri="{9D8B030D-6E8A-4147-A177-3AD203B41FA5}">
                      <a16:colId xmlns="" xmlns:a16="http://schemas.microsoft.com/office/drawing/2014/main" val="617878099"/>
                    </a:ext>
                  </a:extLst>
                </a:gridCol>
                <a:gridCol w="2090818">
                  <a:extLst>
                    <a:ext uri="{9D8B030D-6E8A-4147-A177-3AD203B41FA5}">
                      <a16:colId xmlns="" xmlns:a16="http://schemas.microsoft.com/office/drawing/2014/main" val="3572888035"/>
                    </a:ext>
                  </a:extLst>
                </a:gridCol>
                <a:gridCol w="2090818">
                  <a:extLst>
                    <a:ext uri="{9D8B030D-6E8A-4147-A177-3AD203B41FA5}">
                      <a16:colId xmlns="" xmlns:a16="http://schemas.microsoft.com/office/drawing/2014/main" val="1302675505"/>
                    </a:ext>
                  </a:extLst>
                </a:gridCol>
              </a:tblGrid>
              <a:tr h="471702">
                <a:tc>
                  <a:txBody>
                    <a:bodyPr/>
                    <a:lstStyle/>
                    <a:p>
                      <a:r>
                        <a:rPr lang="cs-CZ" dirty="0"/>
                        <a:t>ILOŚĆ PUNKTÓW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82132696"/>
                  </a:ext>
                </a:extLst>
              </a:tr>
              <a:tr h="471702">
                <a:tc>
                  <a:txBody>
                    <a:bodyPr/>
                    <a:lstStyle/>
                    <a:p>
                      <a:r>
                        <a:rPr lang="cs-CZ" dirty="0"/>
                        <a:t>ZAANGAŻOWANIE</a:t>
                      </a:r>
                      <a:r>
                        <a:rPr lang="cs-CZ" baseline="0" dirty="0"/>
                        <a:t> GRUPY I ZDOLNOŚĆ DO WSPÓŁRACY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Brak zaangażowania wszystkich członków grupy do kreatywnej współpracy.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Dobra współpraca w grupie.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Bardzo dobre zaangażowanie wszystkich członków grupy, wzajemne motywowanie się i pomoc przy pracy. Wysoki poziom współpracy w grupie.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06025831"/>
                  </a:ext>
                </a:extLst>
              </a:tr>
              <a:tr h="471702">
                <a:tc>
                  <a:txBody>
                    <a:bodyPr/>
                    <a:lstStyle/>
                    <a:p>
                      <a:r>
                        <a:rPr lang="cs-CZ" dirty="0"/>
                        <a:t>PREZENTACJA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Prezentacja czytana, nie mówiona z pamięci. Brakujące odpowiedzi na pytania kontrolne nauczyciela.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Prezentacja częściowo mówiona z pamięci, częściowo czytana. Problemy z odpowiedziami na pytania nauczyciela</a:t>
                      </a: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Praca prezentowana w ciekawy sposób, uporządkowana i poprawna. Zrozumienie prezentowanej treści. Właściwe odpowiedzi na pytania nauczyciela</a:t>
                      </a: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37968391"/>
                  </a:ext>
                </a:extLst>
              </a:tr>
              <a:tr h="471702">
                <a:tc>
                  <a:txBody>
                    <a:bodyPr/>
                    <a:lstStyle/>
                    <a:p>
                      <a:r>
                        <a:rPr lang="cs-CZ" dirty="0"/>
                        <a:t>PRZYGOTOWANIE PREZENTACJI I PLAKATU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Zła współpraca w grupie przy tworzeniu prezentacji. Chaotyczne uporządkowanie. Schematy komórek są niejasne, nie zawierają wszystkich części.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Dobra współpraca w grupie. Uporządkowanie prezentacji logiczne i kompaktowe. Obrazki komórek stworzone odpowiednio i estetycznie ze wszystkimi wymaganymi częściami.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Współpraca całej klasy na bardzo wysokim poziomie, bardzo kreatywna. Poprawne i logiczne uporządkowanie. Estetyczne i ciekawe plakaty komórek, które zawierają wszystkie ważne informacje.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5314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589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OCENA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3359495"/>
              </p:ext>
            </p:extLst>
          </p:nvPr>
        </p:nvGraphicFramePr>
        <p:xfrm>
          <a:off x="609600" y="2160588"/>
          <a:ext cx="6348412" cy="222504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174206">
                  <a:extLst>
                    <a:ext uri="{9D8B030D-6E8A-4147-A177-3AD203B41FA5}">
                      <a16:colId xmlns="" xmlns:a16="http://schemas.microsoft.com/office/drawing/2014/main" val="3868279753"/>
                    </a:ext>
                  </a:extLst>
                </a:gridCol>
                <a:gridCol w="3174206">
                  <a:extLst>
                    <a:ext uri="{9D8B030D-6E8A-4147-A177-3AD203B41FA5}">
                      <a16:colId xmlns="" xmlns:a16="http://schemas.microsoft.com/office/drawing/2014/main" val="3324856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punkty</a:t>
                      </a: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pl-PL" noProof="0" dirty="0"/>
                        <a:t>ocena</a:t>
                      </a:r>
                    </a:p>
                  </a:txBody>
                  <a:tcPr marL="70538" marR="70538"/>
                </a:tc>
                <a:extLst>
                  <a:ext uri="{0D108BD9-81ED-4DB2-BD59-A6C34878D82A}">
                    <a16:rowId xmlns="" xmlns:a16="http://schemas.microsoft.com/office/drawing/2014/main" val="1159920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13 - 15</a:t>
                      </a: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pl-PL" noProof="0" dirty="0"/>
                        <a:t>celujący</a:t>
                      </a:r>
                    </a:p>
                  </a:txBody>
                  <a:tcPr marL="70538" marR="70538"/>
                </a:tc>
                <a:extLst>
                  <a:ext uri="{0D108BD9-81ED-4DB2-BD59-A6C34878D82A}">
                    <a16:rowId xmlns="" xmlns:a16="http://schemas.microsoft.com/office/drawing/2014/main" val="1273383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11 - 12</a:t>
                      </a: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pl-PL" noProof="0" dirty="0"/>
                        <a:t>bardzo</a:t>
                      </a:r>
                      <a:r>
                        <a:rPr lang="pl-PL" baseline="0" noProof="0" dirty="0"/>
                        <a:t> dobry</a:t>
                      </a:r>
                      <a:endParaRPr lang="pl-PL" noProof="0" dirty="0"/>
                    </a:p>
                  </a:txBody>
                  <a:tcPr marL="70538" marR="70538"/>
                </a:tc>
                <a:extLst>
                  <a:ext uri="{0D108BD9-81ED-4DB2-BD59-A6C34878D82A}">
                    <a16:rowId xmlns="" xmlns:a16="http://schemas.microsoft.com/office/drawing/2014/main" val="1804150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9 - 10</a:t>
                      </a: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pl-PL" noProof="0" dirty="0"/>
                        <a:t>dobry</a:t>
                      </a:r>
                    </a:p>
                  </a:txBody>
                  <a:tcPr marL="70538" marR="70538"/>
                </a:tc>
                <a:extLst>
                  <a:ext uri="{0D108BD9-81ED-4DB2-BD59-A6C34878D82A}">
                    <a16:rowId xmlns="" xmlns:a16="http://schemas.microsoft.com/office/drawing/2014/main" val="2341752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7 - 8</a:t>
                      </a: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pl-PL" noProof="0" dirty="0"/>
                        <a:t>dostateczny</a:t>
                      </a:r>
                    </a:p>
                  </a:txBody>
                  <a:tcPr marL="70538" marR="70538"/>
                </a:tc>
                <a:extLst>
                  <a:ext uri="{0D108BD9-81ED-4DB2-BD59-A6C34878D82A}">
                    <a16:rowId xmlns="" xmlns:a16="http://schemas.microsoft.com/office/drawing/2014/main" val="1753148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5 – 6 </a:t>
                      </a: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pl-PL" noProof="0" dirty="0"/>
                        <a:t>niedostateczny</a:t>
                      </a:r>
                    </a:p>
                  </a:txBody>
                  <a:tcPr marL="70538" marR="70538"/>
                </a:tc>
                <a:extLst>
                  <a:ext uri="{0D108BD9-81ED-4DB2-BD59-A6C34878D82A}">
                    <a16:rowId xmlns="" xmlns:a16="http://schemas.microsoft.com/office/drawing/2014/main" val="2619610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3953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WYNIKI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400" dirty="0"/>
              <a:t>KORZY</a:t>
            </a:r>
            <a:r>
              <a:rPr lang="pl-PL" sz="2400" dirty="0"/>
              <a:t>ŚCI PROJEKTU</a:t>
            </a:r>
            <a:endParaRPr lang="cs-CZ" sz="2400" dirty="0"/>
          </a:p>
          <a:p>
            <a:r>
              <a:rPr lang="pl-PL" sz="2400" dirty="0"/>
              <a:t>Nauczyłeś się pozyskiwać i przetwarzać informacje z Internetu</a:t>
            </a:r>
          </a:p>
          <a:p>
            <a:r>
              <a:rPr lang="pl-PL" sz="2400" dirty="0"/>
              <a:t>Poprawiłeś swoje umiejętności współpracy w grupie i w całym zespole.</a:t>
            </a:r>
          </a:p>
          <a:p>
            <a:r>
              <a:rPr lang="pl-PL" sz="2400" dirty="0"/>
              <a:t>Twoja indywidualna i zbiorowa praca przyczyniała się do powstania prezentacji o komórkach roślinnych i zwierzęcych, która będzie wspierać i ułatwiać zdobywanie wiedzy na ten temat.</a:t>
            </a:r>
          </a:p>
          <a:p>
            <a:r>
              <a:rPr lang="pl-PL" sz="2400" dirty="0"/>
              <a:t>Samodzielnie wyszukiwanie informacji o poszczególnych częściach komórki i jej funkcjach przyczyniło się do lepszego poznawania podstaw biologii.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96711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174" y="2492896"/>
            <a:ext cx="6347713" cy="1320800"/>
          </a:xfrm>
        </p:spPr>
        <p:txBody>
          <a:bodyPr/>
          <a:lstStyle/>
          <a:p>
            <a:r>
              <a:rPr lang="cs-CZ" dirty="0"/>
              <a:t>PORADNIK DLA NAUCZYCIELA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3813290"/>
            <a:ext cx="7776864" cy="2819400"/>
          </a:xfrm>
        </p:spPr>
        <p:txBody>
          <a:bodyPr>
            <a:normAutofit fontScale="55000" lnSpcReduction="20000"/>
          </a:bodyPr>
          <a:lstStyle/>
          <a:p>
            <a:r>
              <a:rPr lang="pl-PL" sz="2600" dirty="0"/>
              <a:t>Przed rozpoczęciem projektu należy uczniów dokładnie zapoznać z treścią zadania i dostosować przy tym sposób komunikacji do możliwości uczniów.</a:t>
            </a:r>
          </a:p>
          <a:p>
            <a:r>
              <a:rPr lang="pl-PL" sz="2600" dirty="0"/>
              <a:t>Uczniów należy zapoznać z regulaminem bezpiecznego korzystania z Internetu. Nauczyciel powinien przeglądnąć z uczniami i pomóc im go zrozumieć.</a:t>
            </a:r>
          </a:p>
          <a:p>
            <a:r>
              <a:rPr lang="pl-PL" sz="2600" dirty="0"/>
              <a:t>Nauczyciel powinien dla każdej grupy przygotować kartki z tematem, który trzeba będzie opracować oraz instrukcje związane z pracą.</a:t>
            </a:r>
          </a:p>
          <a:p>
            <a:r>
              <a:rPr lang="pl-PL" sz="2600" dirty="0"/>
              <a:t>Uczniowie w klasie zostaną przydzieleni do grup w taki sposób, aby praca dostosowana była do możliwości uczniów i każdy miał szanse realizować się podczas przygotowania projektu. </a:t>
            </a:r>
          </a:p>
          <a:p>
            <a:r>
              <a:rPr lang="pl-PL" sz="2600" dirty="0"/>
              <a:t>Na realizację projektu można przeznaczyć trzy lub cztery godziny – w zależności od możliwości uczniów.</a:t>
            </a:r>
          </a:p>
          <a:p>
            <a:endParaRPr lang="cs-CZ" sz="2600" dirty="0"/>
          </a:p>
          <a:p>
            <a:endParaRPr lang="cs-CZ" dirty="0"/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7B33B8AD-0FBB-4F1B-8A48-67A155601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3455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TREŚĆ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1. </a:t>
            </a:r>
            <a:r>
              <a:rPr lang="pl-PL" dirty="0"/>
              <a:t>Wstęp</a:t>
            </a:r>
          </a:p>
          <a:p>
            <a:r>
              <a:rPr lang="pl-PL" dirty="0"/>
              <a:t>2. Zadanie</a:t>
            </a:r>
          </a:p>
          <a:p>
            <a:r>
              <a:rPr lang="pl-PL" dirty="0"/>
              <a:t>3. Proces</a:t>
            </a:r>
          </a:p>
          <a:p>
            <a:r>
              <a:rPr lang="pl-PL" dirty="0"/>
              <a:t>4. Źródła</a:t>
            </a:r>
          </a:p>
          <a:p>
            <a:r>
              <a:rPr lang="pl-PL" dirty="0"/>
              <a:t>5. Ocena</a:t>
            </a:r>
          </a:p>
          <a:p>
            <a:r>
              <a:rPr lang="pl-PL" dirty="0"/>
              <a:t>6. Wyniki</a:t>
            </a:r>
          </a:p>
          <a:p>
            <a:r>
              <a:rPr lang="pl-PL" dirty="0"/>
              <a:t>7. Poradnik dla nauczyciela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WSTĘP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 </a:t>
            </a:r>
            <a:r>
              <a:rPr lang="sk-SK" dirty="0"/>
              <a:t>Wyobraź sobie, </a:t>
            </a:r>
            <a:r>
              <a:rPr lang="pl-PL" dirty="0"/>
              <a:t>że zaczynasz się zmniejszać. Listki, stokrotki i mucha wydają się być większe i większe …</a:t>
            </a:r>
          </a:p>
          <a:p>
            <a:pPr>
              <a:buNone/>
            </a:pPr>
            <a:r>
              <a:rPr lang="sk-SK" dirty="0"/>
              <a:t>   </a:t>
            </a:r>
            <a:r>
              <a:rPr lang="pl-PL" dirty="0"/>
              <a:t>Co właściwie można zobaczyć, gdy na nie popatrzysz naprawdę z bliska?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41290"/>
            <a:ext cx="2257425" cy="20193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58" y="3789040"/>
            <a:ext cx="3796481" cy="273630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080" y="3789039"/>
            <a:ext cx="2847974" cy="27363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WST</a:t>
            </a:r>
            <a:r>
              <a:rPr lang="pl-PL" dirty="0"/>
              <a:t>ĘP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Czy wiesz z czego składają się rośliny i zwierzęta?</a:t>
            </a:r>
          </a:p>
          <a:p>
            <a:r>
              <a:rPr lang="pl-PL" dirty="0"/>
              <a:t>Jak nazywają się podstawowe jednostki z których zbudowane są wszystkie żywe organizmy?</a:t>
            </a:r>
          </a:p>
          <a:p>
            <a:r>
              <a:rPr lang="pl-PL" dirty="0"/>
              <a:t>Jakie mają części i do czego służą?</a:t>
            </a:r>
          </a:p>
          <a:p>
            <a:r>
              <a:rPr lang="pl-PL" dirty="0"/>
              <a:t>Na wszystkie te pytania znajdziesz odpowiedź dzięki współpracy z kolegami i koleżankami z klasy oraz dzięki samodzielniej pracy, która polega w wyszukiwaniu informacji.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ZADANIE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Twoim zadaniem będzie przygotowanie prezentacji o budowie komórki zwierzęcej i roślinnej, która będzie zawierać informacje i obrazki dotyczące części komórek. Częścią pracy będzie również przygotowanie plakatu (jednego lub dwu) z obrazkiem komórek roślin i zwierząt. Swoją pracę zaprezentujesz przed drugą grupą.</a:t>
            </a:r>
          </a:p>
          <a:p>
            <a:r>
              <a:rPr lang="pl-PL" dirty="0"/>
              <a:t>Na realizację zadań masz trzy tygodnie.</a:t>
            </a:r>
          </a:p>
          <a:p>
            <a:r>
              <a:rPr lang="pl-PL" dirty="0"/>
              <a:t>Prezentacja każdej grupy powinna zawierać nazwy części komórek oraz informacje o ich właściwościach i funkcjach.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1340768"/>
            <a:ext cx="6698705" cy="4700595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cs-CZ" dirty="0"/>
              <a:t>     </a:t>
            </a:r>
            <a:r>
              <a:rPr lang="pl-PL" dirty="0"/>
              <a:t>Podzielcie się na 2 grupy. Zadaniem każdej z grup będzie zebrać informacje na określony temat – wyszukać nazwy części komórek, opisać jak wyglądają i wyjaśnić ich funkcje.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r>
              <a:rPr lang="pl-PL" dirty="0"/>
              <a:t>GRUPA ZIELONA</a:t>
            </a:r>
            <a:endParaRPr lang="sk-SK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Komórka </a:t>
            </a:r>
            <a:r>
              <a:rPr lang="pl-PL" dirty="0" smtClean="0"/>
              <a:t>roślinna, </a:t>
            </a:r>
            <a:r>
              <a:rPr lang="pl-PL" dirty="0"/>
              <a:t>jej części i właściwości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funkcje </a:t>
            </a:r>
            <a:r>
              <a:rPr lang="pl-PL" dirty="0" smtClean="0"/>
              <a:t>organelli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endParaRPr lang="sk-SK" dirty="0"/>
          </a:p>
          <a:p>
            <a:pPr>
              <a:buFont typeface="Arial" panose="020B0604020202020204" pitchFamily="34" charset="0"/>
              <a:buChar char="•"/>
            </a:pPr>
            <a:endParaRPr lang="sk-SK" dirty="0"/>
          </a:p>
          <a:p>
            <a:pPr marL="514350" indent="-514350">
              <a:buNone/>
            </a:pPr>
            <a:r>
              <a:rPr lang="sk-SK" dirty="0"/>
              <a:t>GRUPA CZERWONA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Komórka </a:t>
            </a:r>
            <a:r>
              <a:rPr lang="pl-PL" dirty="0" smtClean="0"/>
              <a:t>zwierzęca, </a:t>
            </a:r>
            <a:r>
              <a:rPr lang="pl-PL" dirty="0"/>
              <a:t>jej części i właściwości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funkcje </a:t>
            </a:r>
            <a:r>
              <a:rPr lang="pl-PL" dirty="0" smtClean="0"/>
              <a:t>organelli</a:t>
            </a:r>
            <a:endParaRPr lang="pl-PL" dirty="0"/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AutoNum type="arabicParenR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152931"/>
            <a:ext cx="1960155" cy="188705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052" y="4146138"/>
            <a:ext cx="1948501" cy="200137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669870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Pierwszy tydzień</a:t>
            </a:r>
          </a:p>
          <a:p>
            <a:r>
              <a:rPr lang="pl-PL" dirty="0"/>
              <a:t>Wyszukiwanie informacji. Wyszukiwanie tekstów, obrazków, schematów i fotografii. </a:t>
            </a:r>
          </a:p>
          <a:p>
            <a:pPr marL="0" indent="0">
              <a:buNone/>
            </a:pPr>
            <a:endParaRPr lang="pl-PL" dirty="0"/>
          </a:p>
          <a:p>
            <a:pPr marL="514350" indent="-514350">
              <a:buNone/>
            </a:pPr>
            <a:r>
              <a:rPr lang="pl-PL" dirty="0"/>
              <a:t>Drugi tydzień</a:t>
            </a:r>
          </a:p>
          <a:p>
            <a:r>
              <a:rPr lang="pl-PL" dirty="0"/>
              <a:t>Wybór odpowiednich informacji i tworzenie prezentacji. </a:t>
            </a:r>
          </a:p>
          <a:p>
            <a:r>
              <a:rPr lang="pl-PL" dirty="0"/>
              <a:t>Konieczność współpracy między uczniami. Przygotowanie plakatu. </a:t>
            </a:r>
          </a:p>
          <a:p>
            <a:r>
              <a:rPr lang="pl-PL" dirty="0"/>
              <a:t>Wygląd plakatu zależy od uczniów, można do jego przygotowania użyć różnych materiałów, narysować go, powklejać wycinki, można stworzyć model przestrzenny.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6914729" cy="3880773"/>
          </a:xfrm>
        </p:spPr>
        <p:txBody>
          <a:bodyPr/>
          <a:lstStyle/>
          <a:p>
            <a:pPr marL="514350" indent="-514350">
              <a:buNone/>
            </a:pPr>
            <a:r>
              <a:rPr lang="pl-PL" dirty="0"/>
              <a:t>Trzeci tydzień</a:t>
            </a:r>
          </a:p>
          <a:p>
            <a:r>
              <a:rPr lang="pl-PL" dirty="0"/>
              <a:t>Edytowanie prezentacji, ukończenie plakatu. </a:t>
            </a:r>
          </a:p>
          <a:p>
            <a:r>
              <a:rPr lang="pl-PL" dirty="0"/>
              <a:t>Czerwona i zielona grupa przedstawi swoją prezentację przed innymi uczniami, aby się z nimi podzielić pozyskanymi informacjami. </a:t>
            </a:r>
          </a:p>
          <a:p>
            <a:r>
              <a:rPr lang="pl-PL" dirty="0"/>
              <a:t>Nauczyciel zadaje pytania uzupełniające, aby dowiedzieć się ile informacji zapamiętałeś.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q-AL" dirty="0">
                <a:latin typeface="Century" panose="02040604050505020304" pitchFamily="18" charset="0"/>
              </a:rPr>
              <a:t>Wyszukaj informacji potrzebnych do przygotowania zadania na określonych stronach internetowych lub na innych stronach, które znasz (proszę podać adres tej strony).</a:t>
            </a:r>
          </a:p>
          <a:p>
            <a:r>
              <a:rPr lang="sq-AL" dirty="0">
                <a:latin typeface="Century" panose="02040604050505020304" pitchFamily="18" charset="0"/>
              </a:rPr>
              <a:t>Praca musi być estetyczna (pięknie przygotowana), w ciekawej, wyczerpującej i różnorodnej formie.</a:t>
            </a:r>
          </a:p>
          <a:p>
            <a:r>
              <a:rPr lang="sq-AL" dirty="0"/>
              <a:t> </a:t>
            </a:r>
            <a:r>
              <a:rPr lang="sq-AL" u="sng" dirty="0">
                <a:latin typeface="Century" panose="02040604050505020304" pitchFamily="18" charset="0"/>
              </a:rPr>
              <a:t>W każdej pracy musi być określony:</a:t>
            </a:r>
          </a:p>
          <a:p>
            <a:pPr marL="0" indent="0">
              <a:buNone/>
            </a:pPr>
            <a:r>
              <a:rPr lang="sq-AL" dirty="0">
                <a:latin typeface="Century" panose="02040604050505020304" pitchFamily="18" charset="0"/>
              </a:rPr>
              <a:t>1</a:t>
            </a:r>
            <a:r>
              <a:rPr lang="sq-AL" b="1" dirty="0">
                <a:latin typeface="Century" panose="02040604050505020304" pitchFamily="18" charset="0"/>
              </a:rPr>
              <a:t>. Przedmiot </a:t>
            </a:r>
            <a:r>
              <a:rPr lang="sq-AL" dirty="0">
                <a:latin typeface="Century" panose="02040604050505020304" pitchFamily="18" charset="0"/>
              </a:rPr>
              <a:t> (inny dla każdej z grup).</a:t>
            </a:r>
          </a:p>
          <a:p>
            <a:pPr marL="0" indent="0">
              <a:buNone/>
            </a:pPr>
            <a:r>
              <a:rPr lang="sq-AL" dirty="0">
                <a:latin typeface="Century" panose="02040604050505020304" pitchFamily="18" charset="0"/>
              </a:rPr>
              <a:t>2</a:t>
            </a:r>
            <a:r>
              <a:rPr lang="sq-AL" b="1" dirty="0">
                <a:latin typeface="Century" panose="02040604050505020304" pitchFamily="18" charset="0"/>
              </a:rPr>
              <a:t>. Imiona i nazwiska uczniów, którzy ją przygotowali.</a:t>
            </a:r>
          </a:p>
          <a:p>
            <a:r>
              <a:rPr lang="sq-AL" dirty="0">
                <a:latin typeface="Century" panose="02040604050505020304" pitchFamily="18" charset="0"/>
              </a:rPr>
              <a:t>Wykonanie zadań według instrukcji.</a:t>
            </a:r>
          </a:p>
          <a:p>
            <a:r>
              <a:rPr lang="sq-AL" dirty="0">
                <a:latin typeface="Century" panose="02040604050505020304" pitchFamily="18" charset="0"/>
              </a:rPr>
              <a:t>Każda grupa prezentuje swoją pracę przed całą grupą.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731</TotalTime>
  <Words>987</Words>
  <Application>Microsoft Office PowerPoint</Application>
  <PresentationFormat>Pokaz na ekranie (4:3)</PresentationFormat>
  <Paragraphs>124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2" baseType="lpstr">
      <vt:lpstr>Arial</vt:lpstr>
      <vt:lpstr>Century</vt:lpstr>
      <vt:lpstr>Century Gothic</vt:lpstr>
      <vt:lpstr>Trebuchet MS</vt:lpstr>
      <vt:lpstr>Wingdings 3</vt:lpstr>
      <vt:lpstr>Fazeta</vt:lpstr>
      <vt:lpstr>KOMÓRKA</vt:lpstr>
      <vt:lpstr>TREŚĆ</vt:lpstr>
      <vt:lpstr>WSTĘP</vt:lpstr>
      <vt:lpstr>WSTĘP</vt:lpstr>
      <vt:lpstr>ZADANIE</vt:lpstr>
      <vt:lpstr>PROCES</vt:lpstr>
      <vt:lpstr>PROCES</vt:lpstr>
      <vt:lpstr>PROCES</vt:lpstr>
      <vt:lpstr>PROCES</vt:lpstr>
      <vt:lpstr>ŹRÓDŁA</vt:lpstr>
      <vt:lpstr>ŹRÓDŁA</vt:lpstr>
      <vt:lpstr>OCENA</vt:lpstr>
      <vt:lpstr>OCENA</vt:lpstr>
      <vt:lpstr>OCENA</vt:lpstr>
      <vt:lpstr>WYNIKI</vt:lpstr>
      <vt:lpstr>PORADNIK DLA NAUCZYCIELA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BUŇKA</dc:title>
  <dc:creator>Kabinet-2-19</dc:creator>
  <cp:lastModifiedBy>Anna Basta</cp:lastModifiedBy>
  <cp:revision>79</cp:revision>
  <dcterms:created xsi:type="dcterms:W3CDTF">2018-04-18T10:42:45Z</dcterms:created>
  <dcterms:modified xsi:type="dcterms:W3CDTF">2020-01-21T17:33:43Z</dcterms:modified>
</cp:coreProperties>
</file>