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6" r:id="rId21"/>
    <p:sldId id="278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 snapToGrid="0">
      <p:cViewPr varScale="1">
        <p:scale>
          <a:sx n="54" d="100"/>
          <a:sy n="54" d="100"/>
        </p:scale>
        <p:origin x="8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689E8-FF23-4864-ADDB-A123D5E65C23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78D0-2D07-412E-918B-825954AA3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43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78D0-2D07-412E-918B-825954AA308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207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78D0-2D07-412E-918B-825954AA308D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8542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C559-2563-4F48-B8F5-55311C8BB60C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E88B-697E-440A-92AE-16615D02BC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4898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C559-2563-4F48-B8F5-55311C8BB60C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E88B-697E-440A-92AE-16615D02BC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43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C559-2563-4F48-B8F5-55311C8BB60C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E88B-697E-440A-92AE-16615D02BC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396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C559-2563-4F48-B8F5-55311C8BB60C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E88B-697E-440A-92AE-16615D02BC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29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C559-2563-4F48-B8F5-55311C8BB60C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E88B-697E-440A-92AE-16615D02BC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258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C559-2563-4F48-B8F5-55311C8BB60C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E88B-697E-440A-92AE-16615D02BC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339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C559-2563-4F48-B8F5-55311C8BB60C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E88B-697E-440A-92AE-16615D02BC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6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C559-2563-4F48-B8F5-55311C8BB60C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E88B-697E-440A-92AE-16615D02BC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42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C559-2563-4F48-B8F5-55311C8BB60C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E88B-697E-440A-92AE-16615D02BC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6652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C559-2563-4F48-B8F5-55311C8BB60C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E88B-697E-440A-92AE-16615D02BC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257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C559-2563-4F48-B8F5-55311C8BB60C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E88B-697E-440A-92AE-16615D02BC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5996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0C559-2563-4F48-B8F5-55311C8BB60C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2E88B-697E-440A-92AE-16615D02BC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35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Gwiazda" TargetMode="External"/><Relationship Id="rId2" Type="http://schemas.openxmlformats.org/officeDocument/2006/relationships/hyperlink" Target="https://pl.wikipedia.org/wiki/Ewolucja_gwiaz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rania.edu.pl/zasoby/wspolczesne-badania-slonca-i-innych-gwiazd.html" TargetMode="External"/><Relationship Id="rId5" Type="http://schemas.openxmlformats.org/officeDocument/2006/relationships/hyperlink" Target="http://www.orokepal.pl/astronomia/gwiazdy.html" TargetMode="External"/><Relationship Id="rId4" Type="http://schemas.openxmlformats.org/officeDocument/2006/relationships/hyperlink" Target="https://vesta.astro.amu.edu.pl/Staff/Tkastr/Astro/geo-lec/node126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w.pl/astronomia/1001-galaktyki.asp" TargetMode="External"/><Relationship Id="rId2" Type="http://schemas.openxmlformats.org/officeDocument/2006/relationships/hyperlink" Target="https://pl.wikipedia.org/wiki/Galaktyk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lodytechnik.pl/eksperymenty-i-zadania-szkolne/kosmos/28480-10-znanych-najwiekszych-struktur-we-wszechswiecie" TargetMode="External"/><Relationship Id="rId5" Type="http://schemas.openxmlformats.org/officeDocument/2006/relationships/hyperlink" Target="https://www.twojapogoda.pl/wiadomosc/2016-01-18/galaktyka_1597860/" TargetMode="External"/><Relationship Id="rId4" Type="http://schemas.openxmlformats.org/officeDocument/2006/relationships/hyperlink" Target="https://www.urania.edu.pl/galaktyki/czym-sa-galaktyki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726782"/>
            <a:ext cx="9144000" cy="967484"/>
          </a:xfrm>
        </p:spPr>
        <p:txBody>
          <a:bodyPr>
            <a:normAutofit/>
          </a:bodyPr>
          <a:lstStyle/>
          <a:p>
            <a:r>
              <a:rPr lang="sk-SK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</a:t>
            </a:r>
            <a:r>
              <a:rPr lang="pl-PL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ótki</a:t>
            </a:r>
            <a:r>
              <a:rPr lang="pl-PL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spacer po kosmosie</a:t>
            </a:r>
            <a:endParaRPr lang="sk-SK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5054" y="3694266"/>
            <a:ext cx="9262946" cy="2174294"/>
          </a:xfrm>
        </p:spPr>
        <p:txBody>
          <a:bodyPr>
            <a:normAutofit fontScale="85000" lnSpcReduction="20000"/>
          </a:bodyPr>
          <a:lstStyle/>
          <a:p>
            <a:pPr algn="l"/>
            <a:endParaRPr lang="cs-CZ" sz="3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l-PL" sz="3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Quest przeznaczony dla uczniów liceum. Jego celem jest wzbudzić zainteresowanie uczniów fizyką oraz pozyskanie informacji na ten temat.</a:t>
            </a:r>
          </a:p>
          <a:p>
            <a:pPr algn="l"/>
            <a:endParaRPr lang="pl-PL" sz="3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l-PL" sz="3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Autorka projektu: </a:t>
            </a:r>
            <a:r>
              <a:rPr lang="pl-PL" sz="3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Ľubica</a:t>
            </a:r>
            <a:r>
              <a:rPr lang="pl-PL" sz="3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Trusinová</a:t>
            </a:r>
            <a:endParaRPr lang="pl-PL" sz="3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96C65E4E-EFD4-4C3B-8B6B-8385123FE5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50297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511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00062"/>
            <a:ext cx="10515600" cy="1325563"/>
          </a:xfrm>
        </p:spPr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fontAlgn="t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tydzień – plan roboczy</a:t>
            </a:r>
          </a:p>
          <a:p>
            <a:pPr marL="0" indent="0" fontAlgn="t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Tworzenie prezentacji, konsultacje z innymi członkami grupy.</a:t>
            </a:r>
          </a:p>
          <a:p>
            <a:pPr fontAlgn="t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Konsultacje grupowe – prezentacja przygotowanych prezentacji.</a:t>
            </a:r>
          </a:p>
          <a:p>
            <a:pPr fontAlgn="t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Prace związane z złączeniem prezentacji w jedną całość.</a:t>
            </a:r>
          </a:p>
          <a:p>
            <a:pPr fontAlgn="t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Przedstawienie wyników pracy na lekcjach fizyki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5" descr="projekt_agora_chce_simulovat_celou_na_i_galaxii_52a9a65740.jpg (610×324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825625"/>
            <a:ext cx="5181600" cy="3551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8572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fontAlgn="t"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4. tydzień – plan roboczy</a:t>
            </a:r>
          </a:p>
          <a:p>
            <a:pPr marL="0" indent="0" fontAlgn="t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Uzgodnienia dotyczące realizacji plakatu – określenie rozmiaru i koloru napisów, technik i koloru tła.</a:t>
            </a:r>
          </a:p>
          <a:p>
            <a:pPr fontAlgn="t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Wytworzenie plakatu przez poszczególne grupy.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Prezentacja i umieszczenie w klasie.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098032.jpg (900×582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904231" y="1373790"/>
            <a:ext cx="3717537" cy="4351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58468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Źródła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pl.wikipedia.org/wiki/Ewolucja_gwiazd</a:t>
            </a:r>
            <a:endParaRPr lang="pl-PL" dirty="0" smtClean="0"/>
          </a:p>
          <a:p>
            <a:r>
              <a:rPr lang="pl-PL" dirty="0">
                <a:hlinkClick r:id="rId3"/>
              </a:rPr>
              <a:t>https://</a:t>
            </a:r>
            <a:r>
              <a:rPr lang="pl-PL" dirty="0" smtClean="0">
                <a:hlinkClick r:id="rId3"/>
              </a:rPr>
              <a:t>pl.wikipedia.org/wiki/Gwiazda</a:t>
            </a:r>
            <a:endParaRPr lang="pl-PL" dirty="0" smtClean="0"/>
          </a:p>
          <a:p>
            <a:r>
              <a:rPr lang="pl-PL" dirty="0">
                <a:hlinkClick r:id="rId4"/>
              </a:rPr>
              <a:t>https://</a:t>
            </a:r>
            <a:r>
              <a:rPr lang="pl-PL" dirty="0" smtClean="0">
                <a:hlinkClick r:id="rId4"/>
              </a:rPr>
              <a:t>vesta.astro.amu.edu.pl/Staff/Tkastr/Astro/geo-lec/node126.html</a:t>
            </a:r>
            <a:endParaRPr lang="pl-PL" dirty="0" smtClean="0"/>
          </a:p>
          <a:p>
            <a:r>
              <a:rPr lang="pl-PL" dirty="0">
                <a:hlinkClick r:id="rId5"/>
              </a:rPr>
              <a:t>http://</a:t>
            </a:r>
            <a:r>
              <a:rPr lang="pl-PL" dirty="0" smtClean="0">
                <a:hlinkClick r:id="rId5"/>
              </a:rPr>
              <a:t>www.orokepal.pl/astronomia/gwiazdy.html</a:t>
            </a:r>
            <a:endParaRPr lang="pl-PL" dirty="0" smtClean="0"/>
          </a:p>
          <a:p>
            <a:r>
              <a:rPr lang="pl-PL" dirty="0">
                <a:hlinkClick r:id="rId6"/>
              </a:rPr>
              <a:t>https://www.urania.edu.pl/zasoby/wspolczesne-badania-slonca-i-innych-gwiazd.html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803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Ź</a:t>
            </a:r>
            <a:r>
              <a:rPr lang="cs-CZ" dirty="0" smtClean="0"/>
              <a:t>ródła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pl.wikipedia.org/wiki/Galaktyka</a:t>
            </a:r>
            <a:endParaRPr lang="pl-PL" dirty="0" smtClean="0"/>
          </a:p>
          <a:p>
            <a:r>
              <a:rPr lang="pl-PL" dirty="0">
                <a:hlinkClick r:id="rId3"/>
              </a:rPr>
              <a:t>http://</a:t>
            </a:r>
            <a:r>
              <a:rPr lang="pl-PL" dirty="0" smtClean="0">
                <a:hlinkClick r:id="rId3"/>
              </a:rPr>
              <a:t>www.wiw.pl/astronomia/1001-galaktyki.asp</a:t>
            </a:r>
            <a:endParaRPr lang="pl-PL" dirty="0" smtClean="0"/>
          </a:p>
          <a:p>
            <a:r>
              <a:rPr lang="pl-PL" dirty="0">
                <a:hlinkClick r:id="rId4"/>
              </a:rPr>
              <a:t>https://</a:t>
            </a:r>
            <a:r>
              <a:rPr lang="pl-PL" dirty="0" smtClean="0">
                <a:hlinkClick r:id="rId4"/>
              </a:rPr>
              <a:t>www.urania.edu.pl/galaktyki/czym-sa-galaktyki.html</a:t>
            </a:r>
            <a:endParaRPr lang="pl-PL" dirty="0" smtClean="0"/>
          </a:p>
          <a:p>
            <a:r>
              <a:rPr lang="pl-PL" dirty="0">
                <a:hlinkClick r:id="rId5"/>
              </a:rPr>
              <a:t>https://www.twojapogoda.pl/wiadomosc/2016-01-18/galaktyka_1597860</a:t>
            </a:r>
            <a:r>
              <a:rPr lang="pl-PL" dirty="0" smtClean="0">
                <a:hlinkClick r:id="rId5"/>
              </a:rPr>
              <a:t>/</a:t>
            </a:r>
            <a:endParaRPr lang="pl-PL" dirty="0" smtClean="0"/>
          </a:p>
          <a:p>
            <a:r>
              <a:rPr lang="pl-PL" dirty="0">
                <a:hlinkClick r:id="rId6"/>
              </a:rPr>
              <a:t>https://mlodytechnik.pl/eksperymenty-i-zadania-szkolne/kosmos/28480-10-znanych-najwiekszych-struktur-we-wszechswiecie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232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OCENA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156805"/>
              </p:ext>
            </p:extLst>
          </p:nvPr>
        </p:nvGraphicFramePr>
        <p:xfrm>
          <a:off x="838200" y="1825625"/>
          <a:ext cx="1051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="" xmlns:a16="http://schemas.microsoft.com/office/drawing/2014/main" val="1905995493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a16="http://schemas.microsoft.com/office/drawing/2014/main" val="1884528843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a16="http://schemas.microsoft.com/office/drawing/2014/main" val="826661777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a16="http://schemas.microsoft.com/office/drawing/2014/main" val="38698444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Počet bodů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 bod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 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 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95390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47255354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435913"/>
              </p:ext>
            </p:extLst>
          </p:nvPr>
        </p:nvGraphicFramePr>
        <p:xfrm>
          <a:off x="838200" y="1825624"/>
          <a:ext cx="10515600" cy="4753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="" xmlns:a16="http://schemas.microsoft.com/office/drawing/2014/main" val="4115597068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a16="http://schemas.microsoft.com/office/drawing/2014/main" val="3959830724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a16="http://schemas.microsoft.com/office/drawing/2014/main" val="1873431769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a16="http://schemas.microsoft.com/office/drawing/2014/main" val="142522830"/>
                    </a:ext>
                  </a:extLst>
                </a:gridCol>
              </a:tblGrid>
              <a:tr h="534655">
                <a:tc>
                  <a:txBody>
                    <a:bodyPr/>
                    <a:lstStyle/>
                    <a:p>
                      <a:r>
                        <a:rPr lang="pl-PL" sz="2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Ilość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punkt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punkty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punkty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41314831"/>
                  </a:ext>
                </a:extLst>
              </a:tr>
              <a:tr h="2109325">
                <a:tc>
                  <a:txBody>
                    <a:bodyPr/>
                    <a:lstStyle/>
                    <a:p>
                      <a:r>
                        <a:rPr lang="pl-PL" sz="20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Treść -</a:t>
                      </a:r>
                    </a:p>
                    <a:p>
                      <a:r>
                        <a:rPr lang="pl-PL" sz="20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 część zadania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Niekompletne informacje, często nie związane z tematem. Powierzchowne wykorzystanie źródeł.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Opracowanie wszystkich informacji zgodnie z tematem. Wykorzystanie</a:t>
                      </a:r>
                      <a:r>
                        <a:rPr lang="pl-PL" sz="20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większości źródeł</a:t>
                      </a:r>
                      <a:r>
                        <a:rPr lang="pl-PL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Wyczerpująca</a:t>
                      </a:r>
                      <a:r>
                        <a:rPr lang="pl-PL" sz="20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realizacja zadania</a:t>
                      </a:r>
                      <a:r>
                        <a:rPr lang="pl-PL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Całkowite wykorzystanie określonych</a:t>
                      </a:r>
                      <a:r>
                        <a:rPr lang="pl-PL" sz="20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źródeł i innych informacji</a:t>
                      </a:r>
                      <a:r>
                        <a:rPr lang="sk-SK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31345124"/>
                  </a:ext>
                </a:extLst>
              </a:tr>
              <a:tr h="2109325">
                <a:tc>
                  <a:txBody>
                    <a:bodyPr/>
                    <a:lstStyle/>
                    <a:p>
                      <a:r>
                        <a:rPr lang="sk-SK" sz="2000" b="1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Wygląd</a:t>
                      </a:r>
                      <a:endParaRPr lang="sk-SK" sz="20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Nieodpowiedni układ elementów na slajdzie. Praca nieczytelna i nieestetyczna.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Odpowiednio rozmieszczona treść, slajdy, praca czytelna.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Przejrzysta,</a:t>
                      </a:r>
                      <a:r>
                        <a:rPr lang="pl-PL" sz="20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czytelna i estetyczna praca. Uporządkowana treść. Odpowiednio wybierane elementy graficzne</a:t>
                      </a:r>
                      <a:r>
                        <a:rPr lang="sk-SK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82704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0226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OCENA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8741095"/>
              </p:ext>
            </p:extLst>
          </p:nvPr>
        </p:nvGraphicFramePr>
        <p:xfrm>
          <a:off x="838200" y="1825623"/>
          <a:ext cx="10515600" cy="5157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="" xmlns:a16="http://schemas.microsoft.com/office/drawing/2014/main" val="1446303917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a16="http://schemas.microsoft.com/office/drawing/2014/main" val="980136815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a16="http://schemas.microsoft.com/office/drawing/2014/main" val="2469443468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a16="http://schemas.microsoft.com/office/drawing/2014/main" val="884797787"/>
                    </a:ext>
                  </a:extLst>
                </a:gridCol>
              </a:tblGrid>
              <a:tr h="707726">
                <a:tc>
                  <a:txBody>
                    <a:bodyPr/>
                    <a:lstStyle/>
                    <a:p>
                      <a:r>
                        <a:rPr lang="sk-SK" sz="2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pl-PL" sz="240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lość</a:t>
                      </a:r>
                      <a:r>
                        <a:rPr lang="pl-PL" sz="24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punktów</a:t>
                      </a:r>
                      <a:endParaRPr lang="pl-PL" sz="2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punkt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punkty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punkty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00789038"/>
                  </a:ext>
                </a:extLst>
              </a:tr>
              <a:tr h="1919585">
                <a:tc>
                  <a:txBody>
                    <a:bodyPr/>
                    <a:lstStyle/>
                    <a:p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l-PL" sz="20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Zaangażowanie</a:t>
                      </a:r>
                      <a:r>
                        <a:rPr lang="pl-PL" sz="2000" b="1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grupy i współpraca</a:t>
                      </a:r>
                      <a:endParaRPr lang="sk-SK" sz="20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pl-PL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Brak</a:t>
                      </a:r>
                      <a:r>
                        <a:rPr lang="pl-PL" sz="20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zaangażowania wszystkich członków grupy</a:t>
                      </a:r>
                      <a:r>
                        <a:rPr lang="pl-PL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pl-PL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Zaangażowanie</a:t>
                      </a:r>
                      <a:r>
                        <a:rPr lang="pl-PL" sz="20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całej grupy</a:t>
                      </a:r>
                      <a:r>
                        <a:rPr lang="pl-PL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pl-PL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Drobne nieporozumienia.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pl-PL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Bardzo</a:t>
                      </a:r>
                      <a:r>
                        <a:rPr lang="pl-PL" sz="20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dobra współpraca w grupie</a:t>
                      </a:r>
                      <a:r>
                        <a:rPr lang="pl-PL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56330018"/>
                  </a:ext>
                </a:extLst>
              </a:tr>
              <a:tr h="1919585">
                <a:tc>
                  <a:txBody>
                    <a:bodyPr/>
                    <a:lstStyle/>
                    <a:p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l-PL" sz="20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Prezentacja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pl-PL" sz="20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Prezentacja projektu częściowo czytana ale nie prezentowana samodzielnie. Niewystarczalna znajomość tematu. </a:t>
                      </a:r>
                      <a:endParaRPr lang="pl-PL" sz="2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2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pl-PL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Próba o przedstawienie</a:t>
                      </a:r>
                      <a:r>
                        <a:rPr lang="pl-PL" sz="20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prezentacji, częściowo czytana, problem </a:t>
                      </a:r>
                      <a:r>
                        <a:rPr lang="pl-PL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przy wyjaśnianiu terminów.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pl-PL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Prezentacja przedstawiona w ciekawy i właściwy sposób</a:t>
                      </a:r>
                      <a:r>
                        <a:rPr lang="pl-PL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42202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224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22206"/>
            <a:ext cx="10515600" cy="1325563"/>
          </a:xfrm>
        </p:spPr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OCENA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cs-CZ" b="1" dirty="0"/>
              <a:t>P</a:t>
            </a:r>
            <a:endParaRPr lang="cs-CZ" dirty="0"/>
          </a:p>
          <a:p>
            <a:pPr marL="0" indent="0" fontAlgn="t">
              <a:buNone/>
            </a:pPr>
            <a:endParaRPr lang="cs-CZ" dirty="0"/>
          </a:p>
          <a:p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964169"/>
              </p:ext>
            </p:extLst>
          </p:nvPr>
        </p:nvGraphicFramePr>
        <p:xfrm>
          <a:off x="838200" y="1825625"/>
          <a:ext cx="105156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="" xmlns:a16="http://schemas.microsoft.com/office/drawing/2014/main" val="784787854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a16="http://schemas.microsoft.com/office/drawing/2014/main" val="529297605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a16="http://schemas.microsoft.com/office/drawing/2014/main" val="1790934294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a16="http://schemas.microsoft.com/office/drawing/2014/main" val="881472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Ilość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punkt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punkty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punkty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37477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l-PL" sz="20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Zaangażowanie</a:t>
                      </a:r>
                      <a:r>
                        <a:rPr lang="pl-PL" sz="2000" b="1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grupy i zdolność współpracy</a:t>
                      </a:r>
                      <a:endParaRPr lang="pl-PL" sz="20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pl-PL" sz="20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Słabe zaangażowanie wszystkich członków grupy we współpracę kreatywną. Nieporozumienia przy planowaniu treści plakatu.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pl-PL" sz="20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Dobra współpraca wszystkich</a:t>
                      </a:r>
                      <a:r>
                        <a:rPr lang="pl-PL" sz="2000" b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uczniów w grupie</a:t>
                      </a:r>
                      <a:r>
                        <a:rPr lang="pl-PL" sz="20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r>
                        <a:rPr lang="pl-PL" sz="20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Zdolność do współpracy na satysfakcjonującym poziomie.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pl-PL" sz="20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Pełne zaangażowanie wszystkich członków grupy, wzajemna motywacja i pomoc przy pracy.</a:t>
                      </a:r>
                    </a:p>
                    <a:p>
                      <a:r>
                        <a:rPr lang="pl-PL" sz="20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Wysoki poziom współpracy w grupie.</a:t>
                      </a:r>
                      <a:endParaRPr lang="cs-CZ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83597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3367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Ocena - punktowanie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534305"/>
              </p:ext>
            </p:extLst>
          </p:nvPr>
        </p:nvGraphicFramePr>
        <p:xfrm>
          <a:off x="838200" y="1546225"/>
          <a:ext cx="105156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1017975328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17037777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punkty</a:t>
                      </a:r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r>
                        <a:rPr lang="pl-PL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ocena</a:t>
                      </a:r>
                    </a:p>
                  </a:txBody>
                  <a:tcPr marL="70538" marR="70538"/>
                </a:tc>
                <a:extLst>
                  <a:ext uri="{0D108BD9-81ED-4DB2-BD59-A6C34878D82A}">
                    <a16:rowId xmlns="" xmlns:a16="http://schemas.microsoft.com/office/drawing/2014/main" val="1962143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14 - 15</a:t>
                      </a:r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r>
                        <a:rPr lang="pl-PL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celujący</a:t>
                      </a:r>
                    </a:p>
                  </a:txBody>
                  <a:tcPr marL="70538" marR="70538"/>
                </a:tc>
                <a:extLst>
                  <a:ext uri="{0D108BD9-81ED-4DB2-BD59-A6C34878D82A}">
                    <a16:rowId xmlns="" xmlns:a16="http://schemas.microsoft.com/office/drawing/2014/main" val="1722374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11 - 13</a:t>
                      </a:r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r>
                        <a:rPr lang="pl-PL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bardzo</a:t>
                      </a:r>
                      <a:r>
                        <a:rPr lang="pl-PL" sz="20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dobry</a:t>
                      </a:r>
                      <a:endParaRPr lang="sk-SK" sz="2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38" marR="70538"/>
                </a:tc>
                <a:extLst>
                  <a:ext uri="{0D108BD9-81ED-4DB2-BD59-A6C34878D82A}">
                    <a16:rowId xmlns="" xmlns:a16="http://schemas.microsoft.com/office/drawing/2014/main" val="303571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8 - 10</a:t>
                      </a:r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r>
                        <a:rPr lang="pl-PL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dobry</a:t>
                      </a:r>
                    </a:p>
                  </a:txBody>
                  <a:tcPr marL="70538" marR="70538"/>
                </a:tc>
                <a:extLst>
                  <a:ext uri="{0D108BD9-81ED-4DB2-BD59-A6C34878D82A}">
                    <a16:rowId xmlns="" xmlns:a16="http://schemas.microsoft.com/office/drawing/2014/main" val="4212083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5 - 7</a:t>
                      </a:r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r>
                        <a:rPr lang="pl-PL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dostateczny</a:t>
                      </a:r>
                    </a:p>
                  </a:txBody>
                  <a:tcPr marL="70538" marR="70538"/>
                </a:tc>
                <a:extLst>
                  <a:ext uri="{0D108BD9-81ED-4DB2-BD59-A6C34878D82A}">
                    <a16:rowId xmlns="" xmlns:a16="http://schemas.microsoft.com/office/drawing/2014/main" val="1005079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k-SK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– 4</a:t>
                      </a:r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r>
                        <a:rPr lang="pl-PL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niedostateczny</a:t>
                      </a:r>
                      <a:endParaRPr lang="sk-SK" sz="2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38" marR="70538"/>
                </a:tc>
                <a:extLst>
                  <a:ext uri="{0D108BD9-81ED-4DB2-BD59-A6C34878D82A}">
                    <a16:rowId xmlns="" xmlns:a16="http://schemas.microsoft.com/office/drawing/2014/main" val="3089023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5724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Ocena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1936" y="1575459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Podczas realizacji tego projektu dowiedzieliście się dużo nowego: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Dowiedzieliście się ciekawe informację dotyczące powstania kosmosu i gwiazd, różnych galaktyk oraz Drogi mlecznej,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Nauczyliście się pracować w grupach przy wyszukiwaniu a selekcji informacji,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Dowiedzieliście się, jak ciężkie może być na czymś dogadać się i prezentować swoją pracę przed grupą,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Przy wykonywaniu plakatu wykorzystaliście umiejętności plastyczne oraz zdolność wybrać sobie z mnóstwa materiału i co jest najważniejsze nadać temu formę wizualną,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Nauczyliście się wykorzystywać różne źródła internetowe i zapoznaliście się z regulaminem bezpiecznego korzystania z Internetu.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2103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>
                <a:latin typeface="Arial" panose="020B0604020202020204" pitchFamily="34" charset="0"/>
                <a:cs typeface="Arial" panose="020B0604020202020204" pitchFamily="34" charset="0"/>
              </a:rPr>
              <a:t>Zakończenie</a:t>
            </a:r>
            <a:endParaRPr lang="sk-S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Patrzcie w gwiazdy i uczcie się od nich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marL="0" indent="0" algn="r">
              <a:buNone/>
            </a:pPr>
            <a:r>
              <a:rPr lang="sk-SK" i="1" dirty="0"/>
              <a:t>Albert Einstein</a:t>
            </a:r>
          </a:p>
          <a:p>
            <a:pPr marL="0" indent="0">
              <a:buNone/>
            </a:pPr>
            <a:r>
              <a:rPr lang="pl-PL" altLang="cs-CZ" dirty="0"/>
              <a:t>Kosmos je niesamowity i fascynujący. W dzisiejszym nowoczesnym świecie powinniśmy się na chwilę zatrzymać i popatrzyć na piękność gwiazd i galaktyk</a:t>
            </a:r>
            <a:r>
              <a:rPr lang="cs-CZ" altLang="cs-CZ" dirty="0"/>
              <a:t>.</a:t>
            </a:r>
          </a:p>
          <a:p>
            <a:pPr marL="0" indent="0">
              <a:buNone/>
            </a:pPr>
            <a:endParaRPr lang="cs-CZ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138" y="453232"/>
            <a:ext cx="5645636" cy="407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779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SPIS TREŚCI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pl-PL" altLang="cs-CZ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WSTĘP</a:t>
            </a:r>
            <a:endParaRPr lang="en-US" altLang="cs-CZ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AutoNum type="arabicPeriod"/>
            </a:pPr>
            <a:r>
              <a:rPr lang="pl-PL" altLang="cs-CZ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ZADANIE</a:t>
            </a:r>
            <a:endParaRPr lang="en-US" altLang="cs-CZ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AutoNum type="arabicPeriod"/>
            </a:pPr>
            <a:r>
              <a:rPr lang="pl-PL" altLang="cs-CZ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</a:p>
          <a:p>
            <a:pPr>
              <a:buFontTx/>
              <a:buAutoNum type="arabicPeriod"/>
            </a:pPr>
            <a:r>
              <a:rPr lang="pl-PL" altLang="cs-CZ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ŹRÓDŁA</a:t>
            </a:r>
            <a:endParaRPr lang="cs-CZ" altLang="cs-CZ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AutoNum type="arabicPeriod"/>
            </a:pPr>
            <a:r>
              <a:rPr lang="sk-SK" altLang="cs-CZ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cs-CZ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OCENA</a:t>
            </a:r>
            <a:endParaRPr lang="en-US" altLang="cs-CZ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AutoNum type="arabicPeriod"/>
            </a:pPr>
            <a:r>
              <a:rPr lang="pl-PL" altLang="cs-CZ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WYNIKI</a:t>
            </a:r>
            <a:endParaRPr lang="en-US" altLang="cs-CZ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AutoNum type="arabicPeriod"/>
            </a:pPr>
            <a:r>
              <a:rPr lang="sk-SK" altLang="cs-CZ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PORADNIK NAUCZYCIELA</a:t>
            </a:r>
            <a:endParaRPr lang="en-US" altLang="cs-CZ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414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PORADNIK DLA NAUCZYCIELA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37499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pl-PL" dirty="0"/>
              <a:t>Przed rozpoczęciem projektu należy uczniów dokładnie zapoznać z treścią zadania i dostosować przy tym sposób komunikacji do możliwości uczniów.</a:t>
            </a:r>
          </a:p>
          <a:p>
            <a:r>
              <a:rPr lang="pl-PL" dirty="0"/>
              <a:t>Uczniów należy zapoznać z regulaminem bezpiecznego korzystania z Internetu. Nauczyciel powinien przeglądnąć go z uczniami i pomóc im go zrozumieć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Pierwszą część projektu, przygotowanie prezentacji, powinna być częściowo lub  w całości przygotowana przez uczniów w szkole. Nauczyciel powinien grupom pomóc w przygotowaniu planu roboczego, który im ułatwi realizację projektu.</a:t>
            </a:r>
          </a:p>
          <a:p>
            <a:pPr algn="just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Pracę indywidualną wykonają uczniowie w domu lub na internacie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0070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3501" y="2706429"/>
            <a:ext cx="9422219" cy="1022424"/>
          </a:xfrm>
        </p:spPr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PORADNIK DLA NAUCZYCIELA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3464" y="3408813"/>
            <a:ext cx="10253399" cy="3129147"/>
          </a:xfrm>
        </p:spPr>
        <p:txBody>
          <a:bodyPr>
            <a:normAutofit fontScale="77500" lnSpcReduction="20000"/>
          </a:bodyPr>
          <a:lstStyle/>
          <a:p>
            <a:endParaRPr lang="cs-CZ" altLang="cs-CZ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altLang="cs-C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Oceniając aktywność artystyczną uczniów z innymi niepełnosprawnościami, nauczyciel bierze również pod uwagę ich pracę i zaangażowanie</a:t>
            </a: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cs-CZ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altLang="cs-C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altLang="cs-C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wypadku liczniejszy klas można grupy dalej podzielić </a:t>
            </a:r>
            <a:r>
              <a:rPr lang="en-US" altLang="cs-C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cs-CZ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</a:t>
            </a:r>
            <a:r>
              <a:rPr lang="pl-PL" altLang="cs-C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cs-C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l-PL" altLang="cs-C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przygotować więcej prezentacji</a:t>
            </a:r>
            <a:r>
              <a:rPr lang="en-US" altLang="cs-C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altLang="cs-C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uczniowie przygotują dwa plakaty</a:t>
            </a:r>
            <a:r>
              <a:rPr lang="en-US" altLang="cs-C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cs-CZ" altLang="cs-CZ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altLang="cs-C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Plakat będzie po ukończeniu </a:t>
            </a:r>
            <a:r>
              <a:rPr lang="en-US" altLang="cs-C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WQ </a:t>
            </a:r>
            <a:r>
              <a:rPr lang="pl-PL" altLang="cs-C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usytuowany w szkole i będzie służyć jako pomoc dydaktyczna</a:t>
            </a:r>
            <a:r>
              <a:rPr lang="en-US" altLang="cs-C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 realizację projektu można przeznaczyć 4 tygodnie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(w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tym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jest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również prezentacja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ojektu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endParaRPr lang="en-US" altLang="cs-CZ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A03AB746-036E-4434-BACA-57CB32E587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50297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6259354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799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1936" y="0"/>
            <a:ext cx="10515600" cy="1325563"/>
          </a:xfrm>
        </p:spPr>
        <p:txBody>
          <a:bodyPr/>
          <a:lstStyle/>
          <a:p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Wstęp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0810"/>
            <a:ext cx="10515600" cy="4716153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Nocne niebo zawsze wyglądało tajemniczo. </a:t>
            </a:r>
          </a:p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Co to jest kosmos?</a:t>
            </a:r>
          </a:p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Kosmos to wszystko, co istnieje – materia, przestrzeń, energia i czas.</a:t>
            </a:r>
          </a:p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Są to wszystkie gwiazdy, planety i inne obiekty w kosmosie.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396" y="4150088"/>
            <a:ext cx="4715641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23" y="4467535"/>
            <a:ext cx="4413250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300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ZADANIE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Przygotujcie prezentację w Power Poincie, która zawierać będzie informację dotyczące gwiazd i galaktyk. 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45000"/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Gwiazdy </a:t>
            </a:r>
            <a:r>
              <a:rPr lang="pl-PL" alt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– cykl życia gwiazd, powstanie gwiazd, wewnętrzna budowa gwiazd.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45000"/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Galaktyki  </a:t>
            </a:r>
            <a:r>
              <a:rPr lang="pl-PL" alt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- rodzaje, galaktyk, powstanie galaktyk, mleczna droga.</a:t>
            </a:r>
          </a:p>
          <a:p>
            <a:pPr marL="0" indent="0">
              <a:buNone/>
            </a:pP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Przejrzyjcie książki, fotografie i obrazki dotyczące wszechświata. Zróbcie analizę tych materiałów i porównajcie ich z materiałami, które przygotowali inni członkowie grupy. </a:t>
            </a:r>
          </a:p>
          <a:p>
            <a:pPr marL="0" indent="0" algn="just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Prezentujcie wszystkie informację, ilustrację, fotografie drugiej grupie roboczej. Porównajcie ich, zróbcie selekcję pozbieranego materiału, uzupełnicie ich i razem przygotujecie prezentację, które na koniec zostaną połączone w jedną całość.</a:t>
            </a:r>
          </a:p>
          <a:p>
            <a:pPr marL="0" indent="0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Przygotujcie plakat, który będzie prezentować Waszą galaktykę, przygotujcie go za pomocą różnych technik plastycznych na kartonie  A1. Plakat musi wyglądać estetycznie. </a:t>
            </a:r>
          </a:p>
          <a:p>
            <a:pPr marL="0" indent="0">
              <a:buNone/>
            </a:pP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238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b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700" dirty="0">
                <a:latin typeface="Arial" panose="020B0604020202020204" pitchFamily="34" charset="0"/>
                <a:cs typeface="Arial" panose="020B0604020202020204" pitchFamily="34" charset="0"/>
              </a:rPr>
              <a:t>Podzielcie się do dwóch grup, każda grupa zajmować się będzie innym problemem, który przedstawi w prezentacji złożonej z fotografii i tekstów.</a:t>
            </a:r>
            <a:endParaRPr lang="pl-PL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2040673"/>
            <a:ext cx="5181600" cy="413629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grupa</a:t>
            </a:r>
          </a:p>
          <a:p>
            <a:pPr marL="0" indent="0">
              <a:buNone/>
            </a:pPr>
            <a:endParaRPr lang="sk-SK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u="sng" dirty="0">
                <a:latin typeface="Arial" panose="020B0604020202020204" pitchFamily="34" charset="0"/>
                <a:cs typeface="Arial" panose="020B0604020202020204" pitchFamily="34" charset="0"/>
              </a:rPr>
              <a:t>Gwiazdy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altLang="cs-CZ" i="1" dirty="0">
                <a:latin typeface="Arial" panose="020B0604020202020204" pitchFamily="34" charset="0"/>
                <a:cs typeface="Arial" panose="020B0604020202020204" pitchFamily="34" charset="0"/>
              </a:rPr>
              <a:t>– Cykl życia gwiazd</a:t>
            </a:r>
          </a:p>
          <a:p>
            <a:pPr>
              <a:buFontTx/>
              <a:buChar char="-"/>
            </a:pPr>
            <a:r>
              <a:rPr lang="pl-PL" altLang="cs-CZ" i="1" dirty="0">
                <a:latin typeface="Arial" panose="020B0604020202020204" pitchFamily="34" charset="0"/>
                <a:cs typeface="Arial" panose="020B0604020202020204" pitchFamily="34" charset="0"/>
              </a:rPr>
              <a:t>Powstanie gwiazd</a:t>
            </a:r>
          </a:p>
          <a:p>
            <a:pPr>
              <a:buFontTx/>
              <a:buChar char="-"/>
            </a:pPr>
            <a:r>
              <a:rPr lang="pl-PL" altLang="cs-CZ" i="1" dirty="0">
                <a:latin typeface="Arial" panose="020B0604020202020204" pitchFamily="34" charset="0"/>
                <a:cs typeface="Arial" panose="020B0604020202020204" pitchFamily="34" charset="0"/>
              </a:rPr>
              <a:t>Wewnętrzna budowa gwiazd</a:t>
            </a:r>
          </a:p>
          <a:p>
            <a:pPr>
              <a:buFontTx/>
              <a:buChar char="-"/>
            </a:pPr>
            <a:r>
              <a:rPr lang="pl-PL" altLang="cs-CZ" i="1" dirty="0">
                <a:latin typeface="Arial" panose="020B0604020202020204" pitchFamily="34" charset="0"/>
                <a:cs typeface="Arial" panose="020B0604020202020204" pitchFamily="34" charset="0"/>
              </a:rPr>
              <a:t>Gwiazdy główniej sekwencji</a:t>
            </a:r>
          </a:p>
          <a:p>
            <a:pPr marL="0" indent="0"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2040673"/>
            <a:ext cx="5181600" cy="4136290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2. grupa</a:t>
            </a:r>
          </a:p>
          <a:p>
            <a:pPr marL="0" indent="0"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u="sng" dirty="0">
                <a:latin typeface="Arial" panose="020B0604020202020204" pitchFamily="34" charset="0"/>
                <a:cs typeface="Arial" panose="020B0604020202020204" pitchFamily="34" charset="0"/>
              </a:rPr>
              <a:t>Galaktyki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pl-PL" altLang="cs-CZ" i="1" dirty="0">
                <a:latin typeface="Arial" panose="020B0604020202020204" pitchFamily="34" charset="0"/>
                <a:cs typeface="Arial" panose="020B0604020202020204" pitchFamily="34" charset="0"/>
              </a:rPr>
              <a:t>Rodzaje galaktyk</a:t>
            </a:r>
          </a:p>
          <a:p>
            <a:pPr>
              <a:buFontTx/>
              <a:buChar char="-"/>
            </a:pPr>
            <a:r>
              <a:rPr lang="pl-PL" altLang="cs-CZ" i="1" dirty="0">
                <a:latin typeface="Arial" panose="020B0604020202020204" pitchFamily="34" charset="0"/>
                <a:cs typeface="Arial" panose="020B0604020202020204" pitchFamily="34" charset="0"/>
              </a:rPr>
              <a:t>Powstanie </a:t>
            </a:r>
            <a:r>
              <a:rPr lang="cs-CZ" alt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galaktyk</a:t>
            </a:r>
            <a:endParaRPr lang="cs-CZ" alt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sk-SK" alt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Aktywna</a:t>
            </a:r>
            <a:r>
              <a:rPr lang="sk-SK" alt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galaktyka</a:t>
            </a:r>
            <a:endParaRPr lang="sk-SK" alt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sk-SK" alt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Mleczna</a:t>
            </a:r>
            <a:r>
              <a:rPr lang="sk-SK" altLang="cs-CZ" i="1" dirty="0">
                <a:latin typeface="Arial" panose="020B0604020202020204" pitchFamily="34" charset="0"/>
                <a:cs typeface="Arial" panose="020B0604020202020204" pitchFamily="34" charset="0"/>
              </a:rPr>
              <a:t> droga</a:t>
            </a:r>
            <a:endParaRPr lang="sk-S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802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b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Materiały przygotujcie w szkole (na lekcjach fizyki) i w domu (jako zadanie domowe). 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Rozdzielcie uczniów do 2 grup i wybierzcie lidera każdej grupy. 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Na realizacje projektu macie 4 tygodnie.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fontAlgn="t">
              <a:buNone/>
            </a:pP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t"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1. tydzień</a:t>
            </a:r>
          </a:p>
          <a:p>
            <a:pPr marL="0" indent="0" fontAlgn="t"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t">
              <a:buNone/>
            </a:pPr>
            <a:r>
              <a:rPr lang="pl-PL" dirty="0"/>
              <a:t>Wyszukiwanie informacji w różnych dostępnych źródłach, gromadzenie informacji według zadania.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fontAlgn="t">
              <a:buNone/>
            </a:pPr>
            <a:endParaRPr lang="pl-PL" dirty="0"/>
          </a:p>
          <a:p>
            <a:pPr marL="0" indent="0" fontAlgn="t"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2. tydzień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t">
              <a:buNone/>
            </a:pPr>
            <a:endParaRPr lang="pl-PL" dirty="0"/>
          </a:p>
          <a:p>
            <a:pPr marL="0" indent="0" fontAlgn="t">
              <a:buNone/>
            </a:pPr>
            <a:r>
              <a:rPr lang="pl-PL" dirty="0"/>
              <a:t>Wybór ważnych obrazków i fotografii, konsultacje z innymi członkami grupy. </a:t>
            </a:r>
          </a:p>
          <a:p>
            <a:pPr marL="0" indent="0" fontAlgn="t">
              <a:buNone/>
            </a:pPr>
            <a:r>
              <a:rPr lang="pl-PL" dirty="0"/>
              <a:t>Tworzenie prezentacji.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5066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fontAlgn="t"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3. tydzień</a:t>
            </a:r>
          </a:p>
          <a:p>
            <a:pPr marL="0" indent="0" fontAlgn="t"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t">
              <a:buNone/>
            </a:pPr>
            <a:r>
              <a:rPr lang="pl-PL" dirty="0"/>
              <a:t>Poprawianie prezentacji na lekcjach informatyki.  </a:t>
            </a:r>
          </a:p>
          <a:p>
            <a:pPr marL="0" indent="0" fontAlgn="t">
              <a:buNone/>
            </a:pPr>
            <a:r>
              <a:rPr lang="pl-PL" dirty="0"/>
              <a:t>Przedstawienie prezentacji przed drugą grupą.</a:t>
            </a:r>
            <a:endParaRPr lang="cs-CZ" dirty="0"/>
          </a:p>
          <a:p>
            <a:pPr marL="0" indent="0">
              <a:buNone/>
            </a:pPr>
            <a:r>
              <a:rPr lang="pl-PL" dirty="0"/>
              <a:t>Stworzenie jednej prezentacji. Jej przestawienie na lekcjach fizyki.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fontAlgn="t"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4. tydzień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t">
              <a:buNone/>
            </a:pPr>
            <a:endParaRPr lang="pl-PL" dirty="0"/>
          </a:p>
          <a:p>
            <a:pPr marL="0" indent="0" fontAlgn="t">
              <a:buNone/>
            </a:pPr>
            <a:r>
              <a:rPr lang="pl-PL" dirty="0"/>
              <a:t>Przygotowanie i stworzenie plakatu, jego powieszenie w klasie. </a:t>
            </a:r>
            <a:endParaRPr lang="cs-CZ" dirty="0"/>
          </a:p>
          <a:p>
            <a:pPr marL="0" indent="0" fontAlgn="t">
              <a:buNone/>
            </a:pPr>
            <a:r>
              <a:rPr lang="pl-PL" dirty="0"/>
              <a:t>Podsumowanie pracy i informacja zwrotna: plusy i minusy metody </a:t>
            </a:r>
            <a:r>
              <a:rPr lang="pl-PL" dirty="0" err="1"/>
              <a:t>WebQuestu</a:t>
            </a:r>
            <a:r>
              <a:rPr lang="pl-PL" dirty="0"/>
              <a:t>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8416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758765"/>
            <a:ext cx="5181600" cy="4351338"/>
          </a:xfrm>
        </p:spPr>
        <p:txBody>
          <a:bodyPr>
            <a:normAutofit fontScale="85000" lnSpcReduction="20000"/>
          </a:bodyPr>
          <a:lstStyle/>
          <a:p>
            <a:pPr marL="514350" indent="-514350" fontAlgn="t">
              <a:buAutoNum type="arabicPeriod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tydzień – plan roboczy</a:t>
            </a:r>
          </a:p>
          <a:p>
            <a:pPr marL="0" indent="0" fontAlgn="t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Podział uczniów do grup.</a:t>
            </a:r>
          </a:p>
          <a:p>
            <a:pPr fontAlgn="t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Określenie reguł pracy w grupach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t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Co chcemy wiedzieć? W jaki sposób to osiągniemy? Co jest ważne?</a:t>
            </a:r>
          </a:p>
          <a:p>
            <a:pPr fontAlgn="t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Sposób zbierania materiałów koniecznych do realizacji projektu.</a:t>
            </a:r>
          </a:p>
          <a:p>
            <a:pPr fontAlgn="t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Analiza przedmiotu badań. Jakie informacje nas interesują?</a:t>
            </a:r>
          </a:p>
          <a:p>
            <a:pPr fontAlgn="t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Podział zadań indywidualnych, określenie terminu realizacji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690688"/>
            <a:ext cx="5181600" cy="3929856"/>
          </a:xfrm>
          <a:prstGeom prst="rect">
            <a:avLst/>
          </a:prstGeom>
          <a:noFill/>
          <a:ln cap="flat">
            <a:noFill/>
          </a:ln>
          <a:effectLst>
            <a:outerShdw dist="152734" dir="2700000" algn="tl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664284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fontAlgn="t">
              <a:buNone/>
            </a:pPr>
            <a:r>
              <a:rPr lang="cs-CZ" b="1" dirty="0"/>
              <a:t>2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tygodnie – plan roboczy</a:t>
            </a:r>
          </a:p>
          <a:p>
            <a:pPr marL="0" indent="0" fontAlgn="t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Klasyfikacja informacji według uzgodnienia.</a:t>
            </a:r>
          </a:p>
          <a:p>
            <a:pPr fontAlgn="t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Uzupełnienie informacji przez innych członków grupy.</a:t>
            </a:r>
          </a:p>
          <a:p>
            <a:pPr fontAlgn="t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Sprawdzenie, czy zgromadzone informację są odpowiedziami na pytania z pierwszego tygodnia roboczego.</a:t>
            </a:r>
          </a:p>
          <a:p>
            <a:pPr fontAlgn="t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Wspólna narada – co zostawimy i co wyrzucamy do kosza.</a:t>
            </a:r>
          </a:p>
          <a:p>
            <a:pPr fontAlgn="t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Realizacja projektu – wybór formatu, czcionki, ilości kartek, czasu trwania itd.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181600" cy="401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94593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1091</Words>
  <Application>Microsoft Office PowerPoint</Application>
  <PresentationFormat>Panoramiczny</PresentationFormat>
  <Paragraphs>202</Paragraphs>
  <Slides>21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Motiv Office</vt:lpstr>
      <vt:lpstr>Krótki spacer po kosmosie</vt:lpstr>
      <vt:lpstr>SPIS TREŚCI</vt:lpstr>
      <vt:lpstr>Wstęp</vt:lpstr>
      <vt:lpstr>ZADANIE</vt:lpstr>
      <vt:lpstr>PROCES Podzielcie się do dwóch grup, każda grupa zajmować się będzie innym problemem, który przedstawi w prezentacji złożonej z fotografii i tekstów.</vt:lpstr>
      <vt:lpstr>PROCES Materiały przygotujcie w szkole (na lekcjach fizyki) i w domu (jako zadanie domowe).  Rozdzielcie uczniów do 2 grup i wybierzcie lidera każdej grupy.  Na realizacje projektu macie 4 tygodnie.</vt:lpstr>
      <vt:lpstr>PROCES</vt:lpstr>
      <vt:lpstr>PROCES</vt:lpstr>
      <vt:lpstr>PROCES</vt:lpstr>
      <vt:lpstr>PROCES</vt:lpstr>
      <vt:lpstr>PROCES</vt:lpstr>
      <vt:lpstr>Źródła</vt:lpstr>
      <vt:lpstr>Źródła</vt:lpstr>
      <vt:lpstr>OCENA</vt:lpstr>
      <vt:lpstr>OCENA</vt:lpstr>
      <vt:lpstr>OCENA</vt:lpstr>
      <vt:lpstr>Ocena - punktowanie</vt:lpstr>
      <vt:lpstr>Ocena</vt:lpstr>
      <vt:lpstr>Zakończenie</vt:lpstr>
      <vt:lpstr>PORADNIK DLA NAUCZYCIELA</vt:lpstr>
      <vt:lpstr>PORADNIK DLA NAUCZYCIELA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Krátká procházka vesmírem</dc:title>
  <dc:creator>Učitel</dc:creator>
  <cp:lastModifiedBy>Anna Basta</cp:lastModifiedBy>
  <cp:revision>135</cp:revision>
  <dcterms:created xsi:type="dcterms:W3CDTF">2018-05-02T10:57:56Z</dcterms:created>
  <dcterms:modified xsi:type="dcterms:W3CDTF">2020-01-21T17:40:08Z</dcterms:modified>
</cp:coreProperties>
</file>