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9"/>
  </p:notes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4" r:id="rId9"/>
    <p:sldId id="272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6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30E46-B1FF-4DC8-BE59-71BB08FC8DC8}" type="datetimeFigureOut">
              <a:rPr lang="pl-PL" smtClean="0"/>
              <a:pPr/>
              <a:t>20.01.2020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84EFF-BC60-4B87-BD0F-345EF531C7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66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84EFF-BC60-4B87-BD0F-345EF531C7D6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1170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451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1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1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452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2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453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3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4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455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6455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455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455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</p:grpSp>
      <p:sp>
        <p:nvSpPr>
          <p:cNvPr id="6455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6455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64556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455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455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F3F2A36-1067-4EC4-87F9-14078227365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D80D2-6969-4C00-9BFB-34920BCB90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91323-F656-4A66-B3C2-D00CF3F823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8ABCB-10DF-4739-B988-5BB571825B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0FA53-C6BC-48D4-9B5C-F2AE0061F5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7706F-D94B-46BC-A8B9-7259F92A8D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04525-D9CB-40EF-8066-5CB5F861B1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74AB7-4E62-491D-8A9D-8E64CE5078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A3ECD-4C46-4FB2-ACA6-1221A74F886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CF937-55E5-4CE6-AA40-297AA51247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DE37E-62EA-4EC6-B012-424D567A925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49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0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1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6352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grpSp>
          <p:nvGrpSpPr>
            <p:cNvPr id="6352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352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352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</p:grpSp>
      <p:sp>
        <p:nvSpPr>
          <p:cNvPr id="6353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6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353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l-PL"/>
          </a:p>
        </p:txBody>
      </p:sp>
      <p:sp>
        <p:nvSpPr>
          <p:cNvPr id="6353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l-PL"/>
          </a:p>
        </p:txBody>
      </p:sp>
      <p:sp>
        <p:nvSpPr>
          <p:cNvPr id="6353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C2243DB-9B90-4CCF-BA07-FB15EF16323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ingapps.org/display?v=pysy566qk18" TargetMode="External"/><Relationship Id="rId3" Type="http://schemas.openxmlformats.org/officeDocument/2006/relationships/hyperlink" Target="https://www.matemaks.pl/trojkat-prostokatny-30-60-90.html" TargetMode="External"/><Relationship Id="rId7" Type="http://schemas.openxmlformats.org/officeDocument/2006/relationships/hyperlink" Target="https://learningapps.org/display?v=ppgcqw1r518" TargetMode="External"/><Relationship Id="rId2" Type="http://schemas.openxmlformats.org/officeDocument/2006/relationships/hyperlink" Target="https://www.matemaks.pl/twierdzenie-pitagoras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dianauka.pl/pole-i-obwod-trojkata" TargetMode="External"/><Relationship Id="rId5" Type="http://schemas.openxmlformats.org/officeDocument/2006/relationships/hyperlink" Target="https://www.google.pl/search?hl=pl&amp;tbm=isch&amp;source=hp&amp;biw=1366&amp;bih=631&amp;ei=M8BEW_OfIILnswHM24zQDg&amp;q=plansza+matematyczna&amp;oq=plansza+mat&amp;gs_l=img.1.0.0.1214.5017.0.6428.11.10.0.1.1.0.82.741.10.10.0....0...1ac.1.64.img..0.11.742...0i30k1j0i8i30k1j0i24k1.0.v0e" TargetMode="External"/><Relationship Id="rId10" Type="http://schemas.openxmlformats.org/officeDocument/2006/relationships/image" Target="../media/image18.jpeg"/><Relationship Id="rId4" Type="http://schemas.openxmlformats.org/officeDocument/2006/relationships/hyperlink" Target="https://www.matemaks.pl/trojkat-prostokatny-45-45-90.html" TargetMode="External"/><Relationship Id="rId9" Type="http://schemas.openxmlformats.org/officeDocument/2006/relationships/hyperlink" Target="https://learningapps.org/display?v=phv6119551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folkstar.pl/photos/products/3738/mini/zdjecie-2263.jpg" TargetMode="External"/><Relationship Id="rId13" Type="http://schemas.openxmlformats.org/officeDocument/2006/relationships/hyperlink" Target="https://photos2.fotosearch.com/bthumb/CSP/CSP996/m%C4%85dry-ch%C5%82opiec-rysunek-klipart__k16063142.jpg" TargetMode="External"/><Relationship Id="rId18" Type="http://schemas.openxmlformats.org/officeDocument/2006/relationships/image" Target="../media/image6.jpeg"/><Relationship Id="rId3" Type="http://schemas.openxmlformats.org/officeDocument/2006/relationships/hyperlink" Target="http://www.zsi1.internetdsl.pl/o_szkole/kadra_pedag/publikacje/matma/semi_trojkaty.htm" TargetMode="External"/><Relationship Id="rId7" Type="http://schemas.openxmlformats.org/officeDocument/2006/relationships/hyperlink" Target="http://grim24.pl/876-thickbox_default/nozyczki-biurowe-mocne-tetis-gn280-yb-175-cm.jpg" TargetMode="External"/><Relationship Id="rId12" Type="http://schemas.openxmlformats.org/officeDocument/2006/relationships/hyperlink" Target="http://cf1-taniaksiazka.statiki.pl/images/popups/265/9788326727269.jpg" TargetMode="External"/><Relationship Id="rId17" Type="http://schemas.openxmlformats.org/officeDocument/2006/relationships/image" Target="../media/image5.jpeg"/><Relationship Id="rId2" Type="http://schemas.openxmlformats.org/officeDocument/2006/relationships/hyperlink" Target="https://www.taker.im/up/2015-09-14/14422158196265272210o.jpg" TargetMode="External"/><Relationship Id="rId16" Type="http://schemas.openxmlformats.org/officeDocument/2006/relationships/hyperlink" Target="https://ella-conseil.fr/wp-content/uploads/picto1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umar-bg.com/media/100/1450.png" TargetMode="External"/><Relationship Id="rId11" Type="http://schemas.openxmlformats.org/officeDocument/2006/relationships/hyperlink" Target="https://pharmagest.com/wp-content/uploads/2015/10/groupe_quipe_optimiste-1-1024x682.jpg" TargetMode="External"/><Relationship Id="rId5" Type="http://schemas.openxmlformats.org/officeDocument/2006/relationships/hyperlink" Target="https://s5.fbcdn.pl/assets/270/1/a/fdb40843d396743dd78b4c58ef90b01acb31dd.jpg" TargetMode="External"/><Relationship Id="rId15" Type="http://schemas.openxmlformats.org/officeDocument/2006/relationships/hyperlink" Target="http://3nreazrfpnt36t6ei2v18ai1.wpengine.netdna-cdn.com/wp-content/uploads/2016/01/thumbs-up-800x450.jpg" TargetMode="External"/><Relationship Id="rId10" Type="http://schemas.openxmlformats.org/officeDocument/2006/relationships/hyperlink" Target="http://www.cisnerosyasociados.com.mx/capital_humano.png" TargetMode="External"/><Relationship Id="rId4" Type="http://schemas.openxmlformats.org/officeDocument/2006/relationships/hyperlink" Target="https://www.papiernicze.targi.pl/towary/midi/AC330INT-1.jpg" TargetMode="External"/><Relationship Id="rId9" Type="http://schemas.openxmlformats.org/officeDocument/2006/relationships/hyperlink" Target="http://lewin-brzeski.pl/download/thumbnaila/21490/praca.png" TargetMode="External"/><Relationship Id="rId14" Type="http://schemas.openxmlformats.org/officeDocument/2006/relationships/hyperlink" Target="https://www.superakwarium.pl/foto_art/1265836470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sz="quarter"/>
          </p:nvPr>
        </p:nvSpPr>
        <p:spPr>
          <a:xfrm>
            <a:off x="935596" y="2114674"/>
            <a:ext cx="7272808" cy="797924"/>
          </a:xfrm>
        </p:spPr>
        <p:txBody>
          <a:bodyPr/>
          <a:lstStyle/>
          <a:p>
            <a:r>
              <a:rPr lang="pl-PL" sz="5400" b="1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Trójkąty  prostokątne</a:t>
            </a:r>
          </a:p>
        </p:txBody>
      </p:sp>
      <p:pic>
        <p:nvPicPr>
          <p:cNvPr id="1027" name="Picture 3" descr="C:\Users\Edyta\Desktop\troj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7624" y="3068960"/>
            <a:ext cx="5024600" cy="1655162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944172" y="4724122"/>
            <a:ext cx="71315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WEB QUEST JEST PRZEZNACZONY DLA III KLASY GIMNAZJUM</a:t>
            </a:r>
          </a:p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 PROJEKTU: EDYTA WITEK- GAWENDA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B9C61997-7004-462D-B3C5-F1010B8DFF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52"/>
            <a:ext cx="9144000" cy="18772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57040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</a:rPr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2"/>
              </a:rPr>
              <a:t>1.https://www.matemaks.pl/twierdzenie-pitagorasa.html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3"/>
              </a:rPr>
              <a:t>2.https://www.matemaks.pl/trojkat-prostokatny-30-60-90.html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4"/>
              </a:rPr>
              <a:t>3.https://www.matemaks.pl/trojkat-prostokatny-45-45-90.html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5"/>
              </a:rPr>
              <a:t>4.https://www.google.pl/search?hl=pl&amp;tbm=isch&amp;source=hp&amp;biw=1366&amp;bih=631&amp;ei=M8BEW_OfIILnswHM24zQDg&amp;q=plansza+matematyczna&amp;oq=plansza+mat&amp;gs_l=img.1.0.0.1214.5017.0.6428.11.10.0.1.1.0.82.741.10.10.0....0...1ac.1.64.img..0.11.742...0i30k1j0i8i30k1j0i24k1.0.v0ewjpRIwfs#imgrc=_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6"/>
              </a:rPr>
              <a:t>5. https://www.medianauka.pl/pole-i-obwod-trojkata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7"/>
              </a:rPr>
              <a:t>6. https://learningapps.org/display?v=ppgcqw1r518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8"/>
              </a:rPr>
              <a:t>7. https://learningapps.org/display?v=pysy566qk18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hlinkClick r:id="rId9"/>
              </a:rPr>
              <a:t>8. https://learningapps.org/display?v=phv61195518</a:t>
            </a: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endParaRPr lang="pl-PL" sz="20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pic>
        <p:nvPicPr>
          <p:cNvPr id="4098" name="Picture 2" descr="C:\Users\Edyta\Desktop\1265836470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500042"/>
            <a:ext cx="1762121" cy="1521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</a:rPr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Liczba</a:t>
                      </a:r>
                      <a:r>
                        <a:rPr lang="pl-PL" b="0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punktów</a:t>
                      </a:r>
                      <a:endParaRPr lang="pl-PL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Prezentacja planszy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Niepełna, błędny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 rysunek i błędy we wzorach</a:t>
                      </a: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 . Słabe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 </a:t>
                      </a: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wykorzystanie źródeł.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Plansza w większości poprawna. Nieliczne błędy. Dobre wykorzystanie źródeł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Plansza w pełni poprawna, bez błędów. Wyczerpujące wykorzystanie źródeł.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Rozwiązanie zadania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Problemy z rozwiązaniem zadania, błędy. Brak poprawnych odpowiedzi.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Dobrze rozwiązane zadanie. Nieliczne błędy.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Zadanie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 rozwiązane samodzielnie, bez błędów. </a:t>
                      </a:r>
                      <a:endParaRPr lang="pl-PL" sz="1800" b="0" i="0" u="none" strike="noStrike" kern="12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ea typeface="Lucida Sans Unicode" pitchFamily="2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</a:rPr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Zaangażowanie grupy w pracę  </a:t>
                      </a:r>
                      <a:b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</a:b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i</a:t>
                      </a:r>
                      <a:r>
                        <a:rPr lang="pl-PL" sz="1800" b="0" i="0" u="none" strike="noStrike" kern="1200" baseline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 </a:t>
                      </a: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umiejętność współpracy</a:t>
                      </a:r>
                    </a:p>
                    <a:p>
                      <a:endParaRPr lang="pl-PL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Brak zaangażowania wszystkich członków grupy w pracę i kreatywną współpracę. Brak podziału pracy.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Dobre zaangażowanie w pracę wszystkich członków grupy. Umiejętność współpracy na zadawalającym poziomie. Dobry podział pracy.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ea typeface="Lucida Sans Unicode" pitchFamily="2"/>
                          <a:cs typeface="Times New Roman" pitchFamily="18" charset="0"/>
                        </a:rPr>
                        <a:t>Pełne zaangażowanie w pracę wszystkich członków grupy. Wzajemne motywowanie się do pracy. Umiejętność współpracy w grupie na wysokim poziomie. Podział pracy na wysokim poziomie.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</a:rPr>
              <a:t>Ewaluacja - ocena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57158" y="2071678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Niedostateczna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Dopuszczająca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Dostateczna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Bardzo dobra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Celująca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428736"/>
            <a:ext cx="5829312" cy="4530725"/>
          </a:xfrm>
        </p:spPr>
        <p:txBody>
          <a:bodyPr/>
          <a:lstStyle/>
          <a:p>
            <a:pPr lvl="0">
              <a:buNone/>
            </a:pPr>
            <a:r>
              <a:rPr lang="pl-PL" sz="2000" b="1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Jakie korzyści osiągnęliście z realizacji tego projektu?</a:t>
            </a:r>
          </a:p>
          <a:p>
            <a:pPr lvl="0">
              <a:buNone/>
            </a:pPr>
            <a:endParaRPr lang="pl-PL" sz="2000" b="1" dirty="0">
              <a:solidFill>
                <a:schemeClr val="accent4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1. Zobaczyliście, że trójkąt prostokątny to bardzo „szczególny trójkąt”.</a:t>
            </a:r>
          </a:p>
          <a:p>
            <a:pPr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3. Mogliście w praktyce zastosować Waszą wiedzę i umiejętności matematyczne. </a:t>
            </a:r>
          </a:p>
          <a:p>
            <a:pPr lvl="0"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4. Mogliście w ciekawy i twórczy sposób utrwalić Waszą wiedzę z matematyki.</a:t>
            </a:r>
          </a:p>
          <a:p>
            <a:pPr lvl="0"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5. Uczyliście się sztuki dzielenia się swoją wiedzą z innymi.</a:t>
            </a:r>
          </a:p>
          <a:p>
            <a:pPr lvl="0"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6. Nauczyliście się wykorzystywać Internet jako źródło informacji.</a:t>
            </a:r>
          </a:p>
          <a:p>
            <a:pPr lvl="0"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7. Nauczyliście się w praktyczny sposób wykorzystać informacje ze stron internetowych.</a:t>
            </a:r>
          </a:p>
          <a:p>
            <a:pPr lvl="0">
              <a:lnSpc>
                <a:spcPct val="90000"/>
              </a:lnSpc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8. Uczyliście się trudnej sztuki współpracy w grupie.</a:t>
            </a:r>
          </a:p>
          <a:p>
            <a:pPr lvl="0">
              <a:buNone/>
            </a:pPr>
            <a:endParaRPr lang="pl-PL" b="1" dirty="0">
              <a:latin typeface="Trebuchet MS" panose="020B0603020202020204" pitchFamily="34" charset="0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1026" name="Picture 2" descr="C:\Users\Edyta\Desktop\mądry-chłopiec-rysunek-klipart__k160631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571876"/>
            <a:ext cx="2394854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43956" cy="1143000"/>
          </a:xfrm>
        </p:spPr>
        <p:txBody>
          <a:bodyPr/>
          <a:lstStyle/>
          <a:p>
            <a:pPr algn="l"/>
            <a:r>
              <a:rPr lang="pl-PL" dirty="0">
                <a:solidFill>
                  <a:schemeClr val="accent4">
                    <a:lumMod val="10000"/>
                  </a:schemeClr>
                </a:solidFill>
              </a:rPr>
              <a:t>PORADNIK DLA NAUCZYCIELA</a:t>
            </a:r>
            <a:endParaRPr lang="pl-PL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348" y="1285861"/>
            <a:ext cx="5357850" cy="4857783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16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Podział na grupy powinien być dokonany ze względu na możliwości poznawcze uczniów, ich umiejętności, zainteresowania, tak aby „równo” rozłożyć siły w poszczególnych grupach.</a:t>
            </a:r>
          </a:p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16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Nauczyciel  powinien dokładnie przeanalizować treści wspólnie z uczniami, aż do momentu ich zrozumienia przez uczniów. Powinien jednak bardziej służyć im pomocą, radą, wyjaśnieniami, a nie wyręczeniem, czy gotowymi rozwiązaniami. Taka metoda będzie też dobrą formą do wdrażania do samodzielności.</a:t>
            </a:r>
          </a:p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16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Nauczyciel powinien wcześniej zapoznać się w Web Questem, aby zobowiązać uczniów do przyniesienia rekwizytów potrzebnych do wykonania planszy lub sam je zapewni</a:t>
            </a:r>
          </a:p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16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Nauczyciel powinien służyć pomocą przy zapoznawaniu się uczniów z materiałami źródłowymi. Powinien wyjaśnić niezrozumiałe słownictwo lub odesłać do odpowiedniego słownika.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2050" name="Picture 2" descr="C:\Users\Edyta\Desktop\jabycf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857628"/>
            <a:ext cx="2667190" cy="1883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72518" cy="1143000"/>
          </a:xfrm>
        </p:spPr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</a:rPr>
              <a:t>PORADNIK DLA NAUCZYCIELA</a:t>
            </a:r>
            <a:endParaRPr lang="pl-PL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Czas na realizację projektu powinien być dostosowany do możliwości uczniów. Nie jest z góry narzucony.</a:t>
            </a:r>
          </a:p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Można też wprowadzić anonimową ocenę zaprezentowanych doświadczeń danej grupy przez uczniów z innej grupy.</a:t>
            </a:r>
          </a:p>
          <a:p>
            <a:pPr lvl="0">
              <a:lnSpc>
                <a:spcPct val="90000"/>
              </a:lnSpc>
              <a:spcBef>
                <a:spcPts val="475"/>
              </a:spcBef>
              <a:spcAft>
                <a:spcPts val="600"/>
              </a:spcAft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Przygotowane przez uczniów plansze można zawiesić w klasie – będą służyły jako pomoc dydaktyczna na lekcjach matematyki.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3074" name="Picture 2" descr="C:\Users\Edyta\Desktop\jabycf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143380"/>
            <a:ext cx="3397252" cy="2398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1143000"/>
          </a:xfrm>
        </p:spPr>
        <p:txBody>
          <a:bodyPr/>
          <a:lstStyle/>
          <a:p>
            <a:r>
              <a:rPr lang="pl-PL" dirty="0">
                <a:solidFill>
                  <a:schemeClr val="accent3">
                    <a:lumMod val="10000"/>
                  </a:schemeClr>
                </a:solidFill>
              </a:rPr>
              <a:t>Źródła użytych obrazków w WQ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068960"/>
            <a:ext cx="6779096" cy="2989957"/>
          </a:xfrm>
        </p:spPr>
        <p:txBody>
          <a:bodyPr/>
          <a:lstStyle/>
          <a:p>
            <a:pPr>
              <a:buAutoNum type="arabicPeriod"/>
            </a:pPr>
            <a:r>
              <a:rPr lang="pl-PL" sz="1000" dirty="0">
                <a:hlinkClick r:id="rId2"/>
              </a:rPr>
              <a:t>https://www.taker.im/up/2015-09-14/14422158196265272210o.jpg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2. </a:t>
            </a:r>
            <a:r>
              <a:rPr lang="pl-PL" sz="1000" dirty="0">
                <a:hlinkClick r:id="rId3"/>
              </a:rPr>
              <a:t>http://www.zsi1.internetdsl.pl/</a:t>
            </a:r>
            <a:r>
              <a:rPr lang="pl-PL" sz="1000" dirty="0" err="1">
                <a:hlinkClick r:id="rId3"/>
              </a:rPr>
              <a:t>o_szkole</a:t>
            </a:r>
            <a:r>
              <a:rPr lang="pl-PL" sz="1000" dirty="0">
                <a:hlinkClick r:id="rId3"/>
              </a:rPr>
              <a:t>/</a:t>
            </a:r>
            <a:r>
              <a:rPr lang="pl-PL" sz="1000" dirty="0" err="1">
                <a:hlinkClick r:id="rId3"/>
              </a:rPr>
              <a:t>kadra_pedag</a:t>
            </a:r>
            <a:r>
              <a:rPr lang="pl-PL" sz="1000" dirty="0">
                <a:hlinkClick r:id="rId3"/>
              </a:rPr>
              <a:t>/publikacje/matma/</a:t>
            </a:r>
            <a:r>
              <a:rPr lang="pl-PL" sz="1000" dirty="0" err="1">
                <a:hlinkClick r:id="rId3"/>
              </a:rPr>
              <a:t>semi_trojkaty.htm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3. </a:t>
            </a:r>
            <a:r>
              <a:rPr lang="pl-PL" sz="1000" dirty="0">
                <a:hlinkClick r:id="rId4"/>
              </a:rPr>
              <a:t>https://www.papiernicze.targi.pl/towary/midi/AC330INT-1.jpg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4. </a:t>
            </a:r>
            <a:r>
              <a:rPr lang="pl-PL" sz="1000" dirty="0">
                <a:hlinkClick r:id="rId5"/>
              </a:rPr>
              <a:t>https://s5.fbcdn.pl/</a:t>
            </a:r>
            <a:r>
              <a:rPr lang="pl-PL" sz="1000" dirty="0" err="1">
                <a:hlinkClick r:id="rId5"/>
              </a:rPr>
              <a:t>assets</a:t>
            </a:r>
            <a:r>
              <a:rPr lang="pl-PL" sz="1000" dirty="0">
                <a:hlinkClick r:id="rId5"/>
              </a:rPr>
              <a:t>/270/1/a/fdb40843d396743dd78b4c58ef90b01acb31dd.jpg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5. </a:t>
            </a:r>
            <a:r>
              <a:rPr lang="pl-PL" sz="1000" dirty="0">
                <a:hlinkClick r:id="rId6"/>
              </a:rPr>
              <a:t>https://lumar-bg.com/media/100/1450.png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6. </a:t>
            </a:r>
            <a:r>
              <a:rPr lang="pl-PL" sz="1000" dirty="0">
                <a:hlinkClick r:id="rId7"/>
              </a:rPr>
              <a:t>http://grim24.pl/876-thickbox_default/nozyczki-biurowe-mocne-tetis-gn280-yb-175-cm.jpg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7. </a:t>
            </a:r>
            <a:r>
              <a:rPr lang="pl-PL" sz="1000" dirty="0">
                <a:hlinkClick r:id="rId8"/>
              </a:rPr>
              <a:t>https://folkstar.pl/photos/products/3738/mini/zdjecie-2263.jpg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8. </a:t>
            </a:r>
            <a:r>
              <a:rPr lang="pl-PL" sz="1000" dirty="0">
                <a:hlinkClick r:id="rId9"/>
              </a:rPr>
              <a:t>http://lewin-brzeski.pl/download/thumbnaila/21490/praca.png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9. </a:t>
            </a:r>
            <a:r>
              <a:rPr lang="pl-PL" sz="1000" dirty="0">
                <a:hlinkClick r:id="rId10"/>
              </a:rPr>
              <a:t>http://www.cisnerosyasociados.com.mx/capital_humano.png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10. </a:t>
            </a:r>
            <a:r>
              <a:rPr lang="pl-PL" sz="1000" dirty="0">
                <a:hlinkClick r:id="rId11"/>
              </a:rPr>
              <a:t>https://pharmagest.com/wp-content/uploads/2015/10/groupe_quipe_optimiste-1-1024x682.jpg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11. </a:t>
            </a:r>
            <a:r>
              <a:rPr lang="pl-PL" sz="1000" dirty="0">
                <a:hlinkClick r:id="rId12"/>
              </a:rPr>
              <a:t>http://cf1-taniaksiazka.statiki.pl/</a:t>
            </a:r>
            <a:r>
              <a:rPr lang="pl-PL" sz="1000" dirty="0" err="1">
                <a:hlinkClick r:id="rId12"/>
              </a:rPr>
              <a:t>images</a:t>
            </a:r>
            <a:r>
              <a:rPr lang="pl-PL" sz="1000" dirty="0">
                <a:hlinkClick r:id="rId12"/>
              </a:rPr>
              <a:t>/</a:t>
            </a:r>
            <a:r>
              <a:rPr lang="pl-PL" sz="1000" dirty="0" err="1">
                <a:hlinkClick r:id="rId12"/>
              </a:rPr>
              <a:t>popups</a:t>
            </a:r>
            <a:r>
              <a:rPr lang="pl-PL" sz="1000" dirty="0">
                <a:hlinkClick r:id="rId12"/>
              </a:rPr>
              <a:t>/265/9788326727269.jpg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12. </a:t>
            </a:r>
            <a:r>
              <a:rPr lang="pl-PL" sz="1000" dirty="0">
                <a:hlinkClick r:id="rId13"/>
              </a:rPr>
              <a:t>https://photos2.fotosearch.com/</a:t>
            </a:r>
            <a:r>
              <a:rPr lang="pl-PL" sz="1000" dirty="0" err="1">
                <a:hlinkClick r:id="rId13"/>
              </a:rPr>
              <a:t>bthumb</a:t>
            </a:r>
            <a:r>
              <a:rPr lang="pl-PL" sz="1000" dirty="0">
                <a:hlinkClick r:id="rId13"/>
              </a:rPr>
              <a:t>/CSP/CSP996/m%C4%85dry-ch%C5%82opiec-rysunek-klipart__k16063142.jpg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13. </a:t>
            </a:r>
            <a:r>
              <a:rPr lang="pl-PL" sz="1000" dirty="0">
                <a:hlinkClick r:id="rId14"/>
              </a:rPr>
              <a:t>https://www.superakwarium.pl/foto_art/1265836470.jpg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14. </a:t>
            </a:r>
            <a:r>
              <a:rPr lang="pl-PL" sz="1000" dirty="0">
                <a:hlinkClick r:id="rId15"/>
              </a:rPr>
              <a:t>http://3nreazrfpnt36t6ei2v18ai1.wpengine.netdna-cdn.com/</a:t>
            </a:r>
            <a:r>
              <a:rPr lang="pl-PL" sz="1000" dirty="0" err="1">
                <a:hlinkClick r:id="rId15"/>
              </a:rPr>
              <a:t>wp-content</a:t>
            </a:r>
            <a:r>
              <a:rPr lang="pl-PL" sz="1000" dirty="0">
                <a:hlinkClick r:id="rId15"/>
              </a:rPr>
              <a:t>/</a:t>
            </a:r>
            <a:r>
              <a:rPr lang="pl-PL" sz="1000" dirty="0" err="1">
                <a:hlinkClick r:id="rId15"/>
              </a:rPr>
              <a:t>uploads</a:t>
            </a:r>
            <a:r>
              <a:rPr lang="pl-PL" sz="1000" dirty="0">
                <a:hlinkClick r:id="rId15"/>
              </a:rPr>
              <a:t>/2016/01/thumbs-up-800x450.jpg</a:t>
            </a:r>
            <a:endParaRPr lang="pl-PL" sz="1000" dirty="0"/>
          </a:p>
          <a:p>
            <a:pPr>
              <a:buNone/>
            </a:pPr>
            <a:r>
              <a:rPr lang="pl-PL" sz="1000" dirty="0"/>
              <a:t>15. </a:t>
            </a:r>
            <a:r>
              <a:rPr lang="pl-PL" sz="1000" dirty="0">
                <a:hlinkClick r:id="rId16"/>
              </a:rPr>
              <a:t>https://ella-conseil.fr/wp-content/uploads/picto14.jpg</a:t>
            </a:r>
            <a:endParaRPr lang="pl-PL" sz="1000" dirty="0"/>
          </a:p>
          <a:p>
            <a:pPr>
              <a:buNone/>
            </a:pPr>
            <a:endParaRPr lang="pl-PL" sz="1000" dirty="0"/>
          </a:p>
          <a:p>
            <a:pPr>
              <a:buNone/>
            </a:pPr>
            <a:endParaRPr lang="pl-PL" sz="1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FC4D2AD-1999-43BF-884F-18E6BFB78579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058"/>
            <a:ext cx="9144000" cy="187723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00364" y="1643050"/>
            <a:ext cx="5657832" cy="4530725"/>
          </a:xfrm>
        </p:spPr>
        <p:txBody>
          <a:bodyPr/>
          <a:lstStyle/>
          <a:p>
            <a:pPr>
              <a:buNone/>
            </a:pPr>
            <a:r>
              <a:rPr lang="pl-PL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Witajcie młodzi matematycy!</a:t>
            </a:r>
          </a:p>
          <a:p>
            <a:pPr>
              <a:buNone/>
            </a:pPr>
            <a:r>
              <a:rPr lang="pl-PL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 drugiej klasie gimnazjum poznaliście trójkąty prostokątne. Dzisiaj wspólnie powtórzymy wiadomości o nich. Przygotujecie plansze, które pomogą Wam usystematyzować poznaną wiedzę oraz rozwiążecie zadanie o trójkącie prostokątnym.</a:t>
            </a:r>
          </a:p>
          <a:p>
            <a:pPr>
              <a:buNone/>
            </a:pPr>
            <a:r>
              <a:rPr lang="pl-PL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Zapraszam!</a:t>
            </a:r>
          </a:p>
          <a:p>
            <a:pPr>
              <a:buNone/>
            </a:pPr>
            <a:r>
              <a:rPr lang="pl-PL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buNone/>
            </a:pPr>
            <a:r>
              <a:rPr lang="pl-PL" sz="2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</a:p>
        </p:txBody>
      </p:sp>
      <p:pic>
        <p:nvPicPr>
          <p:cNvPr id="2050" name="Picture 2" descr="C:\Users\Edyta\Desktop\500_F_85399324_qTEX0bwozZ7JS4jn9QUiiXNIip3NM9x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496"/>
            <a:ext cx="2500298" cy="1990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4400552" cy="1143000"/>
          </a:xfrm>
        </p:spPr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114815"/>
          </a:xfrm>
        </p:spPr>
        <p:txBody>
          <a:bodyPr/>
          <a:lstStyle/>
          <a:p>
            <a:pPr marL="0" lvl="0" indent="0"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Będziecie pracować w grupach. Każda grupa wykona planszę z informacjami o własnościach  trójkąta prostokątnego oraz rozwiąże zadanie. </a:t>
            </a:r>
          </a:p>
          <a:p>
            <a:pPr marL="0" lvl="0" indent="0"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Plansza powinna zawierać obrazek trójkąta prostokątnego, wzory za pomocą których oblicza się długości boków, pole i obwód trójkąta prostokątnego. Po skończeniu pracy zaprezentujecie swoją planszę kolegom z klasy oraz nauczycielowi oraz rozwiążecie zadanie na tablicy .</a:t>
            </a:r>
          </a:p>
          <a:p>
            <a:pPr marL="0" lvl="0" indent="0">
              <a:buNone/>
            </a:pPr>
            <a:endParaRPr lang="pl-PL" sz="1600" dirty="0">
              <a:solidFill>
                <a:schemeClr val="accent4">
                  <a:lumMod val="10000"/>
                </a:schemeClr>
              </a:solidFill>
              <a:effectLst/>
            </a:endParaRPr>
          </a:p>
          <a:p>
            <a:pPr>
              <a:buNone/>
            </a:pPr>
            <a:endParaRPr lang="pl-PL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pic>
        <p:nvPicPr>
          <p:cNvPr id="3075" name="Picture 3" descr="C:\Users\Edyta\Desktop\aafd8123450f87819e374ffc8d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2" y="1071546"/>
            <a:ext cx="4572008" cy="4572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329130"/>
          </a:xfrm>
        </p:spPr>
        <p:txBody>
          <a:bodyPr/>
          <a:lstStyle/>
          <a:p>
            <a:pPr marL="457200" lvl="0" indent="-457200"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Pierwszy etap pracy to podział na grupy. Podzielcie się na </a:t>
            </a:r>
          </a:p>
          <a:p>
            <a:pPr marL="457200" lvl="0" indent="-457200"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3 zespoły: Grupa nr 1 , </a:t>
            </a:r>
          </a:p>
          <a:p>
            <a:pPr marL="457200" lvl="0" indent="-457200"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Grupa nr 2  i Grupa nr 3. Każda grupa będzie miała do przygotowania planszę </a:t>
            </a:r>
          </a:p>
          <a:p>
            <a:pPr marL="457200" lvl="0" indent="-457200"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i zadanie do rozwiązania.</a:t>
            </a:r>
          </a:p>
          <a:p>
            <a:pPr marL="457200" lvl="0" indent="-457200"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W razie potrzeby Wasz nauczyciel pomoże Wam</a:t>
            </a:r>
          </a:p>
          <a:p>
            <a:pPr marL="457200" lvl="0" indent="-457200"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w dobraniu się w grupy.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9458" name="Picture 2" descr="C:\Users\Edyta\Desktop\fdb40843d396743dd78b4c58ef90b01acb31d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571744"/>
            <a:ext cx="3857684" cy="2172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/>
          <a:lstStyle/>
          <a:p>
            <a:pPr marL="0" lvl="0" indent="0"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Przy  tworzeniu planszy pamiętajcie: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-Aby była estetyczna i czytelna.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-Aby zawierała ilustrację trójkąta prostokątnego wraz z oznaczeniami boków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i kątów.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-Aby zawierała potrzebne wzory do obliczenia długości boków, pola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i obwodu trójkąta.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Podczas podsumowania pracy zaprezentujecie Waszą planszę. </a:t>
            </a:r>
          </a:p>
          <a:p>
            <a:pPr lvl="0">
              <a:buSzPct val="45000"/>
              <a:buNone/>
            </a:pPr>
            <a:r>
              <a:rPr lang="pl-PL" sz="18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Podczas rozwiązywania zadania pamiętajcie aby korzystać z powtórzonych wzorów.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098" name="Picture 2" descr="C:\Users\Edyta\Desktop\zdjecie-22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643446"/>
            <a:ext cx="3000364" cy="2000242"/>
          </a:xfrm>
          <a:prstGeom prst="rect">
            <a:avLst/>
          </a:prstGeom>
          <a:noFill/>
        </p:spPr>
      </p:pic>
      <p:pic>
        <p:nvPicPr>
          <p:cNvPr id="4099" name="Picture 3" descr="C:\Users\Edyta\Desktop\ad00e13c902b975f9505ccb8800f1f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28604"/>
            <a:ext cx="1891005" cy="1500198"/>
          </a:xfrm>
          <a:prstGeom prst="rect">
            <a:avLst/>
          </a:prstGeom>
          <a:noFill/>
        </p:spPr>
      </p:pic>
      <p:pic>
        <p:nvPicPr>
          <p:cNvPr id="4100" name="Picture 4" descr="C:\Users\Edyta\Desktop\0_0_productGfx_9c4ad1ac2bb49b5a47f99d9ada92d3a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929198"/>
            <a:ext cx="2190765" cy="1643074"/>
          </a:xfrm>
          <a:prstGeom prst="rect">
            <a:avLst/>
          </a:prstGeom>
          <a:noFill/>
        </p:spPr>
      </p:pic>
      <p:pic>
        <p:nvPicPr>
          <p:cNvPr id="4102" name="Picture 6" descr="https://media.nowaera.com.pl/catalog/product/cache/b25c25279e8128eb5e3eeb03c1e7170f/0/3/x037822.jpg.pagespeed.ic.GW2l7_J1Vx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4500570"/>
            <a:ext cx="1571636" cy="2111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Proces – Grupa nr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785926"/>
            <a:ext cx="4929222" cy="4757758"/>
          </a:xfrm>
        </p:spPr>
        <p:txBody>
          <a:bodyPr/>
          <a:lstStyle/>
          <a:p>
            <a:pPr algn="ctr"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Twierdzenie Pitagorasa: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-Poszukajcie w sieci informacji o Twierdzeniu Pitagorasa (link 1)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-Przygotujcie planszę (link 4) , na której będzie rysunek trójkąta prostokątnego wraz z opisem oraz wzór na Twierdzenie Pitagorasa(link1), wzór na pole trójkąta i wzór na obwód trójkąta(link5)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-W grupie rozwiążecie zadanie (link6)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-Przedstawcie Swoją pracę kolegom i nauczycielowi (planszę i rozwiążecie zadanie)</a:t>
            </a:r>
          </a:p>
        </p:txBody>
      </p:sp>
      <p:pic>
        <p:nvPicPr>
          <p:cNvPr id="6145" name="Picture 1" descr="C:\Users\Edyta\Desktop\rece-gest-pracy-koncepcyjne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000504"/>
            <a:ext cx="364614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Grupa nr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357298"/>
            <a:ext cx="5214974" cy="4757758"/>
          </a:xfrm>
        </p:spPr>
        <p:txBody>
          <a:bodyPr/>
          <a:lstStyle/>
          <a:p>
            <a:pPr algn="ctr"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Trójkąt 30, 60,90 stopni: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-Poszukajcie w sieci informacji o trójkącie o kątach 30 stopni,60 stopni,90 stopni (link 2)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-Przygotujcie planszę (link 4) , na której będzie rysunek trójkąta prostokątnego wraz z opisem oraz wzory związane z bokami trójkąta 30,60,90 (link2), wzór na pole trójkąta i wzór na obwód trójkąta(link5).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-W grupie rozwiążecie zadanie (link7)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-Przedstawcie Swoją pracę kolegom i nauczycielowi ( planszę i rozwiążecie zadanie)</a:t>
            </a:r>
          </a:p>
          <a:p>
            <a:pPr>
              <a:buNone/>
            </a:pPr>
            <a:endParaRPr lang="pl-PL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pic>
        <p:nvPicPr>
          <p:cNvPr id="20482" name="Picture 2" descr="C:\Users\Edyta\Desktop\prac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85992"/>
            <a:ext cx="3333750" cy="2533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Grupa nr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357298"/>
            <a:ext cx="5143536" cy="4530725"/>
          </a:xfrm>
        </p:spPr>
        <p:txBody>
          <a:bodyPr/>
          <a:lstStyle/>
          <a:p>
            <a:pPr algn="ctr"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Trójkąt 45,45,90 stopni: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-Poszukajcie w sieci informacji o trójkącie o kątach 45 stopni,45 stopni, 45 stopni (link 3)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-Przygotujcie planszę (link 4) , na której będzie rysunek trójkąta prostokątnego wraz z opisem oraz wzory związane z bokami trójkąta 45,45,90 (link3), wzór na pole trójkąta i wzór na obwód trójkąta(link5).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-W grupie rozwiążecie zadanie (link8)</a:t>
            </a:r>
          </a:p>
          <a:p>
            <a:pPr>
              <a:buNone/>
            </a:pPr>
            <a:r>
              <a:rPr lang="pl-PL" sz="20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-Przedstawcie Swoją pracę kolegom i nauczycielowi ( planszę i rozwiążecie zadanie)</a:t>
            </a:r>
          </a:p>
          <a:p>
            <a:pPr>
              <a:buNone/>
            </a:pPr>
            <a:endParaRPr lang="pl-PL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pic>
        <p:nvPicPr>
          <p:cNvPr id="21506" name="Picture 2" descr="C:\Users\Edyta\Desktop\prac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786190"/>
            <a:ext cx="3413851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4">
                    <a:lumMod val="10000"/>
                  </a:schemeClr>
                </a:solidFill>
                <a:effectLst/>
              </a:rPr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00174"/>
            <a:ext cx="5829312" cy="45307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pl-PL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Każda z grup na końcu zaprezentuje swoją planszę oraz rozwiąże zadanie.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Wasza praca będzie oceniana przez nauczyciela. Pamiętajcie o ważnych zasadach:</a:t>
            </a:r>
          </a:p>
          <a:p>
            <a:pPr lvl="0">
              <a:lnSpc>
                <a:spcPct val="90000"/>
              </a:lnSpc>
              <a:buChar char="-"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Zanim zaprezentujecie Waszą planszę całej klasie, wykonajcie ją estetycznie i czytelnie.</a:t>
            </a:r>
          </a:p>
          <a:p>
            <a:pPr lvl="0">
              <a:lnSpc>
                <a:spcPct val="90000"/>
              </a:lnSpc>
              <a:buChar char="-"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Zadanie powinniście rozwiązać na tablicy – pamiętajcie aby się dobrze przygotować.</a:t>
            </a:r>
          </a:p>
          <a:p>
            <a:pPr lvl="0">
              <a:lnSpc>
                <a:spcPct val="90000"/>
              </a:lnSpc>
              <a:buChar char="-"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Każdy z Was powinien się starać </a:t>
            </a:r>
          </a:p>
          <a:p>
            <a:pPr lvl="0">
              <a:lnSpc>
                <a:spcPct val="90000"/>
              </a:lnSpc>
              <a:buChar char="-"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 angażować w pracę. Powinniście ze sobą współpracować.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MIŁEJ PRACY I WSPÓŁPRACY </a:t>
            </a:r>
            <a:r>
              <a:rPr lang="pl-PL" sz="2400" dirty="0">
                <a:solidFill>
                  <a:schemeClr val="accent4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</a:t>
            </a:r>
            <a:endParaRPr lang="pl-PL" sz="2400" dirty="0">
              <a:solidFill>
                <a:schemeClr val="accent4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5122" name="Picture 2" descr="C:\Users\Edyta\Desktop\thumbs-up-800x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929198"/>
            <a:ext cx="243840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f10203758">
  <a:themeElements>
    <a:clrScheme name="Motyw pakietu Office 6">
      <a:dk1>
        <a:srgbClr val="96B29E"/>
      </a:dk1>
      <a:lt1>
        <a:srgbClr val="FFFFFF"/>
      </a:lt1>
      <a:dk2>
        <a:srgbClr val="A5BDAC"/>
      </a:dk2>
      <a:lt2>
        <a:srgbClr val="FFFFCC"/>
      </a:lt2>
      <a:accent1>
        <a:srgbClr val="4E8880"/>
      </a:accent1>
      <a:accent2>
        <a:srgbClr val="2F71B9"/>
      </a:accent2>
      <a:accent3>
        <a:srgbClr val="CFDBD2"/>
      </a:accent3>
      <a:accent4>
        <a:srgbClr val="DADADA"/>
      </a:accent4>
      <a:accent5>
        <a:srgbClr val="B2C3C0"/>
      </a:accent5>
      <a:accent6>
        <a:srgbClr val="2A66A7"/>
      </a:accent6>
      <a:hlink>
        <a:srgbClr val="9DC0E7"/>
      </a:hlink>
      <a:folHlink>
        <a:srgbClr val="54CA89"/>
      </a:folHlink>
    </a:clrScheme>
    <a:fontScheme name="Motyw pakietu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yw pakietu Office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tf10203758</Template>
  <TotalTime>412</TotalTime>
  <Words>1106</Words>
  <Application>Microsoft Office PowerPoint</Application>
  <PresentationFormat>Pokaz na ekranie (4:3)</PresentationFormat>
  <Paragraphs>136</Paragraphs>
  <Slides>17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Lucida Sans Unicode</vt:lpstr>
      <vt:lpstr>Times New Roman</vt:lpstr>
      <vt:lpstr>Trebuchet MS</vt:lpstr>
      <vt:lpstr>Wingdings</vt:lpstr>
      <vt:lpstr>tf10203758</vt:lpstr>
      <vt:lpstr>Trójkąty  prostokątne</vt:lpstr>
      <vt:lpstr>Wprowadzenie</vt:lpstr>
      <vt:lpstr>Zadanie</vt:lpstr>
      <vt:lpstr>Proces</vt:lpstr>
      <vt:lpstr>Proces</vt:lpstr>
      <vt:lpstr>Proces – Grupa nr 1</vt:lpstr>
      <vt:lpstr>Grupa nr 2</vt:lpstr>
      <vt:lpstr>Grupa nr 3</vt:lpstr>
      <vt:lpstr>Proces</vt:lpstr>
      <vt:lpstr>ŹRÓDŁA</vt:lpstr>
      <vt:lpstr>Ewaluacja</vt:lpstr>
      <vt:lpstr>Ewaluacja</vt:lpstr>
      <vt:lpstr>Ewaluacja - ocena</vt:lpstr>
      <vt:lpstr>Konkluzja</vt:lpstr>
      <vt:lpstr>PORADNIK DLA NAUCZYCIELA</vt:lpstr>
      <vt:lpstr>PORADNIK DLA NAUCZYCIELA</vt:lpstr>
      <vt:lpstr>Źródła użytych obrazków w WQ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Edyta</dc:creator>
  <cp:lastModifiedBy>Anna Basta</cp:lastModifiedBy>
  <cp:revision>99</cp:revision>
  <cp:lastPrinted>1601-01-01T00:00:00Z</cp:lastPrinted>
  <dcterms:created xsi:type="dcterms:W3CDTF">2018-07-10T13:47:46Z</dcterms:created>
  <dcterms:modified xsi:type="dcterms:W3CDTF">2020-01-20T14:17:06Z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TC102037581033</vt:lpwstr>
  </property>
</Properties>
</file>