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1"/>
  </p:sldMasterIdLst>
  <p:notesMasterIdLst>
    <p:notesMasterId r:id="rId22"/>
  </p:notesMasterIdLst>
  <p:sldIdLst>
    <p:sldId id="256" r:id="rId2"/>
    <p:sldId id="257" r:id="rId3"/>
    <p:sldId id="258" r:id="rId4"/>
    <p:sldId id="259" r:id="rId5"/>
    <p:sldId id="269" r:id="rId6"/>
    <p:sldId id="278" r:id="rId7"/>
    <p:sldId id="260" r:id="rId8"/>
    <p:sldId id="268" r:id="rId9"/>
    <p:sldId id="277" r:id="rId10"/>
    <p:sldId id="261" r:id="rId11"/>
    <p:sldId id="262" r:id="rId12"/>
    <p:sldId id="263" r:id="rId13"/>
    <p:sldId id="271" r:id="rId14"/>
    <p:sldId id="273" r:id="rId15"/>
    <p:sldId id="275" r:id="rId16"/>
    <p:sldId id="274" r:id="rId17"/>
    <p:sldId id="264" r:id="rId18"/>
    <p:sldId id="267" r:id="rId19"/>
    <p:sldId id="265" r:id="rId20"/>
    <p:sldId id="266" r:id="rId21"/>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61" autoAdjust="0"/>
    <p:restoredTop sz="94533" autoAdjust="0"/>
  </p:normalViewPr>
  <p:slideViewPr>
    <p:cSldViewPr snapToGrid="0">
      <p:cViewPr varScale="1">
        <p:scale>
          <a:sx n="84" d="100"/>
          <a:sy n="84" d="100"/>
        </p:scale>
        <p:origin x="65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C07EDA-C424-4DAA-BF72-2BDFEDC2A50F}" type="datetimeFigureOut">
              <a:rPr lang="pl-PL" smtClean="0"/>
              <a:t>20.01.2020</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FA7B87-5E16-4EBA-9302-7D0509B8BB3A}" type="slidenum">
              <a:rPr lang="pl-PL" smtClean="0"/>
              <a:t>‹#›</a:t>
            </a:fld>
            <a:endParaRPr lang="pl-PL"/>
          </a:p>
        </p:txBody>
      </p:sp>
    </p:spTree>
    <p:extLst>
      <p:ext uri="{BB962C8B-B14F-4D97-AF65-F5344CB8AC3E}">
        <p14:creationId xmlns:p14="http://schemas.microsoft.com/office/powerpoint/2010/main" val="3958323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17FA7B87-5E16-4EBA-9302-7D0509B8BB3A}" type="slidenum">
              <a:rPr lang="pl-PL" smtClean="0"/>
              <a:t>17</a:t>
            </a:fld>
            <a:endParaRPr lang="pl-PL"/>
          </a:p>
        </p:txBody>
      </p:sp>
    </p:spTree>
    <p:extLst>
      <p:ext uri="{BB962C8B-B14F-4D97-AF65-F5344CB8AC3E}">
        <p14:creationId xmlns:p14="http://schemas.microsoft.com/office/powerpoint/2010/main" val="6086642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pl-PL"/>
              <a:t>Kliknij, aby edytować styl</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A87A17FD-613E-4264-9DD2-D964797A0C3A}" type="datetimeFigureOut">
              <a:rPr lang="pl-PL" smtClean="0"/>
              <a:t>20.01.2020</a:t>
            </a:fld>
            <a:endParaRPr lang="pl-PL"/>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pl-PL"/>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7160E54F-B1EB-43DE-8B0E-5738EBC4BA7B}" type="slidenum">
              <a:rPr lang="pl-PL" smtClean="0"/>
              <a:t>‹#›</a:t>
            </a:fld>
            <a:endParaRPr lang="pl-PL"/>
          </a:p>
        </p:txBody>
      </p:sp>
    </p:spTree>
    <p:extLst>
      <p:ext uri="{BB962C8B-B14F-4D97-AF65-F5344CB8AC3E}">
        <p14:creationId xmlns:p14="http://schemas.microsoft.com/office/powerpoint/2010/main" val="3679613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pl-PL"/>
              <a:t>Kliknij, aby edytować styl</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A87A17FD-613E-4264-9DD2-D964797A0C3A}" type="datetimeFigureOut">
              <a:rPr lang="pl-PL" smtClean="0"/>
              <a:t>20.01.2020</a:t>
            </a:fld>
            <a:endParaRPr lang="pl-PL"/>
          </a:p>
        </p:txBody>
      </p:sp>
      <p:sp>
        <p:nvSpPr>
          <p:cNvPr id="6" name="Footer Placeholder 5"/>
          <p:cNvSpPr>
            <a:spLocks noGrp="1"/>
          </p:cNvSpPr>
          <p:nvPr>
            <p:ph type="ftr" sz="quarter" idx="11"/>
          </p:nvPr>
        </p:nvSpPr>
        <p:spPr/>
        <p:txBody>
          <a:bodyPr/>
          <a:lstStyle/>
          <a:p>
            <a:endParaRPr lang="pl-PL"/>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160E54F-B1EB-43DE-8B0E-5738EBC4BA7B}" type="slidenum">
              <a:rPr lang="pl-PL" smtClean="0"/>
              <a:t>‹#›</a:t>
            </a:fld>
            <a:endParaRPr lang="pl-PL"/>
          </a:p>
        </p:txBody>
      </p:sp>
    </p:spTree>
    <p:extLst>
      <p:ext uri="{BB962C8B-B14F-4D97-AF65-F5344CB8AC3E}">
        <p14:creationId xmlns:p14="http://schemas.microsoft.com/office/powerpoint/2010/main" val="2784264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ytuł i podpis">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pl-PL"/>
              <a:t>Kliknij, aby edytować styl</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A87A17FD-613E-4264-9DD2-D964797A0C3A}" type="datetimeFigureOut">
              <a:rPr lang="pl-PL" smtClean="0"/>
              <a:t>20.01.2020</a:t>
            </a:fld>
            <a:endParaRPr lang="pl-PL"/>
          </a:p>
        </p:txBody>
      </p:sp>
      <p:sp>
        <p:nvSpPr>
          <p:cNvPr id="5" name="Footer Placeholder 4"/>
          <p:cNvSpPr>
            <a:spLocks noGrp="1"/>
          </p:cNvSpPr>
          <p:nvPr>
            <p:ph type="ftr" sz="quarter" idx="11"/>
          </p:nvPr>
        </p:nvSpPr>
        <p:spPr/>
        <p:txBody>
          <a:bodyPr/>
          <a:lstStyle/>
          <a:p>
            <a:endParaRPr lang="pl-PL"/>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160E54F-B1EB-43DE-8B0E-5738EBC4BA7B}" type="slidenum">
              <a:rPr lang="pl-PL" smtClean="0"/>
              <a:t>‹#›</a:t>
            </a:fld>
            <a:endParaRPr lang="pl-PL"/>
          </a:p>
        </p:txBody>
      </p:sp>
    </p:spTree>
    <p:extLst>
      <p:ext uri="{BB962C8B-B14F-4D97-AF65-F5344CB8AC3E}">
        <p14:creationId xmlns:p14="http://schemas.microsoft.com/office/powerpoint/2010/main" val="1299247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Oferta z podpisem">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pl-PL"/>
              <a:t>Kliknij, aby edytować styl</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A87A17FD-613E-4264-9DD2-D964797A0C3A}" type="datetimeFigureOut">
              <a:rPr lang="pl-PL" smtClean="0"/>
              <a:t>20.01.2020</a:t>
            </a:fld>
            <a:endParaRPr lang="pl-PL"/>
          </a:p>
        </p:txBody>
      </p:sp>
      <p:sp>
        <p:nvSpPr>
          <p:cNvPr id="5" name="Footer Placeholder 4"/>
          <p:cNvSpPr>
            <a:spLocks noGrp="1"/>
          </p:cNvSpPr>
          <p:nvPr>
            <p:ph type="ftr" sz="quarter" idx="11"/>
          </p:nvPr>
        </p:nvSpPr>
        <p:spPr/>
        <p:txBody>
          <a:bodyPr/>
          <a:lstStyle/>
          <a:p>
            <a:endParaRPr lang="pl-PL"/>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160E54F-B1EB-43DE-8B0E-5738EBC4BA7B}" type="slidenum">
              <a:rPr lang="pl-PL" smtClean="0"/>
              <a:t>‹#›</a:t>
            </a:fld>
            <a:endParaRPr lang="pl-PL"/>
          </a:p>
        </p:txBody>
      </p:sp>
    </p:spTree>
    <p:extLst>
      <p:ext uri="{BB962C8B-B14F-4D97-AF65-F5344CB8AC3E}">
        <p14:creationId xmlns:p14="http://schemas.microsoft.com/office/powerpoint/2010/main" val="4277241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Karta nazwy">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pl-PL"/>
              <a:t>Kliknij, aby edytować styl</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A87A17FD-613E-4264-9DD2-D964797A0C3A}" type="datetimeFigureOut">
              <a:rPr lang="pl-PL" smtClean="0"/>
              <a:t>20.01.2020</a:t>
            </a:fld>
            <a:endParaRPr lang="pl-PL"/>
          </a:p>
        </p:txBody>
      </p:sp>
      <p:sp>
        <p:nvSpPr>
          <p:cNvPr id="5" name="Footer Placeholder 4"/>
          <p:cNvSpPr>
            <a:spLocks noGrp="1"/>
          </p:cNvSpPr>
          <p:nvPr>
            <p:ph type="ftr" sz="quarter" idx="11"/>
          </p:nvPr>
        </p:nvSpPr>
        <p:spPr/>
        <p:txBody>
          <a:bodyPr/>
          <a:lstStyle/>
          <a:p>
            <a:endParaRPr lang="pl-PL"/>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160E54F-B1EB-43DE-8B0E-5738EBC4BA7B}" type="slidenum">
              <a:rPr lang="pl-PL" smtClean="0"/>
              <a:t>‹#›</a:t>
            </a:fld>
            <a:endParaRPr lang="pl-PL"/>
          </a:p>
        </p:txBody>
      </p:sp>
    </p:spTree>
    <p:extLst>
      <p:ext uri="{BB962C8B-B14F-4D97-AF65-F5344CB8AC3E}">
        <p14:creationId xmlns:p14="http://schemas.microsoft.com/office/powerpoint/2010/main" val="17280854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umna">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pl-PL"/>
              <a:t>Kliknij, aby edytować styl</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87A17FD-613E-4264-9DD2-D964797A0C3A}" type="datetimeFigureOut">
              <a:rPr lang="pl-PL" smtClean="0"/>
              <a:t>20.01.2020</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7160E54F-B1EB-43DE-8B0E-5738EBC4BA7B}" type="slidenum">
              <a:rPr lang="pl-PL" smtClean="0"/>
              <a:t>‹#›</a:t>
            </a:fld>
            <a:endParaRPr lang="pl-PL"/>
          </a:p>
        </p:txBody>
      </p:sp>
    </p:spTree>
    <p:extLst>
      <p:ext uri="{BB962C8B-B14F-4D97-AF65-F5344CB8AC3E}">
        <p14:creationId xmlns:p14="http://schemas.microsoft.com/office/powerpoint/2010/main" val="7625022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umna obrazu">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pl-PL"/>
              <a:t>Kliknij, aby edytować styl</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87A17FD-613E-4264-9DD2-D964797A0C3A}" type="datetimeFigureOut">
              <a:rPr lang="pl-PL" smtClean="0"/>
              <a:t>20.01.2020</a:t>
            </a:fld>
            <a:endParaRPr lang="pl-PL"/>
          </a:p>
        </p:txBody>
      </p:sp>
      <p:sp>
        <p:nvSpPr>
          <p:cNvPr id="8" name="Footer Placeholder 7"/>
          <p:cNvSpPr>
            <a:spLocks noGrp="1"/>
          </p:cNvSpPr>
          <p:nvPr>
            <p:ph type="ftr" sz="quarter" idx="11"/>
          </p:nvPr>
        </p:nvSpPr>
        <p:spPr>
          <a:xfrm>
            <a:off x="561111" y="6391838"/>
            <a:ext cx="3644282" cy="304801"/>
          </a:xfrm>
        </p:spPr>
        <p:txBody>
          <a:bodyPr/>
          <a:lstStyle/>
          <a:p>
            <a:endParaRPr lang="pl-PL"/>
          </a:p>
        </p:txBody>
      </p:sp>
      <p:sp>
        <p:nvSpPr>
          <p:cNvPr id="9" name="Slide Number Placeholder 8"/>
          <p:cNvSpPr>
            <a:spLocks noGrp="1"/>
          </p:cNvSpPr>
          <p:nvPr>
            <p:ph type="sldNum" sz="quarter" idx="12"/>
          </p:nvPr>
        </p:nvSpPr>
        <p:spPr/>
        <p:txBody>
          <a:bodyPr/>
          <a:lstStyle/>
          <a:p>
            <a:fld id="{7160E54F-B1EB-43DE-8B0E-5738EBC4BA7B}" type="slidenum">
              <a:rPr lang="pl-PL" smtClean="0"/>
              <a:t>‹#›</a:t>
            </a:fld>
            <a:endParaRPr lang="pl-PL"/>
          </a:p>
        </p:txBody>
      </p:sp>
    </p:spTree>
    <p:extLst>
      <p:ext uri="{BB962C8B-B14F-4D97-AF65-F5344CB8AC3E}">
        <p14:creationId xmlns:p14="http://schemas.microsoft.com/office/powerpoint/2010/main" val="23002114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pl-PL"/>
              <a:t>Kliknij, aby edytować styl</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A87A17FD-613E-4264-9DD2-D964797A0C3A}" type="datetimeFigureOut">
              <a:rPr lang="pl-PL" smtClean="0"/>
              <a:t>20.01.2020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160E54F-B1EB-43DE-8B0E-5738EBC4BA7B}" type="slidenum">
              <a:rPr lang="pl-PL" smtClean="0"/>
              <a:t>‹#›</a:t>
            </a:fld>
            <a:endParaRPr lang="pl-PL"/>
          </a:p>
        </p:txBody>
      </p:sp>
    </p:spTree>
    <p:extLst>
      <p:ext uri="{BB962C8B-B14F-4D97-AF65-F5344CB8AC3E}">
        <p14:creationId xmlns:p14="http://schemas.microsoft.com/office/powerpoint/2010/main" val="3787886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pl-PL"/>
              <a:t>Kliknij, aby edytować styl</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A87A17FD-613E-4264-9DD2-D964797A0C3A}" type="datetimeFigureOut">
              <a:rPr lang="pl-PL" smtClean="0"/>
              <a:t>20.01.2020</a:t>
            </a:fld>
            <a:endParaRPr lang="pl-PL"/>
          </a:p>
        </p:txBody>
      </p:sp>
      <p:sp>
        <p:nvSpPr>
          <p:cNvPr id="5" name="Footer Placeholder 4"/>
          <p:cNvSpPr>
            <a:spLocks noGrp="1"/>
          </p:cNvSpPr>
          <p:nvPr>
            <p:ph type="ftr" sz="quarter" idx="11"/>
          </p:nvPr>
        </p:nvSpPr>
        <p:spPr/>
        <p:txBody>
          <a:bodyPr/>
          <a:lstStyle/>
          <a:p>
            <a:endParaRPr lang="pl-PL"/>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160E54F-B1EB-43DE-8B0E-5738EBC4BA7B}" type="slidenum">
              <a:rPr lang="pl-PL" smtClean="0"/>
              <a:t>‹#›</a:t>
            </a:fld>
            <a:endParaRPr lang="pl-PL"/>
          </a:p>
        </p:txBody>
      </p:sp>
    </p:spTree>
    <p:extLst>
      <p:ext uri="{BB962C8B-B14F-4D97-AF65-F5344CB8AC3E}">
        <p14:creationId xmlns:p14="http://schemas.microsoft.com/office/powerpoint/2010/main" val="2510548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A87A17FD-613E-4264-9DD2-D964797A0C3A}" type="datetimeFigureOut">
              <a:rPr lang="pl-PL" smtClean="0"/>
              <a:t>20.01.2020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160E54F-B1EB-43DE-8B0E-5738EBC4BA7B}" type="slidenum">
              <a:rPr lang="pl-PL" smtClean="0"/>
              <a:t>‹#›</a:t>
            </a:fld>
            <a:endParaRPr lang="pl-PL"/>
          </a:p>
        </p:txBody>
      </p:sp>
    </p:spTree>
    <p:extLst>
      <p:ext uri="{BB962C8B-B14F-4D97-AF65-F5344CB8AC3E}">
        <p14:creationId xmlns:p14="http://schemas.microsoft.com/office/powerpoint/2010/main" val="938202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pl-PL"/>
              <a:t>Kliknij, aby edytować styl</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A87A17FD-613E-4264-9DD2-D964797A0C3A}" type="datetimeFigureOut">
              <a:rPr lang="pl-PL" smtClean="0"/>
              <a:t>20.01.2020</a:t>
            </a:fld>
            <a:endParaRPr lang="pl-PL"/>
          </a:p>
        </p:txBody>
      </p:sp>
      <p:sp>
        <p:nvSpPr>
          <p:cNvPr id="5" name="Footer Placeholder 4"/>
          <p:cNvSpPr>
            <a:spLocks noGrp="1"/>
          </p:cNvSpPr>
          <p:nvPr>
            <p:ph type="ftr" sz="quarter" idx="11"/>
          </p:nvPr>
        </p:nvSpPr>
        <p:spPr/>
        <p:txBody>
          <a:bodyPr/>
          <a:lstStyle/>
          <a:p>
            <a:endParaRPr lang="pl-PL"/>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160E54F-B1EB-43DE-8B0E-5738EBC4BA7B}" type="slidenum">
              <a:rPr lang="pl-PL" smtClean="0"/>
              <a:t>‹#›</a:t>
            </a:fld>
            <a:endParaRPr lang="pl-PL"/>
          </a:p>
        </p:txBody>
      </p:sp>
    </p:spTree>
    <p:extLst>
      <p:ext uri="{BB962C8B-B14F-4D97-AF65-F5344CB8AC3E}">
        <p14:creationId xmlns:p14="http://schemas.microsoft.com/office/powerpoint/2010/main" val="3163038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A87A17FD-613E-4264-9DD2-D964797A0C3A}" type="datetimeFigureOut">
              <a:rPr lang="pl-PL" smtClean="0"/>
              <a:t>20.01.2020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7160E54F-B1EB-43DE-8B0E-5738EBC4BA7B}" type="slidenum">
              <a:rPr lang="pl-PL" smtClean="0"/>
              <a:t>‹#›</a:t>
            </a:fld>
            <a:endParaRPr lang="pl-PL"/>
          </a:p>
        </p:txBody>
      </p:sp>
    </p:spTree>
    <p:extLst>
      <p:ext uri="{BB962C8B-B14F-4D97-AF65-F5344CB8AC3E}">
        <p14:creationId xmlns:p14="http://schemas.microsoft.com/office/powerpoint/2010/main" val="722038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Kliknij, aby edytować styl</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A87A17FD-613E-4264-9DD2-D964797A0C3A}" type="datetimeFigureOut">
              <a:rPr lang="pl-PL" smtClean="0"/>
              <a:t>20.01.2020</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7160E54F-B1EB-43DE-8B0E-5738EBC4BA7B}" type="slidenum">
              <a:rPr lang="pl-PL" smtClean="0"/>
              <a:t>‹#›</a:t>
            </a:fld>
            <a:endParaRPr lang="pl-PL"/>
          </a:p>
        </p:txBody>
      </p:sp>
    </p:spTree>
    <p:extLst>
      <p:ext uri="{BB962C8B-B14F-4D97-AF65-F5344CB8AC3E}">
        <p14:creationId xmlns:p14="http://schemas.microsoft.com/office/powerpoint/2010/main" val="4196802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pl-PL"/>
              <a:t>Kliknij, aby edytować styl</a:t>
            </a:r>
            <a:endParaRPr lang="en-US" dirty="0"/>
          </a:p>
        </p:txBody>
      </p:sp>
      <p:sp>
        <p:nvSpPr>
          <p:cNvPr id="3" name="Date Placeholder 2"/>
          <p:cNvSpPr>
            <a:spLocks noGrp="1"/>
          </p:cNvSpPr>
          <p:nvPr>
            <p:ph type="dt" sz="half" idx="10"/>
          </p:nvPr>
        </p:nvSpPr>
        <p:spPr/>
        <p:txBody>
          <a:bodyPr/>
          <a:lstStyle/>
          <a:p>
            <a:fld id="{A87A17FD-613E-4264-9DD2-D964797A0C3A}" type="datetimeFigureOut">
              <a:rPr lang="pl-PL" smtClean="0"/>
              <a:t>20.01.2020</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7160E54F-B1EB-43DE-8B0E-5738EBC4BA7B}" type="slidenum">
              <a:rPr lang="pl-PL" smtClean="0"/>
              <a:t>‹#›</a:t>
            </a:fld>
            <a:endParaRPr lang="pl-PL"/>
          </a:p>
        </p:txBody>
      </p:sp>
    </p:spTree>
    <p:extLst>
      <p:ext uri="{BB962C8B-B14F-4D97-AF65-F5344CB8AC3E}">
        <p14:creationId xmlns:p14="http://schemas.microsoft.com/office/powerpoint/2010/main" val="459024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7A17FD-613E-4264-9DD2-D964797A0C3A}" type="datetimeFigureOut">
              <a:rPr lang="pl-PL" smtClean="0"/>
              <a:t>20.01.2020</a:t>
            </a:fld>
            <a:endParaRPr lang="pl-PL"/>
          </a:p>
        </p:txBody>
      </p:sp>
      <p:sp>
        <p:nvSpPr>
          <p:cNvPr id="3" name="Footer Placeholder 2"/>
          <p:cNvSpPr>
            <a:spLocks noGrp="1"/>
          </p:cNvSpPr>
          <p:nvPr>
            <p:ph type="ftr" sz="quarter" idx="11"/>
          </p:nvPr>
        </p:nvSpPr>
        <p:spPr/>
        <p:txBody>
          <a:bodyPr/>
          <a:lstStyle/>
          <a:p>
            <a:endParaRPr lang="pl-PL"/>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7160E54F-B1EB-43DE-8B0E-5738EBC4BA7B}" type="slidenum">
              <a:rPr lang="pl-PL" smtClean="0"/>
              <a:t>‹#›</a:t>
            </a:fld>
            <a:endParaRPr lang="pl-PL"/>
          </a:p>
        </p:txBody>
      </p:sp>
    </p:spTree>
    <p:extLst>
      <p:ext uri="{BB962C8B-B14F-4D97-AF65-F5344CB8AC3E}">
        <p14:creationId xmlns:p14="http://schemas.microsoft.com/office/powerpoint/2010/main" val="3007944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pl-PL"/>
              <a:t>Kliknij, aby edytować styl</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A87A17FD-613E-4264-9DD2-D964797A0C3A}" type="datetimeFigureOut">
              <a:rPr lang="pl-PL" smtClean="0"/>
              <a:t>20.01.2020</a:t>
            </a:fld>
            <a:endParaRPr lang="pl-PL"/>
          </a:p>
        </p:txBody>
      </p:sp>
      <p:sp>
        <p:nvSpPr>
          <p:cNvPr id="6" name="Footer Placeholder 5"/>
          <p:cNvSpPr>
            <a:spLocks noGrp="1"/>
          </p:cNvSpPr>
          <p:nvPr>
            <p:ph type="ftr" sz="quarter" idx="11"/>
          </p:nvPr>
        </p:nvSpPr>
        <p:spPr/>
        <p:txBody>
          <a:bodyPr/>
          <a:lstStyle/>
          <a:p>
            <a:endParaRPr lang="pl-PL"/>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160E54F-B1EB-43DE-8B0E-5738EBC4BA7B}" type="slidenum">
              <a:rPr lang="pl-PL" smtClean="0"/>
              <a:t>‹#›</a:t>
            </a:fld>
            <a:endParaRPr lang="pl-PL"/>
          </a:p>
        </p:txBody>
      </p:sp>
    </p:spTree>
    <p:extLst>
      <p:ext uri="{BB962C8B-B14F-4D97-AF65-F5344CB8AC3E}">
        <p14:creationId xmlns:p14="http://schemas.microsoft.com/office/powerpoint/2010/main" val="3938043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pl-PL"/>
              <a:t>Kliknij, aby edytować styl</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pl-PL"/>
              <a:t>Kliknij ikonę, aby dodać obraz</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A87A17FD-613E-4264-9DD2-D964797A0C3A}" type="datetimeFigureOut">
              <a:rPr lang="pl-PL" smtClean="0"/>
              <a:t>20.01.2020</a:t>
            </a:fld>
            <a:endParaRPr lang="pl-PL"/>
          </a:p>
        </p:txBody>
      </p:sp>
      <p:sp>
        <p:nvSpPr>
          <p:cNvPr id="6" name="Footer Placeholder 5"/>
          <p:cNvSpPr>
            <a:spLocks noGrp="1"/>
          </p:cNvSpPr>
          <p:nvPr>
            <p:ph type="ftr" sz="quarter" idx="11"/>
          </p:nvPr>
        </p:nvSpPr>
        <p:spPr/>
        <p:txBody>
          <a:bodyPr/>
          <a:lstStyle/>
          <a:p>
            <a:endParaRPr lang="pl-PL"/>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160E54F-B1EB-43DE-8B0E-5738EBC4BA7B}" type="slidenum">
              <a:rPr lang="pl-PL" smtClean="0"/>
              <a:t>‹#›</a:t>
            </a:fld>
            <a:endParaRPr lang="pl-PL"/>
          </a:p>
        </p:txBody>
      </p:sp>
    </p:spTree>
    <p:extLst>
      <p:ext uri="{BB962C8B-B14F-4D97-AF65-F5344CB8AC3E}">
        <p14:creationId xmlns:p14="http://schemas.microsoft.com/office/powerpoint/2010/main" val="4247054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pl-PL"/>
              <a:t>Kliknij, aby edytować styl</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A87A17FD-613E-4264-9DD2-D964797A0C3A}" type="datetimeFigureOut">
              <a:rPr lang="pl-PL" smtClean="0"/>
              <a:t>20.01.2020</a:t>
            </a:fld>
            <a:endParaRPr lang="pl-PL"/>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pl-PL"/>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7160E54F-B1EB-43DE-8B0E-5738EBC4BA7B}" type="slidenum">
              <a:rPr lang="pl-PL" smtClean="0"/>
              <a:t>‹#›</a:t>
            </a:fld>
            <a:endParaRPr lang="pl-PL"/>
          </a:p>
        </p:txBody>
      </p:sp>
    </p:spTree>
    <p:extLst>
      <p:ext uri="{BB962C8B-B14F-4D97-AF65-F5344CB8AC3E}">
        <p14:creationId xmlns:p14="http://schemas.microsoft.com/office/powerpoint/2010/main" val="3806812986"/>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 id="2147483748"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prezi.com/lgc7maukxsii/historia-teatru-od-starozytnosci-do-czasow-wspoczesnych/" TargetMode="External"/><Relationship Id="rId3" Type="http://schemas.openxmlformats.org/officeDocument/2006/relationships/hyperlink" Target="http://www.polishartists.com.pl/historia-teatru-w-europie/" TargetMode="External"/><Relationship Id="rId7" Type="http://schemas.openxmlformats.org/officeDocument/2006/relationships/hyperlink" Target="https://www.youtube.com/watch?v=8dQ69uXYuos" TargetMode="External"/><Relationship Id="rId2" Type="http://schemas.openxmlformats.org/officeDocument/2006/relationships/hyperlink" Target="https://pl.wikipedia.org/wiki/Historia_teatru" TargetMode="External"/><Relationship Id="rId1" Type="http://schemas.openxmlformats.org/officeDocument/2006/relationships/slideLayout" Target="../slideLayouts/slideLayout2.xml"/><Relationship Id="rId6" Type="http://schemas.openxmlformats.org/officeDocument/2006/relationships/hyperlink" Target="https://www.youtube.com/watch?v=FRROpc1X7VU" TargetMode="External"/><Relationship Id="rId11" Type="http://schemas.openxmlformats.org/officeDocument/2006/relationships/image" Target="../media/image11.jpeg"/><Relationship Id="rId5" Type="http://schemas.openxmlformats.org/officeDocument/2006/relationships/hyperlink" Target="http://www.youtube.com/watch?v=nUVku8wX_0A" TargetMode="External"/><Relationship Id="rId10" Type="http://schemas.openxmlformats.org/officeDocument/2006/relationships/hyperlink" Target="http://www.komputerswiat.pl/testy/sprzet/zarowki-led-i-energooszczedne/2016/01/philips-hue-test.aspx" TargetMode="External"/><Relationship Id="rId4" Type="http://schemas.openxmlformats.org/officeDocument/2006/relationships/hyperlink" Target="https://historia.org.pl/2014/09/11/aktorzy-w-starozytnosci/" TargetMode="External"/><Relationship Id="rId9" Type="http://schemas.openxmlformats.org/officeDocument/2006/relationships/hyperlink" Target="http://www.chlodnictwoiklimatyzacja.pl/artykuly/248-wydanie-08-2015/3608-systemy-bms-w-inteligentnych-budynkach.html"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ctrTitle"/>
          </p:nvPr>
        </p:nvSpPr>
        <p:spPr>
          <a:xfrm>
            <a:off x="3463955" y="2775098"/>
            <a:ext cx="8574622" cy="1723064"/>
          </a:xfrm>
        </p:spPr>
        <p:txBody>
          <a:bodyPr/>
          <a:lstStyle/>
          <a:p>
            <a:r>
              <a:rPr lang="pl-PL" dirty="0">
                <a:solidFill>
                  <a:schemeClr val="accent1">
                    <a:lumMod val="75000"/>
                  </a:schemeClr>
                </a:solidFill>
              </a:rPr>
              <a:t>Z TEATREM PRZEZ EPOKI -HISTORIA TEATRU</a:t>
            </a:r>
          </a:p>
        </p:txBody>
      </p:sp>
      <p:sp>
        <p:nvSpPr>
          <p:cNvPr id="3" name="Podtytuł 2"/>
          <p:cNvSpPr>
            <a:spLocks noGrp="1"/>
          </p:cNvSpPr>
          <p:nvPr>
            <p:ph type="subTitle" idx="1"/>
          </p:nvPr>
        </p:nvSpPr>
        <p:spPr/>
        <p:txBody>
          <a:bodyPr>
            <a:normAutofit fontScale="92500" lnSpcReduction="20000"/>
          </a:bodyPr>
          <a:lstStyle/>
          <a:p>
            <a:r>
              <a:rPr lang="pl-PL" dirty="0"/>
              <a:t>Web Quest przeznaczony dla klas gimnazjum -do realizacji na  lekcjach języka polskiego</a:t>
            </a:r>
          </a:p>
          <a:p>
            <a:r>
              <a:rPr lang="pl-PL" dirty="0"/>
              <a:t>Autor: Elżbieta Jeż</a:t>
            </a:r>
          </a:p>
        </p:txBody>
      </p:sp>
      <p:pic>
        <p:nvPicPr>
          <p:cNvPr id="5" name="Obraz 4">
            <a:extLst>
              <a:ext uri="{FF2B5EF4-FFF2-40B4-BE49-F238E27FC236}">
                <a16:creationId xmlns:a16="http://schemas.microsoft.com/office/drawing/2014/main" xmlns="" id="{0C482F6C-EEB8-479B-B638-C818D9BEA1B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2502976"/>
          </a:xfrm>
          <a:prstGeom prst="rect">
            <a:avLst/>
          </a:prstGeom>
        </p:spPr>
      </p:pic>
      <p:pic>
        <p:nvPicPr>
          <p:cNvPr id="6" name="Obraz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4462" y="6300788"/>
            <a:ext cx="174307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2122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PROCES</a:t>
            </a:r>
          </a:p>
        </p:txBody>
      </p:sp>
      <p:sp>
        <p:nvSpPr>
          <p:cNvPr id="3" name="Symbol zastępczy zawartości 2"/>
          <p:cNvSpPr>
            <a:spLocks noGrp="1"/>
          </p:cNvSpPr>
          <p:nvPr>
            <p:ph idx="1"/>
          </p:nvPr>
        </p:nvSpPr>
        <p:spPr/>
        <p:txBody>
          <a:bodyPr anchor="t"/>
          <a:lstStyle/>
          <a:p>
            <a:pPr marL="0" indent="0">
              <a:buNone/>
            </a:pPr>
            <a:r>
              <a:rPr lang="pl-PL" dirty="0"/>
              <a:t>Pamiętajcie, że nauczyciel będzie oceniał:</a:t>
            </a:r>
          </a:p>
          <a:p>
            <a:pPr lvl="0"/>
            <a:r>
              <a:rPr lang="pl-PL" dirty="0"/>
              <a:t>Poprawność i merytorykę informacji zawartych w przygotowanym materiale.</a:t>
            </a:r>
          </a:p>
          <a:p>
            <a:pPr lvl="0"/>
            <a:r>
              <a:rPr lang="pl-PL" dirty="0"/>
              <a:t>Zaangażowanie w przygotowanie i realizację wybranego tematu.</a:t>
            </a:r>
          </a:p>
          <a:p>
            <a:pPr lvl="0"/>
            <a:r>
              <a:rPr lang="pl-PL" dirty="0"/>
              <a:t>Estetykę Waszego plakatu/ afisza.</a:t>
            </a:r>
          </a:p>
          <a:p>
            <a:pPr lvl="0"/>
            <a:r>
              <a:rPr lang="pl-PL" dirty="0"/>
              <a:t>Interesujący sposób zaprezentowania  klasie.</a:t>
            </a:r>
          </a:p>
          <a:p>
            <a:endParaRPr lang="pl-PL" dirty="0"/>
          </a:p>
        </p:txBody>
      </p:sp>
      <p:pic>
        <p:nvPicPr>
          <p:cNvPr id="7174" name="Picture 6" descr="Znalezione obrazy dla zapytania wykrzykni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6356" y="260350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9509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PROCES – I TYDZIEŃ</a:t>
            </a:r>
          </a:p>
        </p:txBody>
      </p:sp>
      <p:sp>
        <p:nvSpPr>
          <p:cNvPr id="3" name="Symbol zastępczy zawartości 2"/>
          <p:cNvSpPr>
            <a:spLocks noGrp="1"/>
          </p:cNvSpPr>
          <p:nvPr>
            <p:ph idx="1"/>
          </p:nvPr>
        </p:nvSpPr>
        <p:spPr/>
        <p:txBody>
          <a:bodyPr anchor="t"/>
          <a:lstStyle/>
          <a:p>
            <a:pPr lvl="0"/>
            <a:r>
              <a:rPr lang="pl-PL" dirty="0"/>
              <a:t>Zapoznanie z treścią zadania</a:t>
            </a:r>
          </a:p>
          <a:p>
            <a:pPr lvl="0"/>
            <a:r>
              <a:rPr lang="pl-PL" dirty="0"/>
              <a:t>Podział klasy na grupy</a:t>
            </a:r>
          </a:p>
          <a:p>
            <a:pPr lvl="0"/>
            <a:r>
              <a:rPr lang="pl-PL" dirty="0"/>
              <a:t>Wybór epoki</a:t>
            </a:r>
          </a:p>
          <a:p>
            <a:pPr lvl="0"/>
            <a:r>
              <a:rPr lang="pl-PL" dirty="0"/>
              <a:t>Omówienie korzystania ze źródeł internetowych</a:t>
            </a:r>
          </a:p>
          <a:p>
            <a:pPr lvl="0"/>
            <a:r>
              <a:rPr lang="pl-PL" dirty="0"/>
              <a:t>Przygotowanie planu realizacji zadania</a:t>
            </a:r>
          </a:p>
        </p:txBody>
      </p:sp>
      <p:pic>
        <p:nvPicPr>
          <p:cNvPr id="10242" name="Picture 2" descr="Znalezione obrazy dla zapytania pomyÅ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41082" y="3607153"/>
            <a:ext cx="2532282" cy="2412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0587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PROCES – II/III TYDZIEŃ</a:t>
            </a:r>
          </a:p>
        </p:txBody>
      </p:sp>
      <p:sp>
        <p:nvSpPr>
          <p:cNvPr id="3" name="Symbol zastępczy zawartości 2"/>
          <p:cNvSpPr>
            <a:spLocks noGrp="1"/>
          </p:cNvSpPr>
          <p:nvPr>
            <p:ph idx="1"/>
          </p:nvPr>
        </p:nvSpPr>
        <p:spPr/>
        <p:txBody>
          <a:bodyPr anchor="t"/>
          <a:lstStyle/>
          <a:p>
            <a:pPr lvl="0"/>
            <a:r>
              <a:rPr lang="pl-PL" dirty="0"/>
              <a:t>Przygotowanie plakatu/afisza teatralnego</a:t>
            </a:r>
          </a:p>
          <a:p>
            <a:pPr lvl="0"/>
            <a:r>
              <a:rPr lang="pl-PL" dirty="0"/>
              <a:t>Zaprezentowanie wykonanych zadań przez uczniów obu grup</a:t>
            </a:r>
          </a:p>
          <a:p>
            <a:pPr lvl="0"/>
            <a:r>
              <a:rPr lang="pl-PL" dirty="0"/>
              <a:t>Omówienie zrealizowanych zadań przez obydwie grupy</a:t>
            </a:r>
          </a:p>
          <a:p>
            <a:pPr lvl="0"/>
            <a:r>
              <a:rPr lang="pl-PL" dirty="0"/>
              <a:t>Ocena zrealizowanej przez uczniów pracy</a:t>
            </a:r>
          </a:p>
          <a:p>
            <a:endParaRPr lang="pl-PL" dirty="0"/>
          </a:p>
        </p:txBody>
      </p:sp>
      <p:pic>
        <p:nvPicPr>
          <p:cNvPr id="11268" name="Picture 4" descr="Znalezione obrazy dla zapytania teat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76049" y="3391291"/>
            <a:ext cx="4205751" cy="3166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780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ŹRÓDŁA</a:t>
            </a:r>
          </a:p>
        </p:txBody>
      </p:sp>
      <p:sp>
        <p:nvSpPr>
          <p:cNvPr id="3" name="Symbol zastępczy zawartości 2"/>
          <p:cNvSpPr>
            <a:spLocks noGrp="1"/>
          </p:cNvSpPr>
          <p:nvPr>
            <p:ph idx="1"/>
          </p:nvPr>
        </p:nvSpPr>
        <p:spPr/>
        <p:txBody>
          <a:bodyPr anchor="t">
            <a:normAutofit/>
          </a:bodyPr>
          <a:lstStyle/>
          <a:p>
            <a:r>
              <a:rPr lang="pl-PL" dirty="0">
                <a:hlinkClick r:id="rId2"/>
              </a:rPr>
              <a:t>https://pl.wikipedia.org/wiki/Historia_teatru</a:t>
            </a:r>
            <a:endParaRPr lang="pl-PL" dirty="0"/>
          </a:p>
          <a:p>
            <a:r>
              <a:rPr lang="pl-PL" dirty="0">
                <a:hlinkClick r:id="rId3"/>
              </a:rPr>
              <a:t>http://www.polishartists.com.pl/historia-teatru-w-europie/</a:t>
            </a:r>
            <a:endParaRPr lang="pl-PL" dirty="0"/>
          </a:p>
          <a:p>
            <a:r>
              <a:rPr lang="pl-PL" dirty="0">
                <a:hlinkClick r:id="rId4"/>
              </a:rPr>
              <a:t>https://historia.org.pl/2014/09/11/aktorzy-w-starozytnosci/</a:t>
            </a:r>
            <a:endParaRPr lang="pl-PL" dirty="0"/>
          </a:p>
          <a:p>
            <a:r>
              <a:rPr lang="pl-PL" dirty="0">
                <a:hlinkClick r:id="rId5"/>
              </a:rPr>
              <a:t>www.youtube.com/watch?v=nUVku8wX_0A</a:t>
            </a:r>
            <a:endParaRPr lang="pl-PL" dirty="0"/>
          </a:p>
          <a:p>
            <a:r>
              <a:rPr lang="pl-PL" dirty="0">
                <a:hlinkClick r:id="rId6"/>
              </a:rPr>
              <a:t>https://www.youtube.com/watch?v=FRROpc1X7VU</a:t>
            </a:r>
            <a:endParaRPr lang="pl-PL" dirty="0"/>
          </a:p>
          <a:p>
            <a:r>
              <a:rPr lang="pl-PL" dirty="0">
                <a:hlinkClick r:id="rId7"/>
              </a:rPr>
              <a:t>https://www.youtube.com/watch?v=8dQ69uXYuos</a:t>
            </a:r>
            <a:endParaRPr lang="pl-PL" dirty="0"/>
          </a:p>
          <a:p>
            <a:r>
              <a:rPr lang="pl-PL" dirty="0">
                <a:hlinkClick r:id="rId8"/>
              </a:rPr>
              <a:t>https://prezi.com/lgc7maukxsii/historia-teatru-od-starozytnosci-do-czasow-wspoczesnych/</a:t>
            </a:r>
            <a:endParaRPr lang="pl-PL" dirty="0"/>
          </a:p>
          <a:p>
            <a:pPr marL="0" indent="0">
              <a:buNone/>
            </a:pPr>
            <a:endParaRPr lang="pl-PL" dirty="0">
              <a:hlinkClick r:id="rId9"/>
            </a:endParaRPr>
          </a:p>
          <a:p>
            <a:endParaRPr lang="pl-PL" dirty="0"/>
          </a:p>
          <a:p>
            <a:endParaRPr lang="pl-PL" dirty="0">
              <a:hlinkClick r:id="rId10"/>
            </a:endParaRPr>
          </a:p>
          <a:p>
            <a:endParaRPr lang="pl-PL" dirty="0">
              <a:hlinkClick r:id="rId10"/>
            </a:endParaRPr>
          </a:p>
          <a:p>
            <a:endParaRPr lang="pl-PL" dirty="0"/>
          </a:p>
        </p:txBody>
      </p:sp>
      <p:pic>
        <p:nvPicPr>
          <p:cNvPr id="12290" name="Picture 2" descr="Znalezione obrazy dla zapytania ÅºrÃ³dÅo internetow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547659" y="4527818"/>
            <a:ext cx="2398399" cy="1830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50318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EWALUACJA</a:t>
            </a:r>
          </a:p>
        </p:txBody>
      </p:sp>
      <p:graphicFrame>
        <p:nvGraphicFramePr>
          <p:cNvPr id="5" name="Symbol zastępczy zawartości 4">
            <a:extLst>
              <a:ext uri="{FF2B5EF4-FFF2-40B4-BE49-F238E27FC236}">
                <a16:creationId xmlns:a16="http://schemas.microsoft.com/office/drawing/2014/main" xmlns="" id="{47C0939D-CE6E-42C6-A227-FBFE459E986E}"/>
              </a:ext>
            </a:extLst>
          </p:cNvPr>
          <p:cNvGraphicFramePr>
            <a:graphicFrameLocks/>
          </p:cNvGraphicFramePr>
          <p:nvPr>
            <p:extLst>
              <p:ext uri="{D42A27DB-BD31-4B8C-83A1-F6EECF244321}">
                <p14:modId xmlns:p14="http://schemas.microsoft.com/office/powerpoint/2010/main" val="1424592799"/>
              </p:ext>
            </p:extLst>
          </p:nvPr>
        </p:nvGraphicFramePr>
        <p:xfrm>
          <a:off x="2020090" y="2728862"/>
          <a:ext cx="8947152" cy="3327400"/>
        </p:xfrm>
        <a:graphic>
          <a:graphicData uri="http://schemas.openxmlformats.org/drawingml/2006/table">
            <a:tbl>
              <a:tblPr firstRow="1" bandRow="1">
                <a:tableStyleId>{5C22544A-7EE6-4342-B048-85BDC9FD1C3A}</a:tableStyleId>
              </a:tblPr>
              <a:tblGrid>
                <a:gridCol w="2236788">
                  <a:extLst>
                    <a:ext uri="{9D8B030D-6E8A-4147-A177-3AD203B41FA5}">
                      <a16:colId xmlns:a16="http://schemas.microsoft.com/office/drawing/2014/main" xmlns="" val="603233292"/>
                    </a:ext>
                  </a:extLst>
                </a:gridCol>
                <a:gridCol w="2236788">
                  <a:extLst>
                    <a:ext uri="{9D8B030D-6E8A-4147-A177-3AD203B41FA5}">
                      <a16:colId xmlns:a16="http://schemas.microsoft.com/office/drawing/2014/main" xmlns="" val="2456499284"/>
                    </a:ext>
                  </a:extLst>
                </a:gridCol>
                <a:gridCol w="2236788">
                  <a:extLst>
                    <a:ext uri="{9D8B030D-6E8A-4147-A177-3AD203B41FA5}">
                      <a16:colId xmlns:a16="http://schemas.microsoft.com/office/drawing/2014/main" xmlns="" val="4137178614"/>
                    </a:ext>
                  </a:extLst>
                </a:gridCol>
                <a:gridCol w="2236788">
                  <a:extLst>
                    <a:ext uri="{9D8B030D-6E8A-4147-A177-3AD203B41FA5}">
                      <a16:colId xmlns:a16="http://schemas.microsoft.com/office/drawing/2014/main" xmlns="" val="1158129375"/>
                    </a:ext>
                  </a:extLst>
                </a:gridCol>
              </a:tblGrid>
              <a:tr h="370840">
                <a:tc>
                  <a:txBody>
                    <a:bodyPr/>
                    <a:lstStyle/>
                    <a:p>
                      <a:pPr marL="0" marR="0" lvl="0" indent="0" algn="ctr" rtl="0" hangingPunct="0">
                        <a:lnSpc>
                          <a:spcPct val="100000"/>
                        </a:lnSpc>
                        <a:spcBef>
                          <a:spcPts val="0"/>
                        </a:spcBef>
                        <a:spcAft>
                          <a:spcPts val="0"/>
                        </a:spcAft>
                        <a:buNone/>
                        <a:tabLst/>
                      </a:pPr>
                      <a:r>
                        <a:rPr lang="pl-PL" sz="1800" dirty="0">
                          <a:solidFill>
                            <a:schemeClr val="bg1"/>
                          </a:solidFill>
                        </a:rPr>
                        <a:t>Liczba punktów</a:t>
                      </a:r>
                    </a:p>
                  </a:txBody>
                  <a:tcPr/>
                </a:tc>
                <a:tc>
                  <a:txBody>
                    <a:bodyPr/>
                    <a:lstStyle/>
                    <a:p>
                      <a:pPr marL="0" marR="0" lvl="0" indent="0" algn="ctr" rtl="0" hangingPunct="0">
                        <a:lnSpc>
                          <a:spcPct val="100000"/>
                        </a:lnSpc>
                        <a:spcBef>
                          <a:spcPts val="0"/>
                        </a:spcBef>
                        <a:spcAft>
                          <a:spcPts val="0"/>
                        </a:spcAft>
                        <a:buNone/>
                        <a:tabLst/>
                      </a:pPr>
                      <a:r>
                        <a:rPr lang="pl-PL" sz="1800" dirty="0">
                          <a:solidFill>
                            <a:schemeClr val="bg1"/>
                          </a:solidFill>
                        </a:rPr>
                        <a:t>1</a:t>
                      </a:r>
                    </a:p>
                  </a:txBody>
                  <a:tcPr/>
                </a:tc>
                <a:tc>
                  <a:txBody>
                    <a:bodyPr/>
                    <a:lstStyle/>
                    <a:p>
                      <a:pPr marL="0" marR="0" lvl="0" indent="0" algn="ctr" rtl="0" hangingPunct="0">
                        <a:lnSpc>
                          <a:spcPct val="100000"/>
                        </a:lnSpc>
                        <a:spcBef>
                          <a:spcPts val="0"/>
                        </a:spcBef>
                        <a:spcAft>
                          <a:spcPts val="0"/>
                        </a:spcAft>
                        <a:buNone/>
                        <a:tabLst/>
                      </a:pPr>
                      <a:r>
                        <a:rPr lang="pl-PL" sz="1800" dirty="0">
                          <a:solidFill>
                            <a:schemeClr val="bg1"/>
                          </a:solidFill>
                        </a:rPr>
                        <a:t>2</a:t>
                      </a:r>
                    </a:p>
                  </a:txBody>
                  <a:tcPr/>
                </a:tc>
                <a:tc>
                  <a:txBody>
                    <a:bodyPr/>
                    <a:lstStyle/>
                    <a:p>
                      <a:pPr marL="0" marR="0" lvl="0" indent="0" algn="ctr" rtl="0" hangingPunct="0">
                        <a:lnSpc>
                          <a:spcPct val="100000"/>
                        </a:lnSpc>
                        <a:spcBef>
                          <a:spcPts val="0"/>
                        </a:spcBef>
                        <a:spcAft>
                          <a:spcPts val="0"/>
                        </a:spcAft>
                        <a:buNone/>
                        <a:tabLst/>
                      </a:pPr>
                      <a:r>
                        <a:rPr lang="pl-PL" sz="1800" dirty="0">
                          <a:solidFill>
                            <a:schemeClr val="bg1"/>
                          </a:solidFill>
                        </a:rPr>
                        <a:t>3</a:t>
                      </a:r>
                    </a:p>
                  </a:txBody>
                  <a:tcPr/>
                </a:tc>
                <a:extLst>
                  <a:ext uri="{0D108BD9-81ED-4DB2-BD59-A6C34878D82A}">
                    <a16:rowId xmlns:a16="http://schemas.microsoft.com/office/drawing/2014/main" xmlns="" val="1663029457"/>
                  </a:ext>
                </a:extLst>
              </a:tr>
              <a:tr h="370840">
                <a:tc>
                  <a:txBody>
                    <a:bodyPr/>
                    <a:lstStyle/>
                    <a:p>
                      <a:pPr marL="0" marR="0" lvl="0" indent="0" algn="ctr" rtl="0" hangingPunct="0">
                        <a:lnSpc>
                          <a:spcPct val="100000"/>
                        </a:lnSpc>
                        <a:spcBef>
                          <a:spcPts val="0"/>
                        </a:spcBef>
                        <a:spcAft>
                          <a:spcPts val="0"/>
                        </a:spcAft>
                        <a:buNone/>
                        <a:tabLst/>
                      </a:pPr>
                      <a:r>
                        <a:rPr lang="pl-PL" sz="1600" b="0" i="0" u="none" strike="noStrike" kern="1200" dirty="0">
                          <a:solidFill>
                            <a:schemeClr val="tx1"/>
                          </a:solidFill>
                          <a:latin typeface="Trebuchet MS" pitchFamily="34"/>
                          <a:ea typeface="Lucida Sans Unicode" pitchFamily="2"/>
                          <a:cs typeface="Mangal" pitchFamily="2"/>
                        </a:rPr>
                        <a:t>Zawartość merytoryczna</a:t>
                      </a:r>
                    </a:p>
                  </a:txBody>
                  <a:tcPr anchor="ctr"/>
                </a:tc>
                <a:tc>
                  <a:txBody>
                    <a:bodyPr/>
                    <a:lstStyle/>
                    <a:p>
                      <a:pPr marL="0" marR="0" lvl="0" indent="0" algn="ctr" rtl="0" hangingPunct="0">
                        <a:lnSpc>
                          <a:spcPct val="100000"/>
                        </a:lnSpc>
                        <a:spcBef>
                          <a:spcPts val="0"/>
                        </a:spcBef>
                        <a:spcAft>
                          <a:spcPts val="0"/>
                        </a:spcAft>
                        <a:buNone/>
                        <a:tabLst/>
                      </a:pPr>
                      <a:r>
                        <a:rPr lang="pl-PL" sz="1400" b="0" i="0" u="none" strike="noStrike" kern="1200" dirty="0">
                          <a:solidFill>
                            <a:schemeClr val="tx1"/>
                          </a:solidFill>
                          <a:latin typeface="Trebuchet MS" pitchFamily="34"/>
                          <a:ea typeface="Lucida Sans Unicode" pitchFamily="2"/>
                          <a:cs typeface="Mangal" pitchFamily="2"/>
                        </a:rPr>
                        <a:t>Niepełne informacje.</a:t>
                      </a:r>
                    </a:p>
                    <a:p>
                      <a:pPr marL="0" marR="0" lvl="0" indent="0" algn="ctr" rtl="0" hangingPunct="0">
                        <a:lnSpc>
                          <a:spcPct val="100000"/>
                        </a:lnSpc>
                        <a:spcBef>
                          <a:spcPts val="0"/>
                        </a:spcBef>
                        <a:spcAft>
                          <a:spcPts val="0"/>
                        </a:spcAft>
                        <a:buNone/>
                        <a:tabLst/>
                      </a:pPr>
                      <a:r>
                        <a:rPr lang="pl-PL" sz="1400" b="0" i="0" u="none" strike="noStrike" kern="1200" dirty="0">
                          <a:solidFill>
                            <a:schemeClr val="tx1"/>
                          </a:solidFill>
                          <a:latin typeface="Trebuchet MS" pitchFamily="34"/>
                          <a:ea typeface="Lucida Sans Unicode" pitchFamily="2"/>
                          <a:cs typeface="Mangal" pitchFamily="2"/>
                        </a:rPr>
                        <a:t>Informacje nie na temat. Błędne informacje.</a:t>
                      </a:r>
                    </a:p>
                    <a:p>
                      <a:pPr marL="0" marR="0" lvl="0" indent="0" algn="ctr" rtl="0" hangingPunct="0">
                        <a:lnSpc>
                          <a:spcPct val="100000"/>
                        </a:lnSpc>
                        <a:spcBef>
                          <a:spcPts val="0"/>
                        </a:spcBef>
                        <a:spcAft>
                          <a:spcPts val="0"/>
                        </a:spcAft>
                        <a:buNone/>
                        <a:tabLst/>
                      </a:pPr>
                      <a:r>
                        <a:rPr lang="pl-PL" sz="1400" b="0" i="0" u="none" strike="noStrike" kern="1200" dirty="0">
                          <a:solidFill>
                            <a:schemeClr val="tx1"/>
                          </a:solidFill>
                          <a:latin typeface="Trebuchet MS" pitchFamily="34"/>
                          <a:ea typeface="Lucida Sans Unicode" pitchFamily="2"/>
                          <a:cs typeface="Mangal" pitchFamily="2"/>
                        </a:rPr>
                        <a:t>Słabe wykorzystanie źródeł.</a:t>
                      </a:r>
                    </a:p>
                  </a:txBody>
                  <a:tcPr anchor="ctr"/>
                </a:tc>
                <a:tc>
                  <a:txBody>
                    <a:bodyPr/>
                    <a:lstStyle/>
                    <a:p>
                      <a:pPr marL="0" marR="0" lvl="0" indent="0" algn="ctr" rtl="0" hangingPunct="0">
                        <a:lnSpc>
                          <a:spcPct val="100000"/>
                        </a:lnSpc>
                        <a:spcBef>
                          <a:spcPts val="0"/>
                        </a:spcBef>
                        <a:spcAft>
                          <a:spcPts val="0"/>
                        </a:spcAft>
                        <a:buNone/>
                        <a:tabLst/>
                      </a:pPr>
                      <a:r>
                        <a:rPr lang="pl-PL" sz="1400" b="0" i="0" u="none" strike="noStrike" kern="1200" dirty="0">
                          <a:solidFill>
                            <a:schemeClr val="tx1"/>
                          </a:solidFill>
                          <a:latin typeface="Trebuchet MS" pitchFamily="34"/>
                          <a:ea typeface="Lucida Sans Unicode" pitchFamily="2"/>
                          <a:cs typeface="Mangal" pitchFamily="2"/>
                        </a:rPr>
                        <a:t>Dobre, poprawne informacji. Ewentualnie niewielkie błędy.</a:t>
                      </a:r>
                    </a:p>
                    <a:p>
                      <a:pPr marL="0" marR="0" lvl="0" indent="0" algn="ctr" rtl="0" hangingPunct="0">
                        <a:lnSpc>
                          <a:spcPct val="100000"/>
                        </a:lnSpc>
                        <a:spcBef>
                          <a:spcPts val="0"/>
                        </a:spcBef>
                        <a:spcAft>
                          <a:spcPts val="0"/>
                        </a:spcAft>
                        <a:buNone/>
                        <a:tabLst/>
                      </a:pPr>
                      <a:r>
                        <a:rPr lang="pl-PL" sz="1400" b="0" i="0" u="none" strike="noStrike" kern="1200" dirty="0">
                          <a:solidFill>
                            <a:schemeClr val="tx1"/>
                          </a:solidFill>
                          <a:latin typeface="Trebuchet MS" pitchFamily="34"/>
                          <a:ea typeface="Lucida Sans Unicode" pitchFamily="2"/>
                          <a:cs typeface="Mangal" pitchFamily="2"/>
                        </a:rPr>
                        <a:t>Informacje na temat. Dobre wykorzystanie źródeł.</a:t>
                      </a:r>
                    </a:p>
                  </a:txBody>
                  <a:tcPr anchor="ctr"/>
                </a:tc>
                <a:tc>
                  <a:txBody>
                    <a:bodyPr/>
                    <a:lstStyle/>
                    <a:p>
                      <a:pPr marL="0" marR="0" lvl="0" indent="0" algn="ctr" rtl="0" hangingPunct="0">
                        <a:lnSpc>
                          <a:spcPct val="100000"/>
                        </a:lnSpc>
                        <a:spcBef>
                          <a:spcPts val="0"/>
                        </a:spcBef>
                        <a:spcAft>
                          <a:spcPts val="0"/>
                        </a:spcAft>
                        <a:buNone/>
                        <a:tabLst/>
                      </a:pPr>
                      <a:r>
                        <a:rPr lang="pl-PL" sz="1400" b="0" i="0" u="none" strike="noStrike" kern="1200">
                          <a:solidFill>
                            <a:schemeClr val="tx1"/>
                          </a:solidFill>
                          <a:latin typeface="Trebuchet MS" pitchFamily="34"/>
                          <a:ea typeface="Lucida Sans Unicode" pitchFamily="2"/>
                          <a:cs typeface="Mangal" pitchFamily="2"/>
                        </a:rPr>
                        <a:t>Pełne informacje.</a:t>
                      </a:r>
                    </a:p>
                    <a:p>
                      <a:pPr marL="0" marR="0" lvl="0" indent="0" algn="ctr" rtl="0" hangingPunct="0">
                        <a:lnSpc>
                          <a:spcPct val="100000"/>
                        </a:lnSpc>
                        <a:spcBef>
                          <a:spcPts val="0"/>
                        </a:spcBef>
                        <a:spcAft>
                          <a:spcPts val="0"/>
                        </a:spcAft>
                        <a:buNone/>
                        <a:tabLst/>
                      </a:pPr>
                      <a:r>
                        <a:rPr lang="pl-PL" sz="1400" b="0" i="0" u="none" strike="noStrike" kern="1200">
                          <a:solidFill>
                            <a:schemeClr val="tx1"/>
                          </a:solidFill>
                          <a:latin typeface="Trebuchet MS" pitchFamily="34"/>
                          <a:ea typeface="Lucida Sans Unicode" pitchFamily="2"/>
                          <a:cs typeface="Mangal" pitchFamily="2"/>
                        </a:rPr>
                        <a:t>Informacje na temat. </a:t>
                      </a:r>
                    </a:p>
                    <a:p>
                      <a:pPr marL="0" marR="0" lvl="0" indent="0" algn="ctr" rtl="0" hangingPunct="0">
                        <a:lnSpc>
                          <a:spcPct val="100000"/>
                        </a:lnSpc>
                        <a:spcBef>
                          <a:spcPts val="0"/>
                        </a:spcBef>
                        <a:spcAft>
                          <a:spcPts val="0"/>
                        </a:spcAft>
                        <a:buNone/>
                        <a:tabLst/>
                      </a:pPr>
                      <a:r>
                        <a:rPr lang="pl-PL" sz="1400" b="0" i="0" u="none" strike="noStrike" kern="1200">
                          <a:solidFill>
                            <a:schemeClr val="tx1"/>
                          </a:solidFill>
                          <a:latin typeface="Trebuchet MS" pitchFamily="34"/>
                          <a:ea typeface="Lucida Sans Unicode" pitchFamily="2"/>
                          <a:cs typeface="Mangal" pitchFamily="2"/>
                        </a:rPr>
                        <a:t>Wyczerpujące wykorzystanie podanych źródeł, ewentualnie inne źródła.</a:t>
                      </a:r>
                    </a:p>
                  </a:txBody>
                  <a:tcPr anchor="ctr"/>
                </a:tc>
                <a:extLst>
                  <a:ext uri="{0D108BD9-81ED-4DB2-BD59-A6C34878D82A}">
                    <a16:rowId xmlns:a16="http://schemas.microsoft.com/office/drawing/2014/main" xmlns="" val="3136691358"/>
                  </a:ext>
                </a:extLst>
              </a:tr>
              <a:tr h="370840">
                <a:tc>
                  <a:txBody>
                    <a:bodyPr/>
                    <a:lstStyle/>
                    <a:p>
                      <a:pPr marL="0" marR="0" lvl="0" indent="0" algn="ctr" rtl="0" hangingPunct="0">
                        <a:lnSpc>
                          <a:spcPct val="100000"/>
                        </a:lnSpc>
                        <a:spcBef>
                          <a:spcPts val="0"/>
                        </a:spcBef>
                        <a:spcAft>
                          <a:spcPts val="0"/>
                        </a:spcAft>
                        <a:buNone/>
                        <a:tabLst/>
                      </a:pPr>
                      <a:r>
                        <a:rPr lang="pl-PL" sz="1600" b="0" i="0" u="none" strike="noStrike" kern="1200" dirty="0">
                          <a:solidFill>
                            <a:schemeClr val="tx1"/>
                          </a:solidFill>
                          <a:latin typeface="Trebuchet MS" pitchFamily="34"/>
                          <a:ea typeface="Lucida Sans Unicode" pitchFamily="2"/>
                          <a:cs typeface="Mangal" pitchFamily="2"/>
                        </a:rPr>
                        <a:t>Wrażenia estetyczne</a:t>
                      </a:r>
                    </a:p>
                  </a:txBody>
                  <a:tcPr anchor="ctr"/>
                </a:tc>
                <a:tc>
                  <a:txBody>
                    <a:bodyPr/>
                    <a:lstStyle/>
                    <a:p>
                      <a:pPr marL="0" marR="0" lvl="0" indent="0" algn="ctr" rtl="0" hangingPunct="0">
                        <a:lnSpc>
                          <a:spcPct val="100000"/>
                        </a:lnSpc>
                        <a:spcBef>
                          <a:spcPts val="0"/>
                        </a:spcBef>
                        <a:spcAft>
                          <a:spcPts val="0"/>
                        </a:spcAft>
                        <a:buNone/>
                        <a:tabLst/>
                      </a:pPr>
                      <a:r>
                        <a:rPr lang="pl-PL" sz="1400" b="0" i="0" u="none" strike="noStrike" kern="1200" dirty="0">
                          <a:solidFill>
                            <a:schemeClr val="tx1"/>
                          </a:solidFill>
                          <a:latin typeface="Trebuchet MS" pitchFamily="34"/>
                          <a:ea typeface="Lucida Sans Unicode" pitchFamily="2"/>
                          <a:cs typeface="Mangal" pitchFamily="2"/>
                        </a:rPr>
                        <a:t>Prezentacja mało czytelna, nieestetyczna.</a:t>
                      </a:r>
                    </a:p>
                    <a:p>
                      <a:pPr marL="0" marR="0" lvl="0" indent="0" algn="ctr" rtl="0" hangingPunct="0">
                        <a:lnSpc>
                          <a:spcPct val="100000"/>
                        </a:lnSpc>
                        <a:spcBef>
                          <a:spcPts val="0"/>
                        </a:spcBef>
                        <a:spcAft>
                          <a:spcPts val="0"/>
                        </a:spcAft>
                        <a:buNone/>
                        <a:tabLst/>
                      </a:pPr>
                      <a:r>
                        <a:rPr lang="pl-PL" sz="1400" b="0" i="0" u="none" strike="noStrike" kern="1200" dirty="0">
                          <a:solidFill>
                            <a:schemeClr val="tx1"/>
                          </a:solidFill>
                          <a:latin typeface="Trebuchet MS" pitchFamily="34"/>
                          <a:ea typeface="Lucida Sans Unicode" pitchFamily="2"/>
                          <a:cs typeface="Mangal" pitchFamily="2"/>
                        </a:rPr>
                        <a:t>Informacje podane w sposób chaotyczny.</a:t>
                      </a:r>
                    </a:p>
                  </a:txBody>
                  <a:tcPr anchor="ctr"/>
                </a:tc>
                <a:tc>
                  <a:txBody>
                    <a:bodyPr/>
                    <a:lstStyle/>
                    <a:p>
                      <a:pPr marL="0" marR="0" lvl="0" indent="0" algn="ctr" rtl="0" hangingPunct="0">
                        <a:lnSpc>
                          <a:spcPct val="100000"/>
                        </a:lnSpc>
                        <a:spcBef>
                          <a:spcPts val="0"/>
                        </a:spcBef>
                        <a:spcAft>
                          <a:spcPts val="0"/>
                        </a:spcAft>
                        <a:buNone/>
                        <a:tabLst/>
                      </a:pPr>
                      <a:r>
                        <a:rPr lang="pl-PL" sz="1400" b="0" i="0" u="none" strike="noStrike" kern="1200" dirty="0">
                          <a:solidFill>
                            <a:schemeClr val="tx1"/>
                          </a:solidFill>
                          <a:latin typeface="Trebuchet MS" pitchFamily="34"/>
                          <a:ea typeface="Lucida Sans Unicode" pitchFamily="2"/>
                          <a:cs typeface="Mangal" pitchFamily="2"/>
                        </a:rPr>
                        <a:t>Prezentacja ładna, czytelna</a:t>
                      </a:r>
                      <a:r>
                        <a:rPr lang="pl-PL" sz="1400" b="0" i="0" u="none" strike="noStrike" kern="1200" baseline="0" dirty="0">
                          <a:solidFill>
                            <a:schemeClr val="tx1"/>
                          </a:solidFill>
                          <a:latin typeface="Trebuchet MS" pitchFamily="34"/>
                          <a:ea typeface="Lucida Sans Unicode" pitchFamily="2"/>
                          <a:cs typeface="Mangal" pitchFamily="2"/>
                        </a:rPr>
                        <a:t>, estetyczna.</a:t>
                      </a:r>
                      <a:endParaRPr lang="pl-PL" sz="1400" b="0" i="0" u="none" strike="noStrike" kern="1200" dirty="0">
                        <a:solidFill>
                          <a:schemeClr val="tx1"/>
                        </a:solidFill>
                        <a:latin typeface="Trebuchet MS" pitchFamily="34"/>
                        <a:ea typeface="Lucida Sans Unicode" pitchFamily="2"/>
                        <a:cs typeface="Mangal" pitchFamily="2"/>
                      </a:endParaRPr>
                    </a:p>
                    <a:p>
                      <a:pPr marL="0" marR="0" lvl="0" indent="0" algn="ctr" rtl="0" hangingPunct="0">
                        <a:lnSpc>
                          <a:spcPct val="100000"/>
                        </a:lnSpc>
                        <a:spcBef>
                          <a:spcPts val="0"/>
                        </a:spcBef>
                        <a:spcAft>
                          <a:spcPts val="0"/>
                        </a:spcAft>
                        <a:buNone/>
                        <a:tabLst/>
                      </a:pPr>
                      <a:r>
                        <a:rPr lang="pl-PL" sz="1400" b="0" i="0" u="none" strike="noStrike" kern="1200" dirty="0">
                          <a:solidFill>
                            <a:schemeClr val="tx1"/>
                          </a:solidFill>
                          <a:latin typeface="Trebuchet MS" pitchFamily="34"/>
                          <a:ea typeface="Lucida Sans Unicode" pitchFamily="2"/>
                          <a:cs typeface="Mangal" pitchFamily="2"/>
                        </a:rPr>
                        <a:t>Dobre rozplanowanie informacji.</a:t>
                      </a:r>
                    </a:p>
                  </a:txBody>
                  <a:tcPr anchor="ctr"/>
                </a:tc>
                <a:tc>
                  <a:txBody>
                    <a:bodyPr/>
                    <a:lstStyle/>
                    <a:p>
                      <a:pPr marL="0" marR="0" lvl="0" indent="0" algn="ctr" rtl="0" hangingPunct="0">
                        <a:lnSpc>
                          <a:spcPct val="100000"/>
                        </a:lnSpc>
                        <a:spcBef>
                          <a:spcPts val="0"/>
                        </a:spcBef>
                        <a:spcAft>
                          <a:spcPts val="0"/>
                        </a:spcAft>
                        <a:buNone/>
                        <a:tabLst/>
                      </a:pPr>
                      <a:r>
                        <a:rPr lang="pl-PL" sz="1400" b="0" i="0" u="none" strike="noStrike" kern="1200" dirty="0">
                          <a:solidFill>
                            <a:schemeClr val="tx1"/>
                          </a:solidFill>
                          <a:latin typeface="Trebuchet MS" pitchFamily="34"/>
                          <a:ea typeface="Lucida Sans Unicode" pitchFamily="2"/>
                          <a:cs typeface="Mangal" pitchFamily="2"/>
                        </a:rPr>
                        <a:t>Prezentacja bardzo  estetyczna, czytelna, przejrzysta, zachęcająca do zapoznania się z nim.</a:t>
                      </a:r>
                    </a:p>
                    <a:p>
                      <a:pPr marL="0" marR="0" lvl="0" indent="0" algn="ctr" rtl="0" hangingPunct="0">
                        <a:lnSpc>
                          <a:spcPct val="100000"/>
                        </a:lnSpc>
                        <a:spcBef>
                          <a:spcPts val="0"/>
                        </a:spcBef>
                        <a:spcAft>
                          <a:spcPts val="0"/>
                        </a:spcAft>
                        <a:buNone/>
                        <a:tabLst/>
                      </a:pPr>
                      <a:r>
                        <a:rPr lang="pl-PL" sz="1400" b="0" i="0" u="none" strike="noStrike" kern="1200" dirty="0">
                          <a:solidFill>
                            <a:schemeClr val="tx1"/>
                          </a:solidFill>
                          <a:latin typeface="Trebuchet MS" pitchFamily="34"/>
                          <a:ea typeface="Lucida Sans Unicode" pitchFamily="2"/>
                          <a:cs typeface="Mangal" pitchFamily="2"/>
                        </a:rPr>
                        <a:t>Dobre rozplanowanie informacji na stronie. Dobrze dobrana grafika.</a:t>
                      </a:r>
                    </a:p>
                  </a:txBody>
                  <a:tcPr anchor="ctr"/>
                </a:tc>
                <a:extLst>
                  <a:ext uri="{0D108BD9-81ED-4DB2-BD59-A6C34878D82A}">
                    <a16:rowId xmlns:a16="http://schemas.microsoft.com/office/drawing/2014/main" xmlns="" val="1751365071"/>
                  </a:ext>
                </a:extLst>
              </a:tr>
            </a:tbl>
          </a:graphicData>
        </a:graphic>
      </p:graphicFrame>
    </p:spTree>
    <p:extLst>
      <p:ext uri="{BB962C8B-B14F-4D97-AF65-F5344CB8AC3E}">
        <p14:creationId xmlns:p14="http://schemas.microsoft.com/office/powerpoint/2010/main" val="17689966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EWALUACJA</a:t>
            </a:r>
          </a:p>
        </p:txBody>
      </p:sp>
      <p:graphicFrame>
        <p:nvGraphicFramePr>
          <p:cNvPr id="4" name="Symbol zastępczy zawartości 3">
            <a:extLst>
              <a:ext uri="{FF2B5EF4-FFF2-40B4-BE49-F238E27FC236}">
                <a16:creationId xmlns:a16="http://schemas.microsoft.com/office/drawing/2014/main" xmlns="" id="{F4AC31F3-2493-490A-898E-5334C50AC271}"/>
              </a:ext>
            </a:extLst>
          </p:cNvPr>
          <p:cNvGraphicFramePr>
            <a:graphicFrameLocks noGrp="1"/>
          </p:cNvGraphicFramePr>
          <p:nvPr>
            <p:ph idx="1"/>
            <p:extLst>
              <p:ext uri="{D42A27DB-BD31-4B8C-83A1-F6EECF244321}">
                <p14:modId xmlns:p14="http://schemas.microsoft.com/office/powerpoint/2010/main" val="2389309867"/>
              </p:ext>
            </p:extLst>
          </p:nvPr>
        </p:nvGraphicFramePr>
        <p:xfrm>
          <a:off x="2020090" y="2728862"/>
          <a:ext cx="8947152" cy="3516440"/>
        </p:xfrm>
        <a:graphic>
          <a:graphicData uri="http://schemas.openxmlformats.org/drawingml/2006/table">
            <a:tbl>
              <a:tblPr firstRow="1" bandRow="1">
                <a:tableStyleId>{5C22544A-7EE6-4342-B048-85BDC9FD1C3A}</a:tableStyleId>
              </a:tblPr>
              <a:tblGrid>
                <a:gridCol w="2236788">
                  <a:extLst>
                    <a:ext uri="{9D8B030D-6E8A-4147-A177-3AD203B41FA5}">
                      <a16:colId xmlns:a16="http://schemas.microsoft.com/office/drawing/2014/main" xmlns="" val="309094376"/>
                    </a:ext>
                  </a:extLst>
                </a:gridCol>
                <a:gridCol w="2236788">
                  <a:extLst>
                    <a:ext uri="{9D8B030D-6E8A-4147-A177-3AD203B41FA5}">
                      <a16:colId xmlns:a16="http://schemas.microsoft.com/office/drawing/2014/main" xmlns="" val="2092842960"/>
                    </a:ext>
                  </a:extLst>
                </a:gridCol>
                <a:gridCol w="2236788">
                  <a:extLst>
                    <a:ext uri="{9D8B030D-6E8A-4147-A177-3AD203B41FA5}">
                      <a16:colId xmlns:a16="http://schemas.microsoft.com/office/drawing/2014/main" xmlns="" val="651643740"/>
                    </a:ext>
                  </a:extLst>
                </a:gridCol>
                <a:gridCol w="2236788">
                  <a:extLst>
                    <a:ext uri="{9D8B030D-6E8A-4147-A177-3AD203B41FA5}">
                      <a16:colId xmlns:a16="http://schemas.microsoft.com/office/drawing/2014/main" xmlns="" val="1575811211"/>
                    </a:ext>
                  </a:extLst>
                </a:gridCol>
              </a:tblGrid>
              <a:tr h="252795">
                <a:tc>
                  <a:txBody>
                    <a:bodyPr/>
                    <a:lstStyle/>
                    <a:p>
                      <a:pPr marL="0" marR="0" lvl="0" indent="0" algn="ctr" rtl="0" hangingPunct="0">
                        <a:lnSpc>
                          <a:spcPct val="100000"/>
                        </a:lnSpc>
                        <a:spcBef>
                          <a:spcPts val="0"/>
                        </a:spcBef>
                        <a:spcAft>
                          <a:spcPts val="0"/>
                        </a:spcAft>
                        <a:buNone/>
                        <a:tabLst/>
                      </a:pPr>
                      <a:r>
                        <a:rPr lang="pl-PL" sz="1800" b="1" i="0" u="none" strike="noStrike" kern="1200" dirty="0">
                          <a:solidFill>
                            <a:schemeClr val="bg1"/>
                          </a:solidFill>
                          <a:latin typeface="+mj-lt"/>
                          <a:ea typeface="Lucida Sans Unicode" pitchFamily="2"/>
                          <a:cs typeface="Mangal" pitchFamily="2"/>
                        </a:rPr>
                        <a:t>Liczba punktów</a:t>
                      </a:r>
                    </a:p>
                  </a:txBody>
                  <a:tcPr/>
                </a:tc>
                <a:tc>
                  <a:txBody>
                    <a:bodyPr/>
                    <a:lstStyle/>
                    <a:p>
                      <a:pPr marL="0" marR="0" lvl="0" indent="0" algn="ctr" rtl="0" hangingPunct="0">
                        <a:lnSpc>
                          <a:spcPct val="100000"/>
                        </a:lnSpc>
                        <a:spcBef>
                          <a:spcPts val="0"/>
                        </a:spcBef>
                        <a:spcAft>
                          <a:spcPts val="0"/>
                        </a:spcAft>
                        <a:buNone/>
                        <a:tabLst/>
                      </a:pPr>
                      <a:r>
                        <a:rPr lang="pl-PL" sz="1800" b="1" i="0" u="none" strike="noStrike" kern="1200" dirty="0">
                          <a:solidFill>
                            <a:schemeClr val="bg1"/>
                          </a:solidFill>
                          <a:latin typeface="+mj-lt"/>
                          <a:ea typeface="Lucida Sans Unicode" pitchFamily="2"/>
                          <a:cs typeface="Mangal" pitchFamily="2"/>
                        </a:rPr>
                        <a:t>1</a:t>
                      </a:r>
                    </a:p>
                  </a:txBody>
                  <a:tcPr/>
                </a:tc>
                <a:tc>
                  <a:txBody>
                    <a:bodyPr/>
                    <a:lstStyle/>
                    <a:p>
                      <a:pPr marL="0" marR="0" lvl="0" indent="0" algn="ctr" rtl="0" hangingPunct="0">
                        <a:lnSpc>
                          <a:spcPct val="100000"/>
                        </a:lnSpc>
                        <a:spcBef>
                          <a:spcPts val="0"/>
                        </a:spcBef>
                        <a:spcAft>
                          <a:spcPts val="0"/>
                        </a:spcAft>
                        <a:buNone/>
                        <a:tabLst/>
                      </a:pPr>
                      <a:r>
                        <a:rPr lang="pl-PL" sz="1800" b="1" i="0" u="none" strike="noStrike" kern="1200" dirty="0">
                          <a:solidFill>
                            <a:schemeClr val="bg1"/>
                          </a:solidFill>
                          <a:latin typeface="+mj-lt"/>
                          <a:ea typeface="Lucida Sans Unicode" pitchFamily="2"/>
                          <a:cs typeface="Mangal" pitchFamily="2"/>
                        </a:rPr>
                        <a:t>2</a:t>
                      </a:r>
                    </a:p>
                  </a:txBody>
                  <a:tcPr/>
                </a:tc>
                <a:tc>
                  <a:txBody>
                    <a:bodyPr/>
                    <a:lstStyle/>
                    <a:p>
                      <a:pPr marL="0" marR="0" lvl="0" indent="0" algn="ctr" rtl="0" hangingPunct="0">
                        <a:lnSpc>
                          <a:spcPct val="100000"/>
                        </a:lnSpc>
                        <a:spcBef>
                          <a:spcPts val="0"/>
                        </a:spcBef>
                        <a:spcAft>
                          <a:spcPts val="0"/>
                        </a:spcAft>
                        <a:buNone/>
                        <a:tabLst/>
                      </a:pPr>
                      <a:r>
                        <a:rPr lang="pl-PL" sz="1800" b="1" i="0" u="none" strike="noStrike" kern="1200" dirty="0">
                          <a:solidFill>
                            <a:schemeClr val="bg1"/>
                          </a:solidFill>
                          <a:latin typeface="+mj-lt"/>
                          <a:ea typeface="Lucida Sans Unicode" pitchFamily="2"/>
                          <a:cs typeface="Mangal" pitchFamily="2"/>
                        </a:rPr>
                        <a:t>3</a:t>
                      </a:r>
                    </a:p>
                  </a:txBody>
                  <a:tcPr/>
                </a:tc>
                <a:extLst>
                  <a:ext uri="{0D108BD9-81ED-4DB2-BD59-A6C34878D82A}">
                    <a16:rowId xmlns:a16="http://schemas.microsoft.com/office/drawing/2014/main" xmlns="" val="1191436279"/>
                  </a:ext>
                </a:extLst>
              </a:tr>
              <a:tr h="1080439">
                <a:tc>
                  <a:txBody>
                    <a:bodyPr/>
                    <a:lstStyle/>
                    <a:p>
                      <a:pPr marL="0" marR="0" lvl="0" indent="0" algn="ctr" rtl="0" hangingPunct="0">
                        <a:lnSpc>
                          <a:spcPct val="100000"/>
                        </a:lnSpc>
                        <a:spcBef>
                          <a:spcPts val="0"/>
                        </a:spcBef>
                        <a:spcAft>
                          <a:spcPts val="0"/>
                        </a:spcAft>
                        <a:buNone/>
                        <a:tabLst/>
                      </a:pPr>
                      <a:r>
                        <a:rPr lang="pl-PL" sz="1600" b="0" i="0" u="none" strike="noStrike" kern="1200" dirty="0">
                          <a:solidFill>
                            <a:schemeClr val="tx1"/>
                          </a:solidFill>
                          <a:latin typeface="Trebuchet MS" pitchFamily="34"/>
                          <a:ea typeface="Lucida Sans Unicode" pitchFamily="2"/>
                          <a:cs typeface="Mangal" pitchFamily="2"/>
                        </a:rPr>
                        <a:t>Zaangażowanie grupy w pracę  </a:t>
                      </a:r>
                      <a:br>
                        <a:rPr lang="pl-PL" sz="1600" b="0" i="0" u="none" strike="noStrike" kern="1200" dirty="0">
                          <a:solidFill>
                            <a:schemeClr val="tx1"/>
                          </a:solidFill>
                          <a:latin typeface="Trebuchet MS" pitchFamily="34"/>
                          <a:ea typeface="Lucida Sans Unicode" pitchFamily="2"/>
                          <a:cs typeface="Mangal" pitchFamily="2"/>
                        </a:rPr>
                      </a:br>
                      <a:r>
                        <a:rPr lang="pl-PL" sz="1600" b="0" i="0" u="none" strike="noStrike" kern="1200" dirty="0">
                          <a:solidFill>
                            <a:schemeClr val="tx1"/>
                          </a:solidFill>
                          <a:latin typeface="Trebuchet MS" pitchFamily="34"/>
                          <a:ea typeface="Lucida Sans Unicode" pitchFamily="2"/>
                          <a:cs typeface="Mangal" pitchFamily="2"/>
                        </a:rPr>
                        <a:t>i</a:t>
                      </a:r>
                      <a:br>
                        <a:rPr lang="pl-PL" sz="1600" b="0" i="0" u="none" strike="noStrike" kern="1200" dirty="0">
                          <a:solidFill>
                            <a:schemeClr val="tx1"/>
                          </a:solidFill>
                          <a:latin typeface="Trebuchet MS" pitchFamily="34"/>
                          <a:ea typeface="Lucida Sans Unicode" pitchFamily="2"/>
                          <a:cs typeface="Mangal" pitchFamily="2"/>
                        </a:rPr>
                      </a:br>
                      <a:r>
                        <a:rPr lang="pl-PL" sz="1600" b="0" i="0" u="none" strike="noStrike" kern="1200" dirty="0">
                          <a:solidFill>
                            <a:schemeClr val="tx1"/>
                          </a:solidFill>
                          <a:latin typeface="Trebuchet MS" pitchFamily="34"/>
                          <a:ea typeface="Lucida Sans Unicode" pitchFamily="2"/>
                          <a:cs typeface="Mangal" pitchFamily="2"/>
                        </a:rPr>
                        <a:t> umiejętność współpracy</a:t>
                      </a:r>
                    </a:p>
                  </a:txBody>
                  <a:tcPr anchor="ctr"/>
                </a:tc>
                <a:tc>
                  <a:txBody>
                    <a:bodyPr/>
                    <a:lstStyle/>
                    <a:p>
                      <a:pPr marL="0" marR="0" lvl="0" indent="0" algn="ctr" rtl="0" hangingPunct="0">
                        <a:lnSpc>
                          <a:spcPct val="100000"/>
                        </a:lnSpc>
                        <a:spcBef>
                          <a:spcPts val="0"/>
                        </a:spcBef>
                        <a:spcAft>
                          <a:spcPts val="0"/>
                        </a:spcAft>
                        <a:buNone/>
                        <a:tabLst/>
                      </a:pPr>
                      <a:r>
                        <a:rPr lang="pl-PL" sz="1400" b="0" i="0" u="none" strike="noStrike" kern="1200" dirty="0">
                          <a:solidFill>
                            <a:schemeClr val="tx1"/>
                          </a:solidFill>
                          <a:latin typeface="Trebuchet MS" pitchFamily="34"/>
                          <a:ea typeface="Lucida Sans Unicode" pitchFamily="2"/>
                          <a:cs typeface="Mangal" pitchFamily="2"/>
                        </a:rPr>
                        <a:t>Brak zaangażowania wszystkich członków grupy w pracę i kreatywną współpracę.</a:t>
                      </a:r>
                    </a:p>
                  </a:txBody>
                  <a:tcPr anchor="ctr"/>
                </a:tc>
                <a:tc>
                  <a:txBody>
                    <a:bodyPr/>
                    <a:lstStyle/>
                    <a:p>
                      <a:pPr marL="0" marR="0" lvl="0" indent="0" algn="ctr" rtl="0" hangingPunct="0">
                        <a:lnSpc>
                          <a:spcPct val="100000"/>
                        </a:lnSpc>
                        <a:spcBef>
                          <a:spcPts val="0"/>
                        </a:spcBef>
                        <a:spcAft>
                          <a:spcPts val="0"/>
                        </a:spcAft>
                        <a:buNone/>
                        <a:tabLst/>
                      </a:pPr>
                      <a:r>
                        <a:rPr lang="pl-PL" sz="1400" b="0" i="0" u="none" strike="noStrike" kern="1200" dirty="0">
                          <a:solidFill>
                            <a:schemeClr val="tx1"/>
                          </a:solidFill>
                          <a:latin typeface="Trebuchet MS" pitchFamily="34"/>
                          <a:ea typeface="Lucida Sans Unicode" pitchFamily="2"/>
                          <a:cs typeface="Mangal" pitchFamily="2"/>
                        </a:rPr>
                        <a:t>Dobre zaangażowanie w pracę wszystkich członków grupy. Umiejętność współpracy na zadawalającym poziomie.</a:t>
                      </a:r>
                    </a:p>
                  </a:txBody>
                  <a:tcPr anchor="ctr"/>
                </a:tc>
                <a:tc>
                  <a:txBody>
                    <a:bodyPr/>
                    <a:lstStyle/>
                    <a:p>
                      <a:pPr marL="0" marR="0" lvl="0" indent="0" algn="ctr" rtl="0" hangingPunct="0">
                        <a:lnSpc>
                          <a:spcPct val="100000"/>
                        </a:lnSpc>
                        <a:spcBef>
                          <a:spcPts val="0"/>
                        </a:spcBef>
                        <a:spcAft>
                          <a:spcPts val="0"/>
                        </a:spcAft>
                        <a:buNone/>
                        <a:tabLst/>
                      </a:pPr>
                      <a:r>
                        <a:rPr lang="pl-PL" sz="1400" b="0" i="0" u="none" strike="noStrike" kern="1200" dirty="0">
                          <a:solidFill>
                            <a:schemeClr val="tx1"/>
                          </a:solidFill>
                          <a:latin typeface="Trebuchet MS" pitchFamily="34"/>
                          <a:ea typeface="Lucida Sans Unicode" pitchFamily="2"/>
                          <a:cs typeface="Mangal" pitchFamily="2"/>
                        </a:rPr>
                        <a:t>Pełne zaangażowanie w pracę wszystkich członków grupy. Wzajemne motywowanie się do pracy. Umiejętność współpracy w grupie na wysokim poziomie.</a:t>
                      </a:r>
                    </a:p>
                  </a:txBody>
                  <a:tcPr anchor="ctr"/>
                </a:tc>
                <a:extLst>
                  <a:ext uri="{0D108BD9-81ED-4DB2-BD59-A6C34878D82A}">
                    <a16:rowId xmlns:a16="http://schemas.microsoft.com/office/drawing/2014/main" xmlns="" val="2259267264"/>
                  </a:ext>
                </a:extLst>
              </a:tr>
              <a:tr h="498664">
                <a:tc>
                  <a:txBody>
                    <a:bodyPr/>
                    <a:lstStyle/>
                    <a:p>
                      <a:pPr marL="0" marR="0" lvl="0" indent="0" algn="ctr" rtl="0" hangingPunct="0">
                        <a:lnSpc>
                          <a:spcPct val="100000"/>
                        </a:lnSpc>
                        <a:spcBef>
                          <a:spcPts val="0"/>
                        </a:spcBef>
                        <a:spcAft>
                          <a:spcPts val="0"/>
                        </a:spcAft>
                        <a:buNone/>
                        <a:tabLst/>
                      </a:pPr>
                      <a:r>
                        <a:rPr lang="pl-PL" sz="1600" b="0" i="0" u="none" strike="noStrike" kern="1200" dirty="0">
                          <a:solidFill>
                            <a:schemeClr val="tx1"/>
                          </a:solidFill>
                          <a:latin typeface="Trebuchet MS" pitchFamily="34"/>
                          <a:ea typeface="Lucida Sans Unicode" pitchFamily="2"/>
                          <a:cs typeface="Mangal" pitchFamily="2"/>
                        </a:rPr>
                        <a:t>Indywidualne zaangażowanie członków grupy</a:t>
                      </a:r>
                    </a:p>
                  </a:txBody>
                  <a:tcPr anchor="ctr"/>
                </a:tc>
                <a:tc>
                  <a:txBody>
                    <a:bodyPr/>
                    <a:lstStyle/>
                    <a:p>
                      <a:pPr marL="0" marR="0" lvl="0" indent="0" algn="ctr" rtl="0" hangingPunct="0">
                        <a:lnSpc>
                          <a:spcPct val="100000"/>
                        </a:lnSpc>
                        <a:spcBef>
                          <a:spcPts val="0"/>
                        </a:spcBef>
                        <a:spcAft>
                          <a:spcPts val="0"/>
                        </a:spcAft>
                        <a:buNone/>
                        <a:tabLst/>
                      </a:pPr>
                      <a:r>
                        <a:rPr lang="pl-PL" sz="1400" b="0" i="0" u="none" strike="noStrike" kern="1200" dirty="0">
                          <a:solidFill>
                            <a:schemeClr val="tx1"/>
                          </a:solidFill>
                          <a:latin typeface="Trebuchet MS" pitchFamily="34"/>
                          <a:ea typeface="Lucida Sans Unicode" pitchFamily="2"/>
                          <a:cs typeface="Mangal" pitchFamily="2"/>
                        </a:rPr>
                        <a:t>Małe zaangażowanie.</a:t>
                      </a:r>
                    </a:p>
                  </a:txBody>
                  <a:tcPr anchor="ctr"/>
                </a:tc>
                <a:tc>
                  <a:txBody>
                    <a:bodyPr/>
                    <a:lstStyle/>
                    <a:p>
                      <a:pPr marL="0" marR="0" lvl="0" indent="0" algn="ctr" rtl="0" hangingPunct="0">
                        <a:lnSpc>
                          <a:spcPct val="100000"/>
                        </a:lnSpc>
                        <a:spcBef>
                          <a:spcPts val="0"/>
                        </a:spcBef>
                        <a:spcAft>
                          <a:spcPts val="0"/>
                        </a:spcAft>
                        <a:buNone/>
                        <a:tabLst/>
                      </a:pPr>
                      <a:r>
                        <a:rPr lang="pl-PL" sz="1400" b="0" i="0" u="none" strike="noStrike" kern="1200" dirty="0">
                          <a:solidFill>
                            <a:schemeClr val="tx1"/>
                          </a:solidFill>
                          <a:latin typeface="Trebuchet MS" pitchFamily="34"/>
                          <a:ea typeface="Lucida Sans Unicode" pitchFamily="2"/>
                          <a:cs typeface="Mangal" pitchFamily="2"/>
                        </a:rPr>
                        <a:t>Zaangażowanie na zadawalającym poziomie.</a:t>
                      </a:r>
                    </a:p>
                  </a:txBody>
                  <a:tcPr anchor="ctr"/>
                </a:tc>
                <a:tc>
                  <a:txBody>
                    <a:bodyPr/>
                    <a:lstStyle/>
                    <a:p>
                      <a:pPr marL="0" marR="0" lvl="0" indent="0" algn="ctr" rtl="0" hangingPunct="0">
                        <a:lnSpc>
                          <a:spcPct val="100000"/>
                        </a:lnSpc>
                        <a:spcBef>
                          <a:spcPts val="0"/>
                        </a:spcBef>
                        <a:spcAft>
                          <a:spcPts val="0"/>
                        </a:spcAft>
                        <a:buNone/>
                        <a:tabLst/>
                      </a:pPr>
                      <a:r>
                        <a:rPr lang="pl-PL" sz="1400" b="0" i="0" u="none" strike="noStrike" kern="1200" dirty="0">
                          <a:solidFill>
                            <a:schemeClr val="tx1"/>
                          </a:solidFill>
                          <a:latin typeface="Trebuchet MS" pitchFamily="34"/>
                          <a:ea typeface="Lucida Sans Unicode" pitchFamily="2"/>
                          <a:cs typeface="Mangal" pitchFamily="2"/>
                        </a:rPr>
                        <a:t>Bardzo dobre zaangażowanie.</a:t>
                      </a:r>
                    </a:p>
                  </a:txBody>
                  <a:tcPr anchor="ctr"/>
                </a:tc>
                <a:extLst>
                  <a:ext uri="{0D108BD9-81ED-4DB2-BD59-A6C34878D82A}">
                    <a16:rowId xmlns:a16="http://schemas.microsoft.com/office/drawing/2014/main" xmlns="" val="1951869754"/>
                  </a:ext>
                </a:extLst>
              </a:tr>
              <a:tr h="742760">
                <a:tc>
                  <a:txBody>
                    <a:bodyPr/>
                    <a:lstStyle/>
                    <a:p>
                      <a:pPr marL="0" marR="0" lvl="0" indent="0" algn="ctr" rtl="0" hangingPunct="0">
                        <a:lnSpc>
                          <a:spcPct val="100000"/>
                        </a:lnSpc>
                        <a:spcBef>
                          <a:spcPts val="0"/>
                        </a:spcBef>
                        <a:spcAft>
                          <a:spcPts val="0"/>
                        </a:spcAft>
                        <a:buNone/>
                        <a:tabLst/>
                      </a:pPr>
                      <a:r>
                        <a:rPr lang="pl-PL" sz="1600" b="0" i="0" u="none" strike="noStrike" kern="1200" dirty="0">
                          <a:solidFill>
                            <a:schemeClr val="tx1"/>
                          </a:solidFill>
                          <a:latin typeface="Trebuchet MS" pitchFamily="34"/>
                          <a:ea typeface="Lucida Sans Unicode" pitchFamily="2"/>
                          <a:cs typeface="Mangal" pitchFamily="2"/>
                        </a:rPr>
                        <a:t>Pytania po prezentacji</a:t>
                      </a:r>
                    </a:p>
                  </a:txBody>
                  <a:tcPr anchor="ctr"/>
                </a:tc>
                <a:tc>
                  <a:txBody>
                    <a:bodyPr/>
                    <a:lstStyle/>
                    <a:p>
                      <a:pPr marL="0" marR="0" lvl="0" indent="0" algn="ctr" rtl="0" hangingPunct="0">
                        <a:lnSpc>
                          <a:spcPct val="100000"/>
                        </a:lnSpc>
                        <a:spcBef>
                          <a:spcPts val="0"/>
                        </a:spcBef>
                        <a:spcAft>
                          <a:spcPts val="0"/>
                        </a:spcAft>
                        <a:buNone/>
                        <a:tabLst/>
                      </a:pPr>
                      <a:r>
                        <a:rPr lang="pl-PL" sz="1400" b="0" i="0" u="none" strike="noStrike" kern="1200" dirty="0">
                          <a:solidFill>
                            <a:schemeClr val="tx1"/>
                          </a:solidFill>
                          <a:latin typeface="Trebuchet MS" pitchFamily="34"/>
                          <a:ea typeface="Lucida Sans Unicode" pitchFamily="2"/>
                          <a:cs typeface="Mangal" pitchFamily="2"/>
                        </a:rPr>
                        <a:t>Mała aktywność w odpowiadaniu na pytania.</a:t>
                      </a:r>
                    </a:p>
                  </a:txBody>
                  <a:tcPr anchor="ctr"/>
                </a:tc>
                <a:tc>
                  <a:txBody>
                    <a:bodyPr/>
                    <a:lstStyle/>
                    <a:p>
                      <a:pPr marL="0" marR="0" lvl="0" indent="0" algn="ctr" rtl="0" hangingPunct="0">
                        <a:lnSpc>
                          <a:spcPct val="100000"/>
                        </a:lnSpc>
                        <a:spcBef>
                          <a:spcPts val="0"/>
                        </a:spcBef>
                        <a:spcAft>
                          <a:spcPts val="0"/>
                        </a:spcAft>
                        <a:buNone/>
                        <a:tabLst/>
                      </a:pPr>
                      <a:r>
                        <a:rPr lang="pl-PL" sz="1400" b="0" i="0" u="none" strike="noStrike" kern="1200" dirty="0">
                          <a:solidFill>
                            <a:schemeClr val="tx1"/>
                          </a:solidFill>
                          <a:latin typeface="Trebuchet MS" pitchFamily="34"/>
                          <a:ea typeface="Lucida Sans Unicode" pitchFamily="2"/>
                          <a:cs typeface="Mangal" pitchFamily="2"/>
                        </a:rPr>
                        <a:t>Zadawalające odpowiedzi na pytania.</a:t>
                      </a:r>
                    </a:p>
                  </a:txBody>
                  <a:tcPr anchor="ctr"/>
                </a:tc>
                <a:tc>
                  <a:txBody>
                    <a:bodyPr/>
                    <a:lstStyle/>
                    <a:p>
                      <a:pPr marL="0" marR="0" lvl="0" indent="0" algn="ctr" rtl="0" hangingPunct="0">
                        <a:lnSpc>
                          <a:spcPct val="100000"/>
                        </a:lnSpc>
                        <a:spcBef>
                          <a:spcPts val="0"/>
                        </a:spcBef>
                        <a:spcAft>
                          <a:spcPts val="0"/>
                        </a:spcAft>
                        <a:buNone/>
                        <a:tabLst/>
                      </a:pPr>
                      <a:r>
                        <a:rPr lang="pl-PL" sz="1400" b="0" i="0" u="none" strike="noStrike" kern="1200" dirty="0">
                          <a:solidFill>
                            <a:schemeClr val="tx1"/>
                          </a:solidFill>
                          <a:latin typeface="Trebuchet MS" pitchFamily="34"/>
                          <a:ea typeface="Lucida Sans Unicode" pitchFamily="2"/>
                          <a:cs typeface="Mangal" pitchFamily="2"/>
                        </a:rPr>
                        <a:t>Pełne, satysfakcjonujące, poszerzone odpowiedzi na pytania.</a:t>
                      </a:r>
                    </a:p>
                  </a:txBody>
                  <a:tcPr anchor="ctr"/>
                </a:tc>
                <a:extLst>
                  <a:ext uri="{0D108BD9-81ED-4DB2-BD59-A6C34878D82A}">
                    <a16:rowId xmlns:a16="http://schemas.microsoft.com/office/drawing/2014/main" xmlns="" val="1676079968"/>
                  </a:ext>
                </a:extLst>
              </a:tr>
            </a:tbl>
          </a:graphicData>
        </a:graphic>
      </p:graphicFrame>
    </p:spTree>
    <p:extLst>
      <p:ext uri="{BB962C8B-B14F-4D97-AF65-F5344CB8AC3E}">
        <p14:creationId xmlns:p14="http://schemas.microsoft.com/office/powerpoint/2010/main" val="35085321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EWALUACJA</a:t>
            </a:r>
          </a:p>
        </p:txBody>
      </p:sp>
      <p:graphicFrame>
        <p:nvGraphicFramePr>
          <p:cNvPr id="5" name="Symbol zastępczy zawartości 3">
            <a:extLst>
              <a:ext uri="{FF2B5EF4-FFF2-40B4-BE49-F238E27FC236}">
                <a16:creationId xmlns:a16="http://schemas.microsoft.com/office/drawing/2014/main" xmlns="" id="{05C7DBC9-F798-4E2B-8D27-5776288BD9C7}"/>
              </a:ext>
            </a:extLst>
          </p:cNvPr>
          <p:cNvGraphicFramePr>
            <a:graphicFrameLocks/>
          </p:cNvGraphicFramePr>
          <p:nvPr>
            <p:extLst>
              <p:ext uri="{D42A27DB-BD31-4B8C-83A1-F6EECF244321}">
                <p14:modId xmlns:p14="http://schemas.microsoft.com/office/powerpoint/2010/main" val="434627465"/>
              </p:ext>
            </p:extLst>
          </p:nvPr>
        </p:nvGraphicFramePr>
        <p:xfrm>
          <a:off x="2020090" y="2728862"/>
          <a:ext cx="8947150" cy="3114040"/>
        </p:xfrm>
        <a:graphic>
          <a:graphicData uri="http://schemas.openxmlformats.org/drawingml/2006/table">
            <a:tbl>
              <a:tblPr firstRow="1" bandRow="1">
                <a:tableStyleId>{5C22544A-7EE6-4342-B048-85BDC9FD1C3A}</a:tableStyleId>
              </a:tblPr>
              <a:tblGrid>
                <a:gridCol w="4473575">
                  <a:extLst>
                    <a:ext uri="{9D8B030D-6E8A-4147-A177-3AD203B41FA5}">
                      <a16:colId xmlns:a16="http://schemas.microsoft.com/office/drawing/2014/main" xmlns="" val="1676626479"/>
                    </a:ext>
                  </a:extLst>
                </a:gridCol>
                <a:gridCol w="4473575">
                  <a:extLst>
                    <a:ext uri="{9D8B030D-6E8A-4147-A177-3AD203B41FA5}">
                      <a16:colId xmlns:a16="http://schemas.microsoft.com/office/drawing/2014/main" xmlns="" val="3023211500"/>
                    </a:ext>
                  </a:extLst>
                </a:gridCol>
              </a:tblGrid>
              <a:tr h="370840">
                <a:tc>
                  <a:txBody>
                    <a:bodyPr/>
                    <a:lstStyle/>
                    <a:p>
                      <a:pPr algn="ctr"/>
                      <a:r>
                        <a:rPr lang="pl-PL" dirty="0">
                          <a:latin typeface="+mj-lt"/>
                        </a:rPr>
                        <a:t>PUNKTY</a:t>
                      </a:r>
                    </a:p>
                  </a:txBody>
                  <a:tcPr/>
                </a:tc>
                <a:tc>
                  <a:txBody>
                    <a:bodyPr/>
                    <a:lstStyle/>
                    <a:p>
                      <a:pPr algn="ctr"/>
                      <a:r>
                        <a:rPr lang="pl-PL" dirty="0">
                          <a:latin typeface="+mj-lt"/>
                        </a:rPr>
                        <a:t>OCENA</a:t>
                      </a:r>
                    </a:p>
                  </a:txBody>
                  <a:tcPr/>
                </a:tc>
                <a:extLst>
                  <a:ext uri="{0D108BD9-81ED-4DB2-BD59-A6C34878D82A}">
                    <a16:rowId xmlns:a16="http://schemas.microsoft.com/office/drawing/2014/main" xmlns="" val="124266682"/>
                  </a:ext>
                </a:extLst>
              </a:tr>
              <a:tr h="370840">
                <a:tc>
                  <a:txBody>
                    <a:bodyPr/>
                    <a:lstStyle/>
                    <a:p>
                      <a:pPr algn="ctr"/>
                      <a:r>
                        <a:rPr lang="pl-PL" sz="2400" dirty="0">
                          <a:latin typeface="+mj-lt"/>
                        </a:rPr>
                        <a:t>&lt;6</a:t>
                      </a:r>
                    </a:p>
                  </a:txBody>
                  <a:tcPr/>
                </a:tc>
                <a:tc>
                  <a:txBody>
                    <a:bodyPr/>
                    <a:lstStyle/>
                    <a:p>
                      <a:pPr algn="ctr"/>
                      <a:r>
                        <a:rPr lang="pl-PL" sz="2400" dirty="0">
                          <a:latin typeface="+mj-lt"/>
                        </a:rPr>
                        <a:t>niedostateczna</a:t>
                      </a:r>
                    </a:p>
                  </a:txBody>
                  <a:tcPr/>
                </a:tc>
                <a:extLst>
                  <a:ext uri="{0D108BD9-81ED-4DB2-BD59-A6C34878D82A}">
                    <a16:rowId xmlns:a16="http://schemas.microsoft.com/office/drawing/2014/main" xmlns="" val="1969198261"/>
                  </a:ext>
                </a:extLst>
              </a:tr>
              <a:tr h="370840">
                <a:tc>
                  <a:txBody>
                    <a:bodyPr/>
                    <a:lstStyle/>
                    <a:p>
                      <a:pPr algn="ctr"/>
                      <a:r>
                        <a:rPr lang="pl-PL" sz="2400" dirty="0">
                          <a:latin typeface="+mj-lt"/>
                        </a:rPr>
                        <a:t>6-8</a:t>
                      </a:r>
                    </a:p>
                  </a:txBody>
                  <a:tcPr/>
                </a:tc>
                <a:tc>
                  <a:txBody>
                    <a:bodyPr/>
                    <a:lstStyle/>
                    <a:p>
                      <a:pPr algn="ctr"/>
                      <a:r>
                        <a:rPr lang="pl-PL" sz="2400" dirty="0">
                          <a:latin typeface="+mj-lt"/>
                        </a:rPr>
                        <a:t>dopuszczająca</a:t>
                      </a:r>
                    </a:p>
                  </a:txBody>
                  <a:tcPr/>
                </a:tc>
                <a:extLst>
                  <a:ext uri="{0D108BD9-81ED-4DB2-BD59-A6C34878D82A}">
                    <a16:rowId xmlns:a16="http://schemas.microsoft.com/office/drawing/2014/main" xmlns="" val="3824985485"/>
                  </a:ext>
                </a:extLst>
              </a:tr>
              <a:tr h="370840">
                <a:tc>
                  <a:txBody>
                    <a:bodyPr/>
                    <a:lstStyle/>
                    <a:p>
                      <a:pPr algn="ctr"/>
                      <a:r>
                        <a:rPr lang="pl-PL" sz="2400" dirty="0">
                          <a:latin typeface="+mj-lt"/>
                        </a:rPr>
                        <a:t>9-10</a:t>
                      </a:r>
                    </a:p>
                  </a:txBody>
                  <a:tcPr/>
                </a:tc>
                <a:tc>
                  <a:txBody>
                    <a:bodyPr/>
                    <a:lstStyle/>
                    <a:p>
                      <a:pPr algn="ctr"/>
                      <a:r>
                        <a:rPr lang="pl-PL" sz="2400" dirty="0">
                          <a:latin typeface="+mj-lt"/>
                        </a:rPr>
                        <a:t>dostateczna</a:t>
                      </a:r>
                    </a:p>
                  </a:txBody>
                  <a:tcPr/>
                </a:tc>
                <a:extLst>
                  <a:ext uri="{0D108BD9-81ED-4DB2-BD59-A6C34878D82A}">
                    <a16:rowId xmlns:a16="http://schemas.microsoft.com/office/drawing/2014/main" xmlns="" val="1708361299"/>
                  </a:ext>
                </a:extLst>
              </a:tr>
              <a:tr h="370840">
                <a:tc>
                  <a:txBody>
                    <a:bodyPr/>
                    <a:lstStyle/>
                    <a:p>
                      <a:pPr algn="ctr"/>
                      <a:r>
                        <a:rPr lang="pl-PL" sz="2400" dirty="0">
                          <a:latin typeface="+mj-lt"/>
                        </a:rPr>
                        <a:t>11-12</a:t>
                      </a:r>
                    </a:p>
                  </a:txBody>
                  <a:tcPr/>
                </a:tc>
                <a:tc>
                  <a:txBody>
                    <a:bodyPr/>
                    <a:lstStyle/>
                    <a:p>
                      <a:pPr algn="ctr"/>
                      <a:r>
                        <a:rPr lang="pl-PL" sz="2400" dirty="0">
                          <a:latin typeface="+mj-lt"/>
                        </a:rPr>
                        <a:t>dobra</a:t>
                      </a:r>
                    </a:p>
                  </a:txBody>
                  <a:tcPr/>
                </a:tc>
                <a:extLst>
                  <a:ext uri="{0D108BD9-81ED-4DB2-BD59-A6C34878D82A}">
                    <a16:rowId xmlns:a16="http://schemas.microsoft.com/office/drawing/2014/main" xmlns="" val="4021470042"/>
                  </a:ext>
                </a:extLst>
              </a:tr>
              <a:tr h="370840">
                <a:tc>
                  <a:txBody>
                    <a:bodyPr/>
                    <a:lstStyle/>
                    <a:p>
                      <a:pPr algn="ctr"/>
                      <a:r>
                        <a:rPr lang="pl-PL" sz="2400" dirty="0">
                          <a:latin typeface="+mj-lt"/>
                        </a:rPr>
                        <a:t>13-14</a:t>
                      </a:r>
                    </a:p>
                  </a:txBody>
                  <a:tcPr/>
                </a:tc>
                <a:tc>
                  <a:txBody>
                    <a:bodyPr/>
                    <a:lstStyle/>
                    <a:p>
                      <a:pPr algn="ctr"/>
                      <a:r>
                        <a:rPr lang="pl-PL" sz="2400" dirty="0">
                          <a:latin typeface="+mj-lt"/>
                        </a:rPr>
                        <a:t>bardzo dobra</a:t>
                      </a:r>
                    </a:p>
                  </a:txBody>
                  <a:tcPr/>
                </a:tc>
                <a:extLst>
                  <a:ext uri="{0D108BD9-81ED-4DB2-BD59-A6C34878D82A}">
                    <a16:rowId xmlns:a16="http://schemas.microsoft.com/office/drawing/2014/main" xmlns="" val="819818010"/>
                  </a:ext>
                </a:extLst>
              </a:tr>
              <a:tr h="370840">
                <a:tc>
                  <a:txBody>
                    <a:bodyPr/>
                    <a:lstStyle/>
                    <a:p>
                      <a:pPr algn="ctr"/>
                      <a:r>
                        <a:rPr lang="pl-PL" sz="2400" dirty="0">
                          <a:latin typeface="+mj-lt"/>
                        </a:rPr>
                        <a:t>15</a:t>
                      </a:r>
                    </a:p>
                  </a:txBody>
                  <a:tcPr/>
                </a:tc>
                <a:tc>
                  <a:txBody>
                    <a:bodyPr/>
                    <a:lstStyle/>
                    <a:p>
                      <a:pPr algn="ctr"/>
                      <a:r>
                        <a:rPr lang="pl-PL" sz="2400" dirty="0">
                          <a:latin typeface="+mj-lt"/>
                        </a:rPr>
                        <a:t>celująca</a:t>
                      </a:r>
                    </a:p>
                  </a:txBody>
                  <a:tcPr/>
                </a:tc>
                <a:extLst>
                  <a:ext uri="{0D108BD9-81ED-4DB2-BD59-A6C34878D82A}">
                    <a16:rowId xmlns:a16="http://schemas.microsoft.com/office/drawing/2014/main" xmlns="" val="1168877750"/>
                  </a:ext>
                </a:extLst>
              </a:tr>
            </a:tbl>
          </a:graphicData>
        </a:graphic>
      </p:graphicFrame>
    </p:spTree>
    <p:extLst>
      <p:ext uri="{BB962C8B-B14F-4D97-AF65-F5344CB8AC3E}">
        <p14:creationId xmlns:p14="http://schemas.microsoft.com/office/powerpoint/2010/main" val="33743047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KONKLUZJA</a:t>
            </a:r>
          </a:p>
        </p:txBody>
      </p:sp>
      <p:sp>
        <p:nvSpPr>
          <p:cNvPr id="3" name="Symbol zastępczy zawartości 2"/>
          <p:cNvSpPr>
            <a:spLocks noGrp="1"/>
          </p:cNvSpPr>
          <p:nvPr>
            <p:ph idx="1"/>
          </p:nvPr>
        </p:nvSpPr>
        <p:spPr/>
        <p:txBody>
          <a:bodyPr anchor="t">
            <a:normAutofit/>
          </a:bodyPr>
          <a:lstStyle/>
          <a:p>
            <a:pPr lvl="0"/>
            <a:r>
              <a:rPr lang="pl-PL" dirty="0"/>
              <a:t>Podczas prac manualnych mogliście wykazać się swoimi zdolnościami manualnymi i je doskonalić.</a:t>
            </a:r>
          </a:p>
          <a:p>
            <a:pPr lvl="0"/>
            <a:r>
              <a:rPr lang="pl-PL" dirty="0"/>
              <a:t>Prezentowanie plakatu/ </a:t>
            </a:r>
            <a:r>
              <a:rPr lang="pl-PL" dirty="0" err="1"/>
              <a:t>lapbooka</a:t>
            </a:r>
            <a:r>
              <a:rPr lang="pl-PL" dirty="0"/>
              <a:t> i afisza szkolnego przedstawienia przygotuje Was do ciekawego sposobu omawiania różnego rodzaju tematów.</a:t>
            </a:r>
          </a:p>
          <a:p>
            <a:pPr lvl="0"/>
            <a:r>
              <a:rPr lang="pl-PL" dirty="0"/>
              <a:t>Szukając informacji na temat historii sztuk teatralnych na pewno zdobyliście dodatkową wiedzę.</a:t>
            </a:r>
          </a:p>
          <a:p>
            <a:pPr lvl="0"/>
            <a:r>
              <a:rPr lang="pl-PL" dirty="0"/>
              <a:t>Zadania w tym projekcie nauczyły Was dostrzegać różnice pomiędzy dawnymi epokami, a teraźniejszością. </a:t>
            </a:r>
          </a:p>
        </p:txBody>
      </p:sp>
    </p:spTree>
    <p:extLst>
      <p:ext uri="{BB962C8B-B14F-4D97-AF65-F5344CB8AC3E}">
        <p14:creationId xmlns:p14="http://schemas.microsoft.com/office/powerpoint/2010/main" val="33533095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KONKLUZJA</a:t>
            </a:r>
          </a:p>
        </p:txBody>
      </p:sp>
      <p:sp>
        <p:nvSpPr>
          <p:cNvPr id="3" name="Symbol zastępczy zawartości 2"/>
          <p:cNvSpPr>
            <a:spLocks noGrp="1"/>
          </p:cNvSpPr>
          <p:nvPr>
            <p:ph idx="1"/>
          </p:nvPr>
        </p:nvSpPr>
        <p:spPr/>
        <p:txBody>
          <a:bodyPr anchor="t">
            <a:normAutofit/>
          </a:bodyPr>
          <a:lstStyle/>
          <a:p>
            <a:pPr lvl="0"/>
            <a:r>
              <a:rPr lang="pl-PL" dirty="0"/>
              <a:t>Praca w grupie zawsze jest wyzwaniem, dzięki niej poćwiczyliście podział obowiązków oraz odpowiedzialność za poszczególne etapy realizacji zadań. </a:t>
            </a:r>
          </a:p>
          <a:p>
            <a:pPr lvl="0"/>
            <a:r>
              <a:rPr lang="pl-PL" dirty="0"/>
              <a:t>Wystąpienia przed jakąkolwiek grupą ludzi niestety nie są łatwe, ale to ćwiczenie pomogło Wam zdobyć więcej doświadczenia i pewności siebie.</a:t>
            </a:r>
          </a:p>
          <a:p>
            <a:pPr lvl="0"/>
            <a:r>
              <a:rPr lang="pl-PL" dirty="0"/>
              <a:t>Praca wykorzystująca źródła internetowe na pewno zaowocuje w przyszłości. To zadanie pomogło Wam sprawnie i szybko pozyskiwać wskazane informacje.</a:t>
            </a:r>
          </a:p>
          <a:p>
            <a:pPr marL="0" indent="0">
              <a:buNone/>
            </a:pPr>
            <a:endParaRPr lang="pl-PL" dirty="0"/>
          </a:p>
        </p:txBody>
      </p:sp>
    </p:spTree>
    <p:extLst>
      <p:ext uri="{BB962C8B-B14F-4D97-AF65-F5344CB8AC3E}">
        <p14:creationId xmlns:p14="http://schemas.microsoft.com/office/powerpoint/2010/main" val="1652856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PORADNIK DLA NAUCZYCIELA</a:t>
            </a:r>
          </a:p>
        </p:txBody>
      </p:sp>
      <p:sp>
        <p:nvSpPr>
          <p:cNvPr id="3" name="Symbol zastępczy zawartości 2"/>
          <p:cNvSpPr>
            <a:spLocks noGrp="1"/>
          </p:cNvSpPr>
          <p:nvPr>
            <p:ph idx="1"/>
          </p:nvPr>
        </p:nvSpPr>
        <p:spPr/>
        <p:txBody>
          <a:bodyPr anchor="t">
            <a:normAutofit/>
          </a:bodyPr>
          <a:lstStyle/>
          <a:p>
            <a:pPr lvl="0"/>
            <a:r>
              <a:rPr lang="pl-PL" dirty="0"/>
              <a:t>Podzielenie klasy na grupy powinno uwzględniać indywidualne predyspozycje każdego ucznia. Nauczyciel powinien wziąć udział w tej czynności, aby żadna z grup nie była słabsza.</a:t>
            </a:r>
          </a:p>
          <a:p>
            <a:pPr lvl="0"/>
            <a:r>
              <a:rPr lang="pl-PL" dirty="0"/>
              <a:t>Podczas pracy dzieci Nauczyciel powinien być wsparciem oraz powinien tak je naprowadzać, aby zadania były realizowane prawidłowo.</a:t>
            </a:r>
          </a:p>
          <a:p>
            <a:pPr lvl="0"/>
            <a:r>
              <a:rPr lang="pl-PL" dirty="0"/>
              <a:t>Uczniowie powinni czuć, że Nauczyciel jest osobą zachęcającą uczniów do wspólnej, konstruktywnej pracy i zabawy nad projektem.</a:t>
            </a:r>
          </a:p>
        </p:txBody>
      </p:sp>
    </p:spTree>
    <p:extLst>
      <p:ext uri="{BB962C8B-B14F-4D97-AF65-F5344CB8AC3E}">
        <p14:creationId xmlns:p14="http://schemas.microsoft.com/office/powerpoint/2010/main" val="1502298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WPROWADZENIE</a:t>
            </a:r>
          </a:p>
        </p:txBody>
      </p:sp>
      <p:sp>
        <p:nvSpPr>
          <p:cNvPr id="3" name="Symbol zastępczy zawartości 2"/>
          <p:cNvSpPr>
            <a:spLocks noGrp="1"/>
          </p:cNvSpPr>
          <p:nvPr>
            <p:ph idx="1"/>
          </p:nvPr>
        </p:nvSpPr>
        <p:spPr/>
        <p:txBody>
          <a:bodyPr anchor="t"/>
          <a:lstStyle/>
          <a:p>
            <a:pPr marL="0" indent="0">
              <a:buNone/>
            </a:pPr>
            <a:r>
              <a:rPr lang="pl-PL" dirty="0"/>
              <a:t>Witajcie!</a:t>
            </a:r>
          </a:p>
          <a:p>
            <a:pPr marL="0" indent="0">
              <a:buNone/>
            </a:pPr>
            <a:r>
              <a:rPr lang="pl-PL" dirty="0"/>
              <a:t>Podczas pracy nad tym Web Questem skupimy się na sztuce, a dokładnie na jednej z jej dziedzin -teatrze. </a:t>
            </a:r>
          </a:p>
          <a:p>
            <a:pPr marL="0" indent="0">
              <a:buNone/>
            </a:pPr>
            <a:r>
              <a:rPr lang="pl-PL" dirty="0"/>
              <a:t>Czy zwróciliście uwagę jak na przestrzeni lat zmienił się teatr? Czy zdajecie sobie sprawę, że filmy wywodzą się właśnie od sztuk teatralnych? Co by było, gdyby ta gałąź artystyczna się nie rozwinęła? Co oglądalibyśmy w teatrze, kinie, telewizji </a:t>
            </a:r>
            <a:r>
              <a:rPr lang="pl-PL" dirty="0">
                <a:sym typeface="Wingdings" panose="05000000000000000000" pitchFamily="2" charset="2"/>
              </a:rPr>
              <a:t>?</a:t>
            </a:r>
            <a:endParaRPr lang="pl-PL" dirty="0"/>
          </a:p>
        </p:txBody>
      </p:sp>
      <p:pic>
        <p:nvPicPr>
          <p:cNvPr id="1026" name="Picture 2" descr="Znalezione obrazy dla zapytania teat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56699" y="4797814"/>
            <a:ext cx="2418129" cy="1855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71131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1715293" y="2722036"/>
            <a:ext cx="8761413" cy="706964"/>
          </a:xfrm>
        </p:spPr>
        <p:txBody>
          <a:bodyPr/>
          <a:lstStyle/>
          <a:p>
            <a:r>
              <a:rPr lang="pl-PL" dirty="0">
                <a:solidFill>
                  <a:schemeClr val="accent1">
                    <a:lumMod val="75000"/>
                  </a:schemeClr>
                </a:solidFill>
              </a:rPr>
              <a:t>PORADNIK DLA NAUCZYCIELA</a:t>
            </a:r>
          </a:p>
        </p:txBody>
      </p:sp>
      <p:sp>
        <p:nvSpPr>
          <p:cNvPr id="3" name="Symbol zastępczy zawartości 2"/>
          <p:cNvSpPr>
            <a:spLocks noGrp="1"/>
          </p:cNvSpPr>
          <p:nvPr>
            <p:ph idx="1"/>
          </p:nvPr>
        </p:nvSpPr>
        <p:spPr>
          <a:xfrm>
            <a:off x="1450352" y="3566172"/>
            <a:ext cx="8825659" cy="2255579"/>
          </a:xfrm>
        </p:spPr>
        <p:txBody>
          <a:bodyPr anchor="t">
            <a:normAutofit/>
          </a:bodyPr>
          <a:lstStyle/>
          <a:p>
            <a:pPr lvl="0"/>
            <a:r>
              <a:rPr lang="pl-PL" dirty="0"/>
              <a:t>Nauczyciel może wskazać jako zadanie domowe niektóre etapy realizacji projektu. Wszystkie te etapy powinny być dokładnie omówione i zaplanowane.</a:t>
            </a:r>
          </a:p>
          <a:p>
            <a:pPr lvl="0"/>
            <a:r>
              <a:rPr lang="pl-PL" dirty="0"/>
              <a:t>Projekt powinien być zrealizowany od 1-3 tygodni, łącznie z prezentacją wybranego zagadnienia. Nauczyciel na podstawie predyspozycji danej klasy jest w stanie ocenić czas w, którym uczniowie są w stanie zrealizować wybrane zadania.</a:t>
            </a:r>
          </a:p>
        </p:txBody>
      </p:sp>
      <p:pic>
        <p:nvPicPr>
          <p:cNvPr id="5" name="Obraz 4">
            <a:extLst>
              <a:ext uri="{FF2B5EF4-FFF2-40B4-BE49-F238E27FC236}">
                <a16:creationId xmlns:a16="http://schemas.microsoft.com/office/drawing/2014/main" xmlns="" id="{6E2621A7-7ABA-49FB-BE8E-2C4AEA9E6C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2502976"/>
          </a:xfrm>
          <a:prstGeom prst="rect">
            <a:avLst/>
          </a:prstGeom>
        </p:spPr>
      </p:pic>
      <p:pic>
        <p:nvPicPr>
          <p:cNvPr id="6" name="Obraz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4461" y="6300788"/>
            <a:ext cx="174307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5094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WPROWADZENIE</a:t>
            </a:r>
          </a:p>
        </p:txBody>
      </p:sp>
      <p:sp>
        <p:nvSpPr>
          <p:cNvPr id="3" name="Symbol zastępczy zawartości 2"/>
          <p:cNvSpPr>
            <a:spLocks noGrp="1"/>
          </p:cNvSpPr>
          <p:nvPr>
            <p:ph idx="1"/>
          </p:nvPr>
        </p:nvSpPr>
        <p:spPr/>
        <p:txBody>
          <a:bodyPr anchor="t"/>
          <a:lstStyle/>
          <a:p>
            <a:pPr marL="0" indent="0">
              <a:buNone/>
            </a:pPr>
            <a:r>
              <a:rPr lang="pl-PL" dirty="0"/>
              <a:t>Zastanówcie się jaki wpływ na nasze emocje ma oglądanie przedstawień teatralnych na żywo. Czy jest duża różnica pomiędzy takim odbiorem sztuki,  w porównaniu do oglądania w telewizji? </a:t>
            </a:r>
          </a:p>
          <a:p>
            <a:pPr marL="0" indent="0">
              <a:buNone/>
            </a:pPr>
            <a:r>
              <a:rPr lang="pl-PL" dirty="0"/>
              <a:t>Skupmy się na historii teatru, zwróćmy uwagę na zmianę samego wyglądu teatru, scenografii, kostiumów oraz  przedstawianego repertuaru na przestrzeni lat.</a:t>
            </a:r>
          </a:p>
          <a:p>
            <a:pPr marL="0" indent="0">
              <a:buNone/>
            </a:pPr>
            <a:endParaRPr lang="pl-PL" dirty="0"/>
          </a:p>
        </p:txBody>
      </p:sp>
      <p:pic>
        <p:nvPicPr>
          <p:cNvPr id="2050" name="Picture 2" descr="Znalezione obrazy dla zapytania teat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8954" y="4311650"/>
            <a:ext cx="4830152" cy="21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2333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ZADANIE</a:t>
            </a:r>
          </a:p>
        </p:txBody>
      </p:sp>
      <p:sp>
        <p:nvSpPr>
          <p:cNvPr id="3" name="Symbol zastępczy zawartości 2"/>
          <p:cNvSpPr>
            <a:spLocks noGrp="1"/>
          </p:cNvSpPr>
          <p:nvPr>
            <p:ph idx="1"/>
          </p:nvPr>
        </p:nvSpPr>
        <p:spPr/>
        <p:txBody>
          <a:bodyPr anchor="t">
            <a:noAutofit/>
          </a:bodyPr>
          <a:lstStyle/>
          <a:p>
            <a:pPr marL="0" indent="0">
              <a:buNone/>
            </a:pPr>
            <a:r>
              <a:rPr lang="pl-PL" dirty="0"/>
              <a:t>W trakcie realizacji Web Questu zostaniecie podzieleni na dwie grupy. Zadaniem każdej z grup będzie przygotowanie </a:t>
            </a:r>
            <a:r>
              <a:rPr lang="pl-PL" b="1" dirty="0"/>
              <a:t>plakatu</a:t>
            </a:r>
            <a:r>
              <a:rPr lang="pl-PL" dirty="0"/>
              <a:t>( lub </a:t>
            </a:r>
            <a:r>
              <a:rPr lang="pl-PL" dirty="0" err="1"/>
              <a:t>lapbooka</a:t>
            </a:r>
            <a:r>
              <a:rPr lang="pl-PL" dirty="0"/>
              <a:t>), który według Was najlepiej zilustruje historię i rozwój teatru. </a:t>
            </a:r>
          </a:p>
          <a:p>
            <a:pPr marL="0" indent="0">
              <a:buNone/>
            </a:pPr>
            <a:r>
              <a:rPr lang="pl-PL" dirty="0"/>
              <a:t>Dodatkowym zadaniem będzie przygotowanie </a:t>
            </a:r>
            <a:r>
              <a:rPr lang="pl-PL" b="1" dirty="0"/>
              <a:t>rekwizytów i afisza teatralnego</a:t>
            </a:r>
            <a:r>
              <a:rPr lang="pl-PL" dirty="0"/>
              <a:t> na najbliższe przedstawienie w Waszej szkole.</a:t>
            </a:r>
          </a:p>
        </p:txBody>
      </p:sp>
    </p:spTree>
    <p:extLst>
      <p:ext uri="{BB962C8B-B14F-4D97-AF65-F5344CB8AC3E}">
        <p14:creationId xmlns:p14="http://schemas.microsoft.com/office/powerpoint/2010/main" val="198320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ZADANIE</a:t>
            </a:r>
          </a:p>
        </p:txBody>
      </p:sp>
      <p:sp>
        <p:nvSpPr>
          <p:cNvPr id="3" name="Symbol zastępczy zawartości 2"/>
          <p:cNvSpPr>
            <a:spLocks noGrp="1"/>
          </p:cNvSpPr>
          <p:nvPr>
            <p:ph idx="1"/>
          </p:nvPr>
        </p:nvSpPr>
        <p:spPr/>
        <p:txBody>
          <a:bodyPr anchor="t">
            <a:noAutofit/>
          </a:bodyPr>
          <a:lstStyle/>
          <a:p>
            <a:pPr marL="0" indent="0">
              <a:buNone/>
            </a:pPr>
            <a:r>
              <a:rPr lang="pl-PL" b="1" dirty="0"/>
              <a:t>„Plakat”</a:t>
            </a:r>
            <a:r>
              <a:rPr lang="pl-PL" dirty="0"/>
              <a:t> powinien składać się z poniższych  etapów:</a:t>
            </a:r>
          </a:p>
          <a:p>
            <a:r>
              <a:rPr lang="pl-PL" dirty="0"/>
              <a:t>Rozpisanie i przeanalizowanie dziejów teatru w różnych epokach ,</a:t>
            </a:r>
          </a:p>
          <a:p>
            <a:r>
              <a:rPr lang="pl-PL" dirty="0"/>
              <a:t>Wybranie jednej z nich i przedstawienie cech charakterystycznych w rozwoju teatru – tak, aby druga grupa bez wątpliwości mogła utożsamić zilustrowany plakat z wybraną epoką.</a:t>
            </a:r>
          </a:p>
          <a:p>
            <a:pPr marL="0" indent="0">
              <a:buNone/>
            </a:pPr>
            <a:r>
              <a:rPr lang="pl-PL" dirty="0"/>
              <a:t>Po zrealizowaniu zadania, zaprezentujecie i omówicie efekt końcowy pracy całej klasie. Dzięki temu wszyscy zapoznają się z przedstawioną przez Was historią teatru danej epoki.</a:t>
            </a:r>
          </a:p>
        </p:txBody>
      </p:sp>
      <p:pic>
        <p:nvPicPr>
          <p:cNvPr id="4098" name="Picture 2" descr="Znalezione obrazy dla zapytania pomyÅ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27697" y="4926371"/>
            <a:ext cx="2549614" cy="1800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0582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*ZADANIE</a:t>
            </a:r>
          </a:p>
        </p:txBody>
      </p:sp>
      <p:sp>
        <p:nvSpPr>
          <p:cNvPr id="3" name="Symbol zastępczy zawartości 2"/>
          <p:cNvSpPr>
            <a:spLocks noGrp="1"/>
          </p:cNvSpPr>
          <p:nvPr>
            <p:ph idx="1"/>
          </p:nvPr>
        </p:nvSpPr>
        <p:spPr/>
        <p:txBody>
          <a:bodyPr anchor="t">
            <a:noAutofit/>
          </a:bodyPr>
          <a:lstStyle/>
          <a:p>
            <a:pPr marL="0" indent="0">
              <a:buNone/>
            </a:pPr>
            <a:r>
              <a:rPr lang="pl-PL" dirty="0"/>
              <a:t>Podczas pracy nad </a:t>
            </a:r>
            <a:r>
              <a:rPr lang="pl-PL" b="1" dirty="0"/>
              <a:t>dodatkowym</a:t>
            </a:r>
            <a:r>
              <a:rPr lang="pl-PL" dirty="0"/>
              <a:t> zadaniem </a:t>
            </a:r>
            <a:r>
              <a:rPr lang="pl-PL" b="1" dirty="0"/>
              <a:t>„rekwizyty / afisz teatralny”</a:t>
            </a:r>
            <a:r>
              <a:rPr lang="pl-PL" dirty="0"/>
              <a:t> możecie zasugerować się poniższym planem:</a:t>
            </a:r>
          </a:p>
          <a:p>
            <a:r>
              <a:rPr lang="pl-PL" dirty="0"/>
              <a:t>Porozmawiajcie z nauczycielem, jaka sztuka teatralna w najbliższym czasie będzie realizowana w Waszej szkole,</a:t>
            </a:r>
          </a:p>
          <a:p>
            <a:r>
              <a:rPr lang="pl-PL" dirty="0"/>
              <a:t>Zastanówcie się jakie rekwizyty i scenografia są niezbędne podczas realizacji tego przedstawienia. Podzielcie realizację zadania na etapy- tak, aby łatwiej było zgromadzić potrzebne rekwizyty lub elementy scenografii oraz przygotować afisz szkolnego przedstawienia.</a:t>
            </a:r>
          </a:p>
        </p:txBody>
      </p:sp>
      <p:pic>
        <p:nvPicPr>
          <p:cNvPr id="4098" name="Picture 2" descr="Znalezione obrazy dla zapytania pomyÅ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10282" y="4839287"/>
            <a:ext cx="2549612" cy="1800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1800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PROCES</a:t>
            </a:r>
          </a:p>
        </p:txBody>
      </p:sp>
      <p:sp>
        <p:nvSpPr>
          <p:cNvPr id="3" name="Symbol zastępczy zawartości 2"/>
          <p:cNvSpPr>
            <a:spLocks noGrp="1"/>
          </p:cNvSpPr>
          <p:nvPr>
            <p:ph idx="1"/>
          </p:nvPr>
        </p:nvSpPr>
        <p:spPr/>
        <p:txBody>
          <a:bodyPr anchor="t">
            <a:noAutofit/>
          </a:bodyPr>
          <a:lstStyle/>
          <a:p>
            <a:pPr marL="0" indent="0">
              <a:buNone/>
            </a:pPr>
            <a:r>
              <a:rPr lang="pl-PL" dirty="0"/>
              <a:t>Plakat lub </a:t>
            </a:r>
            <a:r>
              <a:rPr lang="pl-PL" dirty="0" err="1"/>
              <a:t>lapbook</a:t>
            </a:r>
            <a:r>
              <a:rPr lang="pl-PL" dirty="0"/>
              <a:t> powinien zawierać następujące elementy:</a:t>
            </a:r>
          </a:p>
          <a:p>
            <a:pPr lvl="0"/>
            <a:r>
              <a:rPr lang="pl-PL" dirty="0"/>
              <a:t>Listę najważniejszych epok, w których rozwijał się teatr,</a:t>
            </a:r>
          </a:p>
          <a:p>
            <a:pPr lvl="0"/>
            <a:r>
              <a:rPr lang="pl-PL" dirty="0"/>
              <a:t>Zdefiniowanie wybranych przez Was epok- na podstawie których powstanie plakat/</a:t>
            </a:r>
            <a:r>
              <a:rPr lang="pl-PL" dirty="0" err="1"/>
              <a:t>lapbook</a:t>
            </a:r>
            <a:r>
              <a:rPr lang="pl-PL" dirty="0"/>
              <a:t> przedstawiający historię teatru w danej epoce,</a:t>
            </a:r>
          </a:p>
          <a:p>
            <a:pPr lvl="0"/>
            <a:r>
              <a:rPr lang="pl-PL" dirty="0"/>
              <a:t>Przedstawienie charakterystycznych cech wybranego tematu, np. teatru w starożytności czy teatru elżbietańskiego</a:t>
            </a:r>
          </a:p>
          <a:p>
            <a:pPr lvl="0"/>
            <a:r>
              <a:rPr lang="pl-PL" dirty="0"/>
              <a:t>Przedstawienie, w jaki sposób wybrana epoka różni się od współczesnego teatru. </a:t>
            </a:r>
          </a:p>
          <a:p>
            <a:pPr marL="0" indent="0">
              <a:buNone/>
            </a:pPr>
            <a:r>
              <a:rPr lang="pl-PL" dirty="0"/>
              <a:t>Zastanówcie się co miało wpływ na wszystkie „rewolucje” w sztukach teatralnych. </a:t>
            </a:r>
          </a:p>
          <a:p>
            <a:pPr marL="0" lvl="0" indent="0">
              <a:buNone/>
            </a:pPr>
            <a:endParaRPr lang="pl-PL" dirty="0"/>
          </a:p>
          <a:p>
            <a:endParaRPr lang="pl-PL" dirty="0"/>
          </a:p>
        </p:txBody>
      </p:sp>
      <p:pic>
        <p:nvPicPr>
          <p:cNvPr id="5124" name="Picture 4" descr="Podobny obra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9703733" y="4311650"/>
            <a:ext cx="2362486" cy="2362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2122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PROCES</a:t>
            </a:r>
          </a:p>
        </p:txBody>
      </p:sp>
      <p:sp>
        <p:nvSpPr>
          <p:cNvPr id="3" name="Symbol zastępczy zawartości 2"/>
          <p:cNvSpPr>
            <a:spLocks noGrp="1"/>
          </p:cNvSpPr>
          <p:nvPr>
            <p:ph idx="1"/>
          </p:nvPr>
        </p:nvSpPr>
        <p:spPr/>
        <p:txBody>
          <a:bodyPr anchor="t">
            <a:noAutofit/>
          </a:bodyPr>
          <a:lstStyle/>
          <a:p>
            <a:pPr marL="0" indent="0">
              <a:buNone/>
            </a:pPr>
            <a:r>
              <a:rPr lang="pl-PL" dirty="0"/>
              <a:t>Podczas prezentacji swojego plakatu uwzględnijcie następujące elementy:</a:t>
            </a:r>
          </a:p>
          <a:p>
            <a:pPr lvl="0"/>
            <a:r>
              <a:rPr lang="pl-PL" dirty="0"/>
              <a:t>Opis wybranego tematu – szczegółowe przedstawienie wybranego przez Was tematu, uwzględniające historię oraz charakterystyczne cechy epoki, w której teatr się rozwijał, zmieniał, cieszył popularnością,</a:t>
            </a:r>
          </a:p>
          <a:p>
            <a:pPr lvl="0"/>
            <a:r>
              <a:rPr lang="pl-PL" dirty="0"/>
              <a:t>Rysunki, zdjęcia, schematy, które przedstawią realizowany temat,</a:t>
            </a:r>
          </a:p>
          <a:p>
            <a:pPr lvl="0"/>
            <a:r>
              <a:rPr lang="pl-PL" dirty="0"/>
              <a:t>Uzasadnienie, dlaczego wybrana przez Was epoka najbardziej Was zaciekawiła.</a:t>
            </a:r>
          </a:p>
          <a:p>
            <a:pPr marL="0" indent="0">
              <a:buNone/>
            </a:pPr>
            <a:endParaRPr lang="pl-PL" dirty="0"/>
          </a:p>
        </p:txBody>
      </p:sp>
      <p:pic>
        <p:nvPicPr>
          <p:cNvPr id="5" name="Picture 4" descr="Podobny obra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9703733" y="4311650"/>
            <a:ext cx="2362486" cy="2362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7666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*PROCES</a:t>
            </a:r>
          </a:p>
        </p:txBody>
      </p:sp>
      <p:sp>
        <p:nvSpPr>
          <p:cNvPr id="3" name="Symbol zastępczy zawartości 2"/>
          <p:cNvSpPr>
            <a:spLocks noGrp="1"/>
          </p:cNvSpPr>
          <p:nvPr>
            <p:ph idx="1"/>
          </p:nvPr>
        </p:nvSpPr>
        <p:spPr/>
        <p:txBody>
          <a:bodyPr anchor="t">
            <a:noAutofit/>
          </a:bodyPr>
          <a:lstStyle/>
          <a:p>
            <a:pPr marL="0" indent="0">
              <a:buNone/>
            </a:pPr>
            <a:r>
              <a:rPr lang="pl-PL" dirty="0"/>
              <a:t>Wykonanie </a:t>
            </a:r>
            <a:r>
              <a:rPr lang="pl-PL" b="1" dirty="0"/>
              <a:t>rekwizytów,  elementów scenografii, afisza</a:t>
            </a:r>
            <a:r>
              <a:rPr lang="pl-PL" dirty="0"/>
              <a:t> powinno odbywać się:</a:t>
            </a:r>
          </a:p>
          <a:p>
            <a:pPr marL="0" indent="0">
              <a:buNone/>
            </a:pPr>
            <a:endParaRPr lang="pl-PL" dirty="0"/>
          </a:p>
          <a:p>
            <a:pPr lvl="0"/>
            <a:r>
              <a:rPr lang="pl-PL" dirty="0"/>
              <a:t>Jak najmniejszym kosztem </a:t>
            </a:r>
            <a:r>
              <a:rPr lang="pl-PL" dirty="0">
                <a:sym typeface="Wingdings" panose="05000000000000000000" pitchFamily="2" charset="2"/>
              </a:rPr>
              <a:t>.</a:t>
            </a:r>
          </a:p>
          <a:p>
            <a:pPr lvl="0"/>
            <a:r>
              <a:rPr lang="pl-PL" dirty="0">
                <a:sym typeface="Wingdings" panose="05000000000000000000" pitchFamily="2" charset="2"/>
              </a:rPr>
              <a:t>Pomyślcie, jak najszybciej, a zarazem najbardziej efektywnie i efektownie stworzyć „coś z niczego”</a:t>
            </a:r>
            <a:endParaRPr lang="pl-PL" dirty="0"/>
          </a:p>
          <a:p>
            <a:pPr lvl="0"/>
            <a:r>
              <a:rPr lang="pl-PL" dirty="0"/>
              <a:t>Działajcie i bądźcie kreatywni!</a:t>
            </a:r>
          </a:p>
          <a:p>
            <a:pPr marL="0" indent="0">
              <a:buNone/>
            </a:pPr>
            <a:endParaRPr lang="pl-PL" dirty="0"/>
          </a:p>
        </p:txBody>
      </p:sp>
      <p:pic>
        <p:nvPicPr>
          <p:cNvPr id="5" name="Picture 4" descr="Podobny obra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9703733" y="4311650"/>
            <a:ext cx="2362486" cy="2362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1328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Jon (sala konferencyjna)">
  <a:themeElements>
    <a:clrScheme name="Jon (sala konferencyjna)">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Jon (sala konferencyjna)">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Jon (sala konferencyjna)">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541</TotalTime>
  <Words>1100</Words>
  <Application>Microsoft Office PowerPoint</Application>
  <PresentationFormat>Panoramiczny</PresentationFormat>
  <Paragraphs>138</Paragraphs>
  <Slides>20</Slides>
  <Notes>1</Notes>
  <HiddenSlides>0</HiddenSlides>
  <MMClips>0</MMClips>
  <ScaleCrop>false</ScaleCrop>
  <HeadingPairs>
    <vt:vector size="6" baseType="variant">
      <vt:variant>
        <vt:lpstr>Używane czcionki</vt:lpstr>
      </vt:variant>
      <vt:variant>
        <vt:i4>8</vt:i4>
      </vt:variant>
      <vt:variant>
        <vt:lpstr>Motyw</vt:lpstr>
      </vt:variant>
      <vt:variant>
        <vt:i4>1</vt:i4>
      </vt:variant>
      <vt:variant>
        <vt:lpstr>Tytuły slajdów</vt:lpstr>
      </vt:variant>
      <vt:variant>
        <vt:i4>20</vt:i4>
      </vt:variant>
    </vt:vector>
  </HeadingPairs>
  <TitlesOfParts>
    <vt:vector size="29" baseType="lpstr">
      <vt:lpstr>Arial</vt:lpstr>
      <vt:lpstr>Calibri</vt:lpstr>
      <vt:lpstr>Century Gothic</vt:lpstr>
      <vt:lpstr>Lucida Sans Unicode</vt:lpstr>
      <vt:lpstr>Mangal</vt:lpstr>
      <vt:lpstr>Trebuchet MS</vt:lpstr>
      <vt:lpstr>Wingdings</vt:lpstr>
      <vt:lpstr>Wingdings 3</vt:lpstr>
      <vt:lpstr>Jon (sala konferencyjna)</vt:lpstr>
      <vt:lpstr>Z TEATREM PRZEZ EPOKI -HISTORIA TEATRU</vt:lpstr>
      <vt:lpstr>WPROWADZENIE</vt:lpstr>
      <vt:lpstr>WPROWADZENIE</vt:lpstr>
      <vt:lpstr>ZADANIE</vt:lpstr>
      <vt:lpstr>ZADANIE</vt:lpstr>
      <vt:lpstr>*ZADANIE</vt:lpstr>
      <vt:lpstr>PROCES</vt:lpstr>
      <vt:lpstr>PROCES</vt:lpstr>
      <vt:lpstr>*PROCES</vt:lpstr>
      <vt:lpstr>PROCES</vt:lpstr>
      <vt:lpstr>PROCES – I TYDZIEŃ</vt:lpstr>
      <vt:lpstr>PROCES – II/III TYDZIEŃ</vt:lpstr>
      <vt:lpstr>ŹRÓDŁA</vt:lpstr>
      <vt:lpstr>EWALUACJA</vt:lpstr>
      <vt:lpstr>EWALUACJA</vt:lpstr>
      <vt:lpstr>EWALUACJA</vt:lpstr>
      <vt:lpstr>KONKLUZJA</vt:lpstr>
      <vt:lpstr>KONKLUZJA</vt:lpstr>
      <vt:lpstr>PORADNIK DLA NAUCZYCIELA</vt:lpstr>
      <vt:lpstr>PORADNIK DLA NAUCZYCIELA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Dorota Konrad Szot</dc:creator>
  <cp:lastModifiedBy>Anna Basta</cp:lastModifiedBy>
  <cp:revision>92</cp:revision>
  <dcterms:created xsi:type="dcterms:W3CDTF">2018-02-25T19:43:14Z</dcterms:created>
  <dcterms:modified xsi:type="dcterms:W3CDTF">2020-01-20T14:20:41Z</dcterms:modified>
</cp:coreProperties>
</file>